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Override PartName="/ppt/notesSlides/notesSlide6.xml" ContentType="application/vnd.openxmlformats-officedocument.presentationml.notes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p:sldMasterIdLst>
    <p:sldMasterId id="2147483648" r:id="rId1"/>
  </p:sldMasterIdLst>
  <p:notesMasterIdLst>
    <p:notesMasterId r:id="rId8"/>
  </p:notesMasterIdLst>
  <p:handoutMasterIdLst>
    <p:handoutMasterId r:id="rId9"/>
  </p:handoutMasterIdLst>
  <p:sldIdLst>
    <p:sldId id="259" r:id="rId2"/>
    <p:sldId id="278" r:id="rId3"/>
    <p:sldId id="279" r:id="rId4"/>
    <p:sldId id="283" r:id="rId5"/>
    <p:sldId id="284" r:id="rId6"/>
    <p:sldId id="285" r:id="rId7"/>
  </p:sldIdLst>
  <p:sldSz cx="9144000" cy="5143500" type="screen16x9"/>
  <p:notesSz cx="6950075" cy="9236075"/>
  <p:embeddedFontLst>
    <p:embeddedFont>
      <p:font typeface="Calibri" pitchFamily="34" charset="0"/>
      <p:regular r:id="rId10"/>
      <p:bold r:id="rId11"/>
      <p:italic r:id="rId12"/>
      <p:boldItalic r:id="rId13"/>
    </p:embeddedFont>
    <p:embeddedFont>
      <p:font typeface="ＭＳ Ｐゴシック" pitchFamily="34" charset="-128"/>
      <p:regular r:id="rId14"/>
    </p:embeddedFont>
  </p:embeddedFontLst>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90037" autoAdjust="0"/>
  </p:normalViewPr>
  <p:slideViewPr>
    <p:cSldViewPr>
      <p:cViewPr>
        <p:scale>
          <a:sx n="100" d="100"/>
          <a:sy n="100" d="100"/>
        </p:scale>
        <p:origin x="-948" y="-966"/>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5D603C1E-DEE3-402F-A084-E942B4A732A3}" type="datetimeFigureOut">
              <a:rPr lang="en-US" smtClean="0"/>
              <a:pPr/>
              <a:t>11/10/2015</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805D31E7-2D72-483A-A936-6F9F080DC2B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extLst/>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extLst/>
          </a:lstStyle>
          <a:p>
            <a:fld id="{A8ADFD5B-A66C-449C-B6E8-FB716D07777D}" type="datetimeFigureOut">
              <a:rPr lang="en-US" smtClean="0"/>
              <a:pPr/>
              <a:t>11/10/2015</a:t>
            </a:fld>
            <a:endParaRPr lang="en-US"/>
          </a:p>
        </p:txBody>
      </p:sp>
      <p:sp>
        <p:nvSpPr>
          <p:cNvPr id="4" name="Slide Image Placeholder 3"/>
          <p:cNvSpPr>
            <a:spLocks noGrp="1" noRot="1" noChangeAspect="1"/>
          </p:cNvSpPr>
          <p:nvPr>
            <p:ph type="sldImg" idx="2"/>
          </p:nvPr>
        </p:nvSpPr>
        <p:spPr>
          <a:xfrm>
            <a:off x="395288" y="692150"/>
            <a:ext cx="6159500" cy="3463925"/>
          </a:xfrm>
          <a:prstGeom prst="rect">
            <a:avLst/>
          </a:prstGeom>
          <a:noFill/>
          <a:ln w="12700">
            <a:solidFill>
              <a:prstClr val="black"/>
            </a:solidFill>
          </a:ln>
        </p:spPr>
        <p:txBody>
          <a:bodyPr vert="horz" lIns="92492" tIns="46246" rIns="92492" bIns="46246" rtlCol="0" anchor="ctr"/>
          <a:lstStyle>
            <a:extLst/>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extLst/>
          </a:lstStyle>
          <a:p>
            <a:fld id="{CA5D3BF3-D352-46FC-8343-31F56E6730E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lIns="90756" tIns="45378" rIns="90756" bIns="45378" numCol="1" anchor="t" anchorCtr="0" compatLnSpc="1">
            <a:prstTxWarp prst="textNoShape">
              <a:avLst/>
            </a:prstTxWarp>
          </a:bodyPr>
          <a:lstStyle/>
          <a:p>
            <a:r>
              <a:rPr lang="en-US" dirty="0" smtClean="0">
                <a:latin typeface="Arial" pitchFamily="34" charset="0"/>
              </a:rPr>
              <a:t>This presentation is intended for a longer discussion than the “Executive Audience” presentation for a primarily business-side/management audience and agenda.  It retains a lot of the same “why” explanations and covers more product detail, still at the mostly conceptual level.</a:t>
            </a:r>
          </a:p>
        </p:txBody>
      </p:sp>
      <p:sp>
        <p:nvSpPr>
          <p:cNvPr id="52228" name="Slide Number Placeholder 3"/>
          <p:cNvSpPr>
            <a:spLocks noGrp="1"/>
          </p:cNvSpPr>
          <p:nvPr>
            <p:ph type="sldNum" sz="quarter" idx="5"/>
          </p:nvPr>
        </p:nvSpPr>
        <p:spPr bwMode="auto">
          <a:noFill/>
          <a:ln>
            <a:miter lim="800000"/>
            <a:headEnd/>
            <a:tailEnd/>
          </a:ln>
        </p:spPr>
        <p:txBody>
          <a:bodyPr wrap="square" lIns="90756" tIns="45378" rIns="90756" bIns="45378" numCol="1" anchor="t" anchorCtr="0" compatLnSpc="1">
            <a:prstTxWarp prst="textNoShape">
              <a:avLst/>
            </a:prstTxWarp>
          </a:bodyPr>
          <a:lstStyle/>
          <a:p>
            <a:fld id="{5972CBF1-168A-48B8-991A-32E55ED87E5C}" type="slidenum">
              <a:rPr kumimoji="1" lang="en-US" smtClean="0">
                <a:solidFill>
                  <a:srgbClr val="1F497D"/>
                </a:solidFill>
              </a:rPr>
              <a:pPr/>
              <a:t>1</a:t>
            </a:fld>
            <a:endParaRPr kumimoji="1" lang="en-US" dirty="0" smtClean="0">
              <a:solidFill>
                <a:srgbClr val="1F497D"/>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b="1" dirty="0" smtClean="0">
                <a:latin typeface="Calibri" charset="0"/>
              </a:rPr>
              <a:t>MESSAGE:  Uplogix is a mature and field tested solution gaining broad adoption by enterprise buyers.</a:t>
            </a:r>
          </a:p>
          <a:p>
            <a:endParaRPr lang="en-US" dirty="0" smtClean="0">
              <a:latin typeface="Calibri" charset="0"/>
            </a:endParaRPr>
          </a:p>
          <a:p>
            <a:r>
              <a:rPr lang="en-US" dirty="0" smtClean="0">
                <a:latin typeface="Calibri" charset="0"/>
              </a:rPr>
              <a:t>The basic concept of Local management was devised to meet the needs of organizations and scenarios where site visits by network technicians were not only expensive but sometimes dangerous or not feasible at all.  The result is an extremely reliable solution that meets or exceeds enterprise requirements while delivering the same benefits cost effectively.</a:t>
            </a:r>
            <a:endParaRPr lang="en-US" dirty="0">
              <a:latin typeface="Calibri" charset="0"/>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1900">
                <a:solidFill>
                  <a:schemeClr val="tx2"/>
                </a:solidFill>
                <a:latin typeface="Arial" charset="0"/>
                <a:ea typeface="ＭＳ Ｐゴシック" charset="0"/>
                <a:cs typeface="ＭＳ Ｐゴシック" charset="0"/>
              </a:defRPr>
            </a:lvl1pPr>
            <a:lvl2pPr marL="710831" indent="-273396" eaLnBrk="0" hangingPunct="0">
              <a:defRPr kumimoji="1" sz="1900">
                <a:solidFill>
                  <a:schemeClr val="tx2"/>
                </a:solidFill>
                <a:latin typeface="Arial" charset="0"/>
                <a:ea typeface="ＭＳ Ｐゴシック" charset="0"/>
              </a:defRPr>
            </a:lvl2pPr>
            <a:lvl3pPr marL="1093585" indent="-218717" eaLnBrk="0" hangingPunct="0">
              <a:defRPr kumimoji="1" sz="1900">
                <a:solidFill>
                  <a:schemeClr val="tx2"/>
                </a:solidFill>
                <a:latin typeface="Arial" charset="0"/>
                <a:ea typeface="ＭＳ Ｐゴシック" charset="0"/>
              </a:defRPr>
            </a:lvl3pPr>
            <a:lvl4pPr marL="1531019" indent="-218717" eaLnBrk="0" hangingPunct="0">
              <a:defRPr kumimoji="1" sz="1900">
                <a:solidFill>
                  <a:schemeClr val="tx2"/>
                </a:solidFill>
                <a:latin typeface="Arial" charset="0"/>
                <a:ea typeface="ＭＳ Ｐゴシック" charset="0"/>
              </a:defRPr>
            </a:lvl4pPr>
            <a:lvl5pPr marL="1968453" indent="-218717" eaLnBrk="0" hangingPunct="0">
              <a:defRPr kumimoji="1" sz="1900">
                <a:solidFill>
                  <a:schemeClr val="tx2"/>
                </a:solidFill>
                <a:latin typeface="Arial" charset="0"/>
                <a:ea typeface="ＭＳ Ｐゴシック" charset="0"/>
              </a:defRPr>
            </a:lvl5pPr>
            <a:lvl6pPr marL="2405887" indent="-218717" eaLnBrk="0" fontAlgn="base" hangingPunct="0">
              <a:spcBef>
                <a:spcPct val="0"/>
              </a:spcBef>
              <a:spcAft>
                <a:spcPct val="0"/>
              </a:spcAft>
              <a:defRPr kumimoji="1" sz="1900">
                <a:solidFill>
                  <a:schemeClr val="tx2"/>
                </a:solidFill>
                <a:latin typeface="Arial" charset="0"/>
                <a:ea typeface="ＭＳ Ｐゴシック" charset="0"/>
              </a:defRPr>
            </a:lvl6pPr>
            <a:lvl7pPr marL="2843321" indent="-218717" eaLnBrk="0" fontAlgn="base" hangingPunct="0">
              <a:spcBef>
                <a:spcPct val="0"/>
              </a:spcBef>
              <a:spcAft>
                <a:spcPct val="0"/>
              </a:spcAft>
              <a:defRPr kumimoji="1" sz="1900">
                <a:solidFill>
                  <a:schemeClr val="tx2"/>
                </a:solidFill>
                <a:latin typeface="Arial" charset="0"/>
                <a:ea typeface="ＭＳ Ｐゴシック" charset="0"/>
              </a:defRPr>
            </a:lvl7pPr>
            <a:lvl8pPr marL="3280754" indent="-218717" eaLnBrk="0" fontAlgn="base" hangingPunct="0">
              <a:spcBef>
                <a:spcPct val="0"/>
              </a:spcBef>
              <a:spcAft>
                <a:spcPct val="0"/>
              </a:spcAft>
              <a:defRPr kumimoji="1" sz="1900">
                <a:solidFill>
                  <a:schemeClr val="tx2"/>
                </a:solidFill>
                <a:latin typeface="Arial" charset="0"/>
                <a:ea typeface="ＭＳ Ｐゴシック" charset="0"/>
              </a:defRPr>
            </a:lvl8pPr>
            <a:lvl9pPr marL="3718188" indent="-218717" eaLnBrk="0" fontAlgn="base" hangingPunct="0">
              <a:spcBef>
                <a:spcPct val="0"/>
              </a:spcBef>
              <a:spcAft>
                <a:spcPct val="0"/>
              </a:spcAft>
              <a:defRPr kumimoji="1" sz="1900">
                <a:solidFill>
                  <a:schemeClr val="tx2"/>
                </a:solidFill>
                <a:latin typeface="Arial" charset="0"/>
                <a:ea typeface="ＭＳ Ｐゴシック" charset="0"/>
              </a:defRPr>
            </a:lvl9pPr>
          </a:lstStyle>
          <a:p>
            <a:pPr eaLnBrk="1" hangingPunct="1"/>
            <a:fld id="{BA83BF50-1485-6046-BE35-923001AABA0C}" type="slidenum">
              <a:rPr lang="en-US" sz="1200"/>
              <a:pPr eaLnBrk="1" hangingPunct="1"/>
              <a:t>2</a:t>
            </a:fld>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latin typeface="+mj-lt"/>
              </a:rPr>
              <a:t>MESSAGE:  Network Management is broken, being done wrong imitating  inappropriate server management approaches.</a:t>
            </a:r>
          </a:p>
          <a:p>
            <a:endParaRPr lang="en-US" dirty="0" smtClean="0">
              <a:latin typeface="+mj-lt"/>
            </a:endParaRPr>
          </a:p>
          <a:p>
            <a:r>
              <a:rPr lang="en-US" dirty="0" smtClean="0">
                <a:latin typeface="+mj-lt"/>
              </a:rPr>
              <a:t>Even though the devices making up the networking infrastructure are no more complex or greater in number than other infrastructure components, they consume more of IT’s resources to maintain, represent a greater security challenge, generally must be configured in fault tolerant/redundant deployments, and it is only getting worse.</a:t>
            </a:r>
          </a:p>
          <a:p>
            <a:endParaRPr lang="en-US" dirty="0" smtClean="0">
              <a:latin typeface="+mj-lt"/>
            </a:endParaRPr>
          </a:p>
          <a:p>
            <a:r>
              <a:rPr lang="en-US" dirty="0" smtClean="0">
                <a:latin typeface="+mj-lt"/>
              </a:rPr>
              <a:t>The reason for all of this is that Network Management tools severely lag other management disciplines.  The core cause is that management architectures developed for servers and storage infrastructure that emphasize centralized management over the network are </a:t>
            </a:r>
            <a:r>
              <a:rPr lang="en-US" b="1" dirty="0" smtClean="0">
                <a:latin typeface="+mj-lt"/>
              </a:rPr>
              <a:t>improperly applied </a:t>
            </a:r>
            <a:r>
              <a:rPr lang="en-US" dirty="0" smtClean="0">
                <a:latin typeface="+mj-lt"/>
              </a:rPr>
              <a:t>to network devices which ARE the network and therefore must be managed out of band.  Uplogix Local Management provides real enterprise class management for network and communications devices.</a:t>
            </a:r>
            <a:endParaRPr lang="en-US" dirty="0">
              <a:latin typeface="+mj-lt"/>
            </a:endParaRPr>
          </a:p>
        </p:txBody>
      </p:sp>
      <p:sp>
        <p:nvSpPr>
          <p:cNvPr id="4" name="Slide Number Placeholder 3"/>
          <p:cNvSpPr>
            <a:spLocks noGrp="1"/>
          </p:cNvSpPr>
          <p:nvPr>
            <p:ph type="sldNum" sz="quarter" idx="10"/>
          </p:nvPr>
        </p:nvSpPr>
        <p:spPr/>
        <p:txBody>
          <a:bodyPr/>
          <a:lstStyle/>
          <a:p>
            <a:pPr>
              <a:defRPr/>
            </a:pPr>
            <a:fld id="{C1992F29-8BB5-46D5-AA9B-4B8A2626EC97}"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ea typeface="ＭＳ Ｐゴシック" pitchFamily="34" charset="-128"/>
              </a:rPr>
              <a:t>PURPOSE:  (a) Stake value claim (b) Tell them right off what we are</a:t>
            </a:r>
            <a:endParaRPr lang="en-US" sz="1000" dirty="0"/>
          </a:p>
          <a:p>
            <a:endParaRPr lang="en-US" sz="1000" dirty="0"/>
          </a:p>
          <a:p>
            <a:r>
              <a:rPr lang="en-US" sz="1000" dirty="0"/>
              <a:t>Uplogix is the local  component of a robust systems management architecture. Uplogix was designed from day 1 to provide critical management services locally from it’s own dedicated and specialized hardware platform.</a:t>
            </a:r>
          </a:p>
          <a:p>
            <a:endParaRPr lang="en-US" sz="1000" dirty="0"/>
          </a:p>
          <a:p>
            <a:r>
              <a:rPr lang="en-US" sz="1000" dirty="0"/>
              <a:t>By Extension of Management Basics to Network Devices, what we mean is that for the first time some of the core benefits that IT organizations gained  in managing servers from implementing centralized management systems  are extended, by Uplogix, to network devices, specifically:</a:t>
            </a:r>
          </a:p>
          <a:p>
            <a:pPr>
              <a:buFont typeface="Arial" pitchFamily="34" charset="0"/>
              <a:buChar char="•"/>
            </a:pPr>
            <a:r>
              <a:rPr lang="en-US" sz="1000" dirty="0"/>
              <a:t>  Consistent administrative interface is heterogeneous environments – for many common tasks technicians can learn Uplogix commands once, as opposed to having to learn the unique commands required for each different brand of device.</a:t>
            </a:r>
          </a:p>
          <a:p>
            <a:pPr>
              <a:buFont typeface="Arial" pitchFamily="34" charset="0"/>
              <a:buChar char="•"/>
            </a:pPr>
            <a:r>
              <a:rPr lang="en-US" sz="1000" dirty="0"/>
              <a:t>  Secure role based administrative access – give administrators the appropriate access they need to do their jobs and no more in a way that is easy to manage itself.</a:t>
            </a:r>
          </a:p>
          <a:p>
            <a:endParaRPr lang="en-US" sz="1000" dirty="0"/>
          </a:p>
          <a:p>
            <a:r>
              <a:rPr lang="en-US" sz="1000" dirty="0"/>
              <a:t>Local network and systems management includes management tasks better performed locally from the following management disciplines:</a:t>
            </a:r>
          </a:p>
          <a:p>
            <a:pPr>
              <a:buFont typeface="Arial" pitchFamily="34" charset="0"/>
              <a:buChar char="•"/>
            </a:pPr>
            <a:r>
              <a:rPr lang="en-US" sz="1000" dirty="0"/>
              <a:t>  Configuration Management</a:t>
            </a:r>
          </a:p>
          <a:p>
            <a:pPr>
              <a:buFont typeface="Arial" pitchFamily="34" charset="0"/>
              <a:buChar char="•"/>
            </a:pPr>
            <a:r>
              <a:rPr lang="en-US" sz="1000" dirty="0"/>
              <a:t>  Security and Compliance Management</a:t>
            </a:r>
          </a:p>
          <a:p>
            <a:pPr>
              <a:buFont typeface="Arial" pitchFamily="34" charset="0"/>
              <a:buChar char="•"/>
            </a:pPr>
            <a:r>
              <a:rPr lang="en-US" sz="1000" dirty="0"/>
              <a:t>  Performance and Availability Management</a:t>
            </a:r>
          </a:p>
          <a:p>
            <a:endParaRPr lang="en-US" sz="1000" dirty="0"/>
          </a:p>
          <a:p>
            <a:endParaRPr lang="en-US" sz="1000" dirty="0"/>
          </a:p>
          <a:p>
            <a:endParaRPr lang="en-US" sz="1000" dirty="0"/>
          </a:p>
          <a:p>
            <a:endParaRPr lang="en-US" sz="1000" dirty="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1992F29-8BB5-46D5-AA9B-4B8A2626EC97}" type="slidenum">
              <a:rPr lang="en-US" smtClean="0">
                <a:solidFill>
                  <a:srgbClr val="1F497D"/>
                </a:solidFill>
              </a:rPr>
              <a:pPr>
                <a:defRPr/>
              </a:pPr>
              <a:t>4</a:t>
            </a:fld>
            <a:endParaRPr lang="en-US" dirty="0">
              <a:solidFill>
                <a:srgbClr val="1F497D"/>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latin typeface="+mj-lt"/>
              </a:rPr>
              <a:t>MESSAGE:  Uplogix provides value to end users, which enhances adoptability,  and to the business.</a:t>
            </a:r>
          </a:p>
          <a:p>
            <a:endParaRPr lang="en-US" dirty="0" smtClean="0">
              <a:latin typeface="+mj-lt"/>
            </a:endParaRPr>
          </a:p>
          <a:p>
            <a:r>
              <a:rPr lang="en-US" dirty="0" smtClean="0">
                <a:latin typeface="+mj-lt"/>
              </a:rPr>
              <a:t>Technicians and Network Administrators should view Uplogix as a way to allow them to get more done with less risk.  The system focused on automating tedious and mundane tasks allowing technicians to focus on more high impact and complex issues and opportunities.  The likelihood of a mistake causing an outage is greatly reduced.</a:t>
            </a:r>
          </a:p>
          <a:p>
            <a:endParaRPr lang="en-US" dirty="0" smtClean="0">
              <a:latin typeface="+mj-lt"/>
            </a:endParaRPr>
          </a:p>
          <a:p>
            <a:r>
              <a:rPr lang="en-US" dirty="0" smtClean="0">
                <a:latin typeface="+mj-lt"/>
              </a:rPr>
              <a:t>The organizational benefits include:</a:t>
            </a:r>
          </a:p>
          <a:p>
            <a:pPr marL="113454" indent="-113454">
              <a:buFont typeface="Arial" pitchFamily="34" charset="0"/>
              <a:buChar char="•"/>
            </a:pPr>
            <a:r>
              <a:rPr lang="en-US" dirty="0" smtClean="0">
                <a:latin typeface="+mj-lt"/>
              </a:rPr>
              <a:t>The ability to support growing networks or networks and/or increasingly stringent service levels without adding personnel</a:t>
            </a:r>
          </a:p>
          <a:p>
            <a:pPr marL="113454" indent="-113454">
              <a:buFont typeface="Arial" pitchFamily="34" charset="0"/>
              <a:buChar char="•"/>
            </a:pPr>
            <a:r>
              <a:rPr lang="en-US" dirty="0" smtClean="0">
                <a:latin typeface="+mj-lt"/>
              </a:rPr>
              <a:t>Reduced travel or third party support costs</a:t>
            </a:r>
          </a:p>
          <a:p>
            <a:pPr marL="113454" indent="-113454">
              <a:buFont typeface="Arial" pitchFamily="34" charset="0"/>
              <a:buChar char="•"/>
            </a:pPr>
            <a:r>
              <a:rPr lang="en-US" dirty="0" smtClean="0">
                <a:latin typeface="+mj-lt"/>
              </a:rPr>
              <a:t>Overall better responsiveness and improved uptime with potentially less need for redundant infrastructure, improving relationships with customers (internal or external)</a:t>
            </a:r>
          </a:p>
          <a:p>
            <a:pPr marL="113454" indent="-113454">
              <a:buFont typeface="Arial" pitchFamily="34" charset="0"/>
              <a:buChar char="•"/>
            </a:pPr>
            <a:r>
              <a:rPr lang="en-US" dirty="0" smtClean="0">
                <a:latin typeface="+mj-lt"/>
              </a:rPr>
              <a:t>Assured and demonstrable regulatory compliance</a:t>
            </a:r>
          </a:p>
          <a:p>
            <a:pPr marL="113454" indent="-113454">
              <a:buFont typeface="Arial" pitchFamily="34" charset="0"/>
              <a:buChar char="•"/>
            </a:pPr>
            <a:r>
              <a:rPr lang="en-US" dirty="0" smtClean="0">
                <a:latin typeface="+mj-lt"/>
              </a:rPr>
              <a:t>Internal efficiency and reduced conflict via more effective diagnosis of the source of problems when detected (improved mean-time-to-innocence).</a:t>
            </a:r>
          </a:p>
          <a:p>
            <a:pPr marL="113454" indent="-113454">
              <a:buFont typeface="Arial" pitchFamily="34" charset="0"/>
              <a:buChar char="•"/>
            </a:pPr>
            <a:endParaRPr lang="en-US" dirty="0" smtClean="0">
              <a:latin typeface="+mj-lt"/>
            </a:endParaRPr>
          </a:p>
          <a:p>
            <a:endParaRPr lang="en-US" dirty="0">
              <a:latin typeface="+mj-lt"/>
            </a:endParaRPr>
          </a:p>
        </p:txBody>
      </p:sp>
      <p:sp>
        <p:nvSpPr>
          <p:cNvPr id="4" name="Slide Number Placeholder 3"/>
          <p:cNvSpPr>
            <a:spLocks noGrp="1"/>
          </p:cNvSpPr>
          <p:nvPr>
            <p:ph type="sldNum" sz="quarter" idx="10"/>
          </p:nvPr>
        </p:nvSpPr>
        <p:spPr/>
        <p:txBody>
          <a:bodyPr/>
          <a:lstStyle/>
          <a:p>
            <a:pPr>
              <a:defRPr/>
            </a:pPr>
            <a:fld id="{C1992F29-8BB5-46D5-AA9B-4B8A2626EC97}"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b="1" dirty="0" smtClean="0">
                <a:ea typeface="ＭＳ Ｐゴシック" pitchFamily="34" charset="-128"/>
              </a:rPr>
              <a:t>MESSAGE:  We are an established, stable vendor with experience working in a variety of applications, plugged into the right partner ecosystem.</a:t>
            </a:r>
          </a:p>
          <a:p>
            <a:endParaRPr lang="en-US" dirty="0" smtClean="0">
              <a:latin typeface="+mj-lt"/>
              <a:ea typeface="ＭＳ Ｐゴシック" pitchFamily="34" charset="-128"/>
            </a:endParaRPr>
          </a:p>
          <a:p>
            <a:endParaRPr lang="en-US" dirty="0" smtClean="0">
              <a:latin typeface="+mj-lt"/>
              <a:ea typeface="ＭＳ Ｐゴシック" pitchFamily="34" charset="-128"/>
            </a:endParaRPr>
          </a:p>
          <a:p>
            <a:r>
              <a:rPr lang="en-US" dirty="0" smtClean="0">
                <a:latin typeface="+mj-lt"/>
                <a:ea typeface="ＭＳ Ｐゴシック" pitchFamily="34" charset="-128"/>
              </a:rPr>
              <a:t>Summary slide, that also summarizes the organization they would be working with.  We not a new company speculating about the market we serve  have lots of real world experience to prove it.</a:t>
            </a:r>
          </a:p>
        </p:txBody>
      </p:sp>
      <p:sp>
        <p:nvSpPr>
          <p:cNvPr id="55300" name="Slide Number Placeholder 3"/>
          <p:cNvSpPr txBox="1">
            <a:spLocks noGrp="1"/>
          </p:cNvSpPr>
          <p:nvPr/>
        </p:nvSpPr>
        <p:spPr bwMode="auto">
          <a:xfrm>
            <a:off x="3936566" y="8773356"/>
            <a:ext cx="3012002" cy="461193"/>
          </a:xfrm>
          <a:prstGeom prst="rect">
            <a:avLst/>
          </a:prstGeom>
          <a:noFill/>
          <a:ln w="9525">
            <a:noFill/>
            <a:miter lim="800000"/>
            <a:headEnd/>
            <a:tailEnd/>
          </a:ln>
        </p:spPr>
        <p:txBody>
          <a:bodyPr lIns="92472" tIns="46236" rIns="92472" bIns="46236" anchor="b"/>
          <a:lstStyle/>
          <a:p>
            <a:pPr algn="r" defTabSz="923436"/>
            <a:fld id="{FC20E29C-7ED6-43B1-839A-23210D6BECDF}" type="slidenum">
              <a:rPr lang="en-US" sz="1200">
                <a:solidFill>
                  <a:srgbClr val="1F497D"/>
                </a:solidFill>
              </a:rPr>
              <a:pPr algn="r" defTabSz="923436"/>
              <a:t>6</a:t>
            </a:fld>
            <a:endParaRPr lang="en-US" sz="1200" dirty="0">
              <a:solidFill>
                <a:srgbClr val="1F497D"/>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Standard Title">
    <p:bg>
      <p:bgRef idx="1001">
        <a:schemeClr val="bg2"/>
      </p:bgRef>
    </p:bg>
    <p:spTree>
      <p:nvGrpSpPr>
        <p:cNvPr id="1" name=""/>
        <p:cNvGrpSpPr/>
        <p:nvPr/>
      </p:nvGrpSpPr>
      <p:grpSpPr>
        <a:xfrm>
          <a:off x="0" y="0"/>
          <a:ext cx="0" cy="0"/>
          <a:chOff x="0" y="0"/>
          <a:chExt cx="0" cy="0"/>
        </a:xfrm>
      </p:grpSpPr>
      <p:pic>
        <p:nvPicPr>
          <p:cNvPr id="13" name="Picture 2" descr="C:\Users\bmoran\Downloads\Dollarphotoclub_44695566.jpg"/>
          <p:cNvPicPr>
            <a:picLocks noChangeAspect="1" noChangeArrowheads="1"/>
          </p:cNvPicPr>
          <p:nvPr userDrawn="1"/>
        </p:nvPicPr>
        <p:blipFill>
          <a:blip r:embed="rId2" cstate="screen"/>
          <a:srcRect/>
          <a:stretch>
            <a:fillRect/>
          </a:stretch>
        </p:blipFill>
        <p:spPr bwMode="auto">
          <a:xfrm rot="10800000">
            <a:off x="0" y="0"/>
            <a:ext cx="9143999" cy="5143500"/>
          </a:xfrm>
          <a:prstGeom prst="rect">
            <a:avLst/>
          </a:prstGeom>
          <a:noFill/>
        </p:spPr>
      </p:pic>
      <p:sp>
        <p:nvSpPr>
          <p:cNvPr id="9" name="Subtitle 8"/>
          <p:cNvSpPr>
            <a:spLocks noGrp="1"/>
          </p:cNvSpPr>
          <p:nvPr>
            <p:ph type="subTitle" idx="1"/>
          </p:nvPr>
        </p:nvSpPr>
        <p:spPr>
          <a:xfrm>
            <a:off x="1371600" y="3790950"/>
            <a:ext cx="6515100" cy="514350"/>
          </a:xfrm>
        </p:spPr>
        <p:txBody>
          <a:bodyPr anchor="ctr"/>
          <a:lstStyle>
            <a:lvl1pPr marL="0" indent="0" algn="ctr">
              <a:buNone/>
              <a:defRPr sz="2800">
                <a:solidFill>
                  <a:schemeClr val="bg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
        <p:nvSpPr>
          <p:cNvPr id="28" name="Date Placeholder 27"/>
          <p:cNvSpPr>
            <a:spLocks noGrp="1"/>
          </p:cNvSpPr>
          <p:nvPr>
            <p:ph type="dt" sz="half" idx="10"/>
          </p:nvPr>
        </p:nvSpPr>
        <p:spPr>
          <a:xfrm>
            <a:off x="3600450" y="4551524"/>
            <a:ext cx="2057400" cy="514350"/>
          </a:xfrm>
          <a:prstGeom prst="rect">
            <a:avLst/>
          </a:prstGeom>
        </p:spPr>
        <p:txBody>
          <a:bodyPr anchor="ctr">
            <a:noAutofit/>
          </a:bodyPr>
          <a:lstStyle>
            <a:lvl1pPr algn="ctr">
              <a:defRPr sz="2000">
                <a:solidFill>
                  <a:schemeClr val="accent4">
                    <a:lumMod val="20000"/>
                    <a:lumOff val="80000"/>
                  </a:schemeClr>
                </a:solidFill>
              </a:defRPr>
            </a:lvl1pPr>
            <a:extLst/>
          </a:lstStyle>
          <a:p>
            <a:fld id="{FB61622C-4D4E-460D-B4D5-198BC8E88963}" type="datetime1">
              <a:rPr lang="en-US" smtClean="0"/>
              <a:pPr/>
              <a:t>11/10/2015</a:t>
            </a:fld>
            <a:endParaRPr lang="en-US" dirty="0"/>
          </a:p>
        </p:txBody>
      </p:sp>
      <p:sp>
        <p:nvSpPr>
          <p:cNvPr id="12" name="Rectangle 11"/>
          <p:cNvSpPr>
            <a:spLocks noGrp="1"/>
          </p:cNvSpPr>
          <p:nvPr>
            <p:ph type="title"/>
          </p:nvPr>
        </p:nvSpPr>
        <p:spPr>
          <a:xfrm>
            <a:off x="1390650" y="2343150"/>
            <a:ext cx="6477000" cy="1447800"/>
          </a:xfrm>
        </p:spPr>
        <p:txBody>
          <a:bodyPr rtlCol="0" anchor="b"/>
          <a:lstStyle>
            <a:lvl1pPr algn="ctr">
              <a:defRPr cap="all" baseline="0"/>
            </a:lvl1pPr>
            <a:extLst/>
          </a:lstStyle>
          <a:p>
            <a:r>
              <a:rPr lang="en-US" dirty="0" smtClean="0"/>
              <a:t>Click to edit Master title style</a:t>
            </a:r>
            <a:endParaRPr lang="en-US" dirty="0"/>
          </a:p>
        </p:txBody>
      </p:sp>
      <p:pic>
        <p:nvPicPr>
          <p:cNvPr id="14" name="Picture 13" descr="uplogix_reverse.png"/>
          <p:cNvPicPr>
            <a:picLocks noChangeAspect="1"/>
          </p:cNvPicPr>
          <p:nvPr userDrawn="1"/>
        </p:nvPicPr>
        <p:blipFill>
          <a:blip r:embed="rId3" cstate="print"/>
          <a:stretch>
            <a:fillRect/>
          </a:stretch>
        </p:blipFill>
        <p:spPr>
          <a:xfrm>
            <a:off x="1647492" y="819150"/>
            <a:ext cx="5963316" cy="1573960"/>
          </a:xfrm>
          <a:prstGeom prst="rect">
            <a:avLst/>
          </a:prstGeom>
          <a:effectLst>
            <a:outerShdw blurRad="50800" dist="38100" dir="2700000" algn="tl" rotWithShape="0">
              <a:prstClr val="black">
                <a:alpha val="40000"/>
              </a:prstClr>
            </a:outerShdw>
          </a:effec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b="1"/>
            </a:lvl1pPr>
            <a:extLst/>
          </a:lstStyle>
          <a:p>
            <a:r>
              <a:rPr lang="en-US" dirty="0" smtClean="0"/>
              <a:t>Click to edit Master title style</a:t>
            </a:r>
            <a:endParaRPr lang="en-US" dirty="0"/>
          </a:p>
        </p:txBody>
      </p:sp>
      <p:sp>
        <p:nvSpPr>
          <p:cNvPr id="7" name="Rectangle 6"/>
          <p:cNvSpPr>
            <a:spLocks noGrp="1"/>
          </p:cNvSpPr>
          <p:nvPr>
            <p:ph sz="quarter" idx="13"/>
          </p:nvPr>
        </p:nvSpPr>
        <p:spPr>
          <a:xfrm>
            <a:off x="609600" y="1352550"/>
            <a:ext cx="8153400" cy="34290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2"/>
          <p:cNvSpPr txBox="1">
            <a:spLocks/>
          </p:cNvSpPr>
          <p:nvPr userDrawn="1"/>
        </p:nvSpPr>
        <p:spPr>
          <a:xfrm>
            <a:off x="609601" y="4857750"/>
            <a:ext cx="8534399" cy="285749"/>
          </a:xfrm>
          <a:prstGeom prst="rect">
            <a:avLst/>
          </a:prstGeom>
        </p:spPr>
        <p:txBody>
          <a:bodyPr vert="horz" anchor="ctr"/>
          <a:lstStyle>
            <a:lvl1pPr algn="r">
              <a:defRPr sz="800" b="0">
                <a:solidFill>
                  <a:schemeClr val="tx1"/>
                </a:solidFill>
                <a:latin typeface="Calibri" pitchFamily="34" charset="0"/>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schemeClr val="tx1"/>
                </a:solidFill>
                <a:effectLst/>
                <a:uLnTx/>
                <a:uFillTx/>
                <a:latin typeface="Calibri" pitchFamily="34" charset="0"/>
                <a:ea typeface="+mn-ea"/>
                <a:cs typeface="+mn-cs"/>
              </a:rPr>
              <a:t>©2014 Uplogix, Inc. | uplogix.com | </a:t>
            </a:r>
            <a:fld id="{2B9DCF7E-449A-4402-846F-2471F8C4020C}" type="slidenum">
              <a:rPr kumimoji="0" lang="en-US" sz="800" b="0" i="0" u="none" strike="noStrike" kern="1200" cap="none" spc="0" normalizeH="0" baseline="0" noProof="0" smtClean="0">
                <a:ln>
                  <a:noFill/>
                </a:ln>
                <a:solidFill>
                  <a:schemeClr val="tx1"/>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extLst/>
          </a:lstStyle>
          <a:p>
            <a:r>
              <a:rPr lang="en-US" dirty="0" smtClean="0"/>
              <a:t>Click to edit Master title style</a:t>
            </a:r>
            <a:endParaRPr lang="en-US" dirty="0"/>
          </a:p>
        </p:txBody>
      </p:sp>
      <p:sp>
        <p:nvSpPr>
          <p:cNvPr id="9" name="Content Placeholder 8"/>
          <p:cNvSpPr>
            <a:spLocks noGrp="1"/>
          </p:cNvSpPr>
          <p:nvPr>
            <p:ph sz="quarter" idx="13"/>
          </p:nvPr>
        </p:nvSpPr>
        <p:spPr>
          <a:xfrm>
            <a:off x="609600" y="1352551"/>
            <a:ext cx="3886200" cy="3268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844901" y="1352549"/>
            <a:ext cx="3886200" cy="3268625"/>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Footer Placeholder 2"/>
          <p:cNvSpPr txBox="1">
            <a:spLocks/>
          </p:cNvSpPr>
          <p:nvPr userDrawn="1"/>
        </p:nvSpPr>
        <p:spPr>
          <a:xfrm>
            <a:off x="609601" y="4857750"/>
            <a:ext cx="8534399" cy="285749"/>
          </a:xfrm>
          <a:prstGeom prst="rect">
            <a:avLst/>
          </a:prstGeom>
        </p:spPr>
        <p:txBody>
          <a:bodyPr vert="horz" anchor="ctr"/>
          <a:lstStyle>
            <a:lvl1pPr algn="r">
              <a:defRPr sz="800" b="0">
                <a:solidFill>
                  <a:schemeClr val="tx1"/>
                </a:solidFill>
                <a:latin typeface="Calibri" pitchFamily="34" charset="0"/>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schemeClr val="tx1"/>
                </a:solidFill>
                <a:effectLst/>
                <a:uLnTx/>
                <a:uFillTx/>
                <a:latin typeface="Calibri" pitchFamily="34" charset="0"/>
                <a:ea typeface="+mn-ea"/>
                <a:cs typeface="+mn-cs"/>
              </a:rPr>
              <a:t>©2014 Uplogix, Inc. | uplogix.com | </a:t>
            </a:r>
            <a:fld id="{2B9DCF7E-449A-4402-846F-2471F8C4020C}" type="slidenum">
              <a:rPr kumimoji="0" lang="en-US" sz="800" b="0" i="0" u="none" strike="noStrike" kern="1200" cap="none" spc="0" normalizeH="0" baseline="0" noProof="0" smtClean="0">
                <a:ln>
                  <a:noFill/>
                </a:ln>
                <a:solidFill>
                  <a:schemeClr val="tx1"/>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tandard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extLst/>
          </a:lstStyle>
          <a:p>
            <a:r>
              <a:rPr lang="en-US" dirty="0" smtClean="0"/>
              <a:t>Click to edit Master title style</a:t>
            </a:r>
            <a:endParaRPr lang="en-US" dirty="0"/>
          </a:p>
        </p:txBody>
      </p:sp>
      <p:sp>
        <p:nvSpPr>
          <p:cNvPr id="6" name="Footer Placeholder 2"/>
          <p:cNvSpPr txBox="1">
            <a:spLocks/>
          </p:cNvSpPr>
          <p:nvPr userDrawn="1"/>
        </p:nvSpPr>
        <p:spPr>
          <a:xfrm>
            <a:off x="609601" y="4857750"/>
            <a:ext cx="8534399" cy="285749"/>
          </a:xfrm>
          <a:prstGeom prst="rect">
            <a:avLst/>
          </a:prstGeom>
        </p:spPr>
        <p:txBody>
          <a:bodyPr vert="horz" anchor="ctr"/>
          <a:lstStyle>
            <a:lvl1pPr algn="r">
              <a:defRPr sz="800" b="0">
                <a:solidFill>
                  <a:schemeClr val="tx1"/>
                </a:solidFill>
                <a:latin typeface="Calibri" pitchFamily="34" charset="0"/>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schemeClr val="tx1"/>
                </a:solidFill>
                <a:effectLst/>
                <a:uLnTx/>
                <a:uFillTx/>
                <a:latin typeface="Calibri" pitchFamily="34" charset="0"/>
                <a:ea typeface="+mn-ea"/>
                <a:cs typeface="+mn-cs"/>
              </a:rPr>
              <a:t>©2014 Uplogix, Inc. | uplogix.com | </a:t>
            </a:r>
            <a:fld id="{2B9DCF7E-449A-4402-846F-2471F8C4020C}" type="slidenum">
              <a:rPr kumimoji="0" lang="en-US" sz="800" b="0" i="0" u="none" strike="noStrike" kern="1200" cap="none" spc="0" normalizeH="0" baseline="0" noProof="0" smtClean="0">
                <a:ln>
                  <a:noFill/>
                </a:ln>
                <a:solidFill>
                  <a:schemeClr val="tx1"/>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1"/>
        </a:solidFill>
        <a:effectLst/>
      </p:bgPr>
    </p:bg>
    <p:spTree>
      <p:nvGrpSpPr>
        <p:cNvPr id="1" name=""/>
        <p:cNvGrpSpPr/>
        <p:nvPr/>
      </p:nvGrpSpPr>
      <p:grpSpPr>
        <a:xfrm>
          <a:off x="0" y="0"/>
          <a:ext cx="0" cy="0"/>
          <a:chOff x="0" y="0"/>
          <a:chExt cx="0" cy="0"/>
        </a:xfrm>
      </p:grpSpPr>
      <p:sp>
        <p:nvSpPr>
          <p:cNvPr id="5" name="Footer Placeholder 2"/>
          <p:cNvSpPr txBox="1">
            <a:spLocks/>
          </p:cNvSpPr>
          <p:nvPr userDrawn="1"/>
        </p:nvSpPr>
        <p:spPr>
          <a:xfrm>
            <a:off x="609601" y="4857750"/>
            <a:ext cx="8534399" cy="285749"/>
          </a:xfrm>
          <a:prstGeom prst="rect">
            <a:avLst/>
          </a:prstGeom>
        </p:spPr>
        <p:txBody>
          <a:bodyPr vert="horz" anchor="ctr"/>
          <a:lstStyle>
            <a:lvl1pPr algn="r">
              <a:defRPr sz="800" b="0">
                <a:solidFill>
                  <a:schemeClr val="tx1"/>
                </a:solidFill>
                <a:latin typeface="Calibri" pitchFamily="34" charset="0"/>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schemeClr val="tx1"/>
                </a:solidFill>
                <a:effectLst/>
                <a:uLnTx/>
                <a:uFillTx/>
                <a:latin typeface="Calibri" pitchFamily="34" charset="0"/>
                <a:ea typeface="+mn-ea"/>
                <a:cs typeface="+mn-cs"/>
              </a:rPr>
              <a:t>©2014 Uplogix, Inc. | uplogix.com | </a:t>
            </a:r>
            <a:fld id="{2B9DCF7E-449A-4402-846F-2471F8C4020C}" type="slidenum">
              <a:rPr kumimoji="0" lang="en-US" sz="800" b="0" i="0" u="none" strike="noStrike" kern="1200" cap="none" spc="0" normalizeH="0" baseline="0" noProof="0" smtClean="0">
                <a:ln>
                  <a:noFill/>
                </a:ln>
                <a:solidFill>
                  <a:schemeClr val="tx1"/>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28750"/>
            <a:ext cx="1600200" cy="3124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extLst/>
          </a:lstStyle>
          <a:p>
            <a:pPr lvl="0"/>
            <a:r>
              <a:rPr lang="en-US" dirty="0" smtClean="0"/>
              <a:t>Click to edit Master text styles</a:t>
            </a:r>
          </a:p>
        </p:txBody>
      </p:sp>
      <p:sp>
        <p:nvSpPr>
          <p:cNvPr id="9" name="Content Placeholder 8"/>
          <p:cNvSpPr>
            <a:spLocks noGrp="1"/>
          </p:cNvSpPr>
          <p:nvPr>
            <p:ph sz="quarter" idx="13"/>
          </p:nvPr>
        </p:nvSpPr>
        <p:spPr>
          <a:xfrm>
            <a:off x="2362200" y="1428750"/>
            <a:ext cx="6400800" cy="3200400"/>
          </a:xfrm>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2"/>
          <p:cNvSpPr txBox="1">
            <a:spLocks/>
          </p:cNvSpPr>
          <p:nvPr userDrawn="1"/>
        </p:nvSpPr>
        <p:spPr>
          <a:xfrm>
            <a:off x="609601" y="4857750"/>
            <a:ext cx="8534399" cy="285749"/>
          </a:xfrm>
          <a:prstGeom prst="rect">
            <a:avLst/>
          </a:prstGeom>
        </p:spPr>
        <p:txBody>
          <a:bodyPr vert="horz" anchor="ctr"/>
          <a:lstStyle>
            <a:lvl1pPr algn="r">
              <a:defRPr sz="800" b="0">
                <a:solidFill>
                  <a:schemeClr val="tx1"/>
                </a:solidFill>
                <a:latin typeface="Calibri" pitchFamily="34" charset="0"/>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schemeClr val="tx1"/>
                </a:solidFill>
                <a:effectLst/>
                <a:uLnTx/>
                <a:uFillTx/>
                <a:latin typeface="Calibri" pitchFamily="34" charset="0"/>
                <a:ea typeface="+mn-ea"/>
                <a:cs typeface="+mn-cs"/>
              </a:rPr>
              <a:t>©2014 Uplogix, Inc. | uplogix.com | </a:t>
            </a:r>
            <a:fld id="{2B9DCF7E-449A-4402-846F-2471F8C4020C}" type="slidenum">
              <a:rPr kumimoji="0" lang="en-US" sz="800" b="0" i="0" u="none" strike="noStrike" kern="1200" cap="none" spc="0" normalizeH="0" baseline="0" noProof="0" smtClean="0">
                <a:ln>
                  <a:noFill/>
                </a:ln>
                <a:solidFill>
                  <a:schemeClr val="tx1"/>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10" name="Title Placeholder 21"/>
          <p:cNvSpPr>
            <a:spLocks noGrp="1"/>
          </p:cNvSpPr>
          <p:nvPr>
            <p:ph type="title"/>
          </p:nvPr>
        </p:nvSpPr>
        <p:spPr>
          <a:xfrm>
            <a:off x="1371600" y="15240"/>
            <a:ext cx="7391400" cy="1047750"/>
          </a:xfrm>
          <a:prstGeom prst="rect">
            <a:avLst/>
          </a:prstGeom>
        </p:spPr>
        <p:txBody>
          <a:bodyPr vert="horz" anchor="ctr">
            <a:noAutofit/>
          </a:bodyPr>
          <a:lstStyle>
            <a:extLst/>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userDrawn="1"/>
        </p:nvSpPr>
        <p:spPr>
          <a:xfrm>
            <a:off x="0" y="1095375"/>
            <a:ext cx="9144000" cy="4048125"/>
          </a:xfrm>
          <a:prstGeom prst="rect">
            <a:avLst/>
          </a:prstGeom>
          <a:gradFill>
            <a:gsLst>
              <a:gs pos="0">
                <a:schemeClr val="bg1"/>
              </a:gs>
              <a:gs pos="90000">
                <a:schemeClr val="bg1"/>
              </a:gs>
              <a:gs pos="100000">
                <a:schemeClr val="bg1">
                  <a:alpha val="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back,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userDrawn="1"/>
        </p:nvSpPr>
        <p:spPr>
          <a:xfrm>
            <a:off x="0" y="1095375"/>
            <a:ext cx="9144000" cy="4048125"/>
          </a:xfrm>
          <a:prstGeom prst="rect">
            <a:avLst/>
          </a:prstGeom>
          <a:gradFill>
            <a:gsLst>
              <a:gs pos="0">
                <a:schemeClr val="bg1"/>
              </a:gs>
              <a:gs pos="90000">
                <a:schemeClr val="bg1"/>
              </a:gs>
              <a:gs pos="100000">
                <a:schemeClr val="bg1">
                  <a:alpha val="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0"/>
          </p:nvPr>
        </p:nvSpPr>
        <p:spPr>
          <a:xfrm>
            <a:off x="838200" y="1504950"/>
            <a:ext cx="7543800" cy="3200400"/>
          </a:xfrm>
        </p:spPr>
        <p:txBody>
          <a:bodyPr/>
          <a:lstStyle>
            <a:lvl1pPr>
              <a:buClr>
                <a:schemeClr val="accent1"/>
              </a:buClr>
              <a:defRPr baseline="0">
                <a:solidFill>
                  <a:schemeClr val="tx1"/>
                </a:solidFill>
                <a:effectLst/>
              </a:defRPr>
            </a:lvl1pPr>
            <a:lvl2pPr>
              <a:buClr>
                <a:schemeClr val="accent1"/>
              </a:buClr>
              <a:defRPr baseline="0">
                <a:solidFill>
                  <a:schemeClr val="tx1"/>
                </a:solidFill>
                <a:effectLst/>
              </a:defRPr>
            </a:lvl2pPr>
            <a:lvl3pPr>
              <a:buClr>
                <a:schemeClr val="accent1"/>
              </a:buClr>
              <a:defRPr baseline="0">
                <a:solidFill>
                  <a:schemeClr val="tx1"/>
                </a:solidFill>
                <a:effectLst/>
              </a:defRPr>
            </a:lvl3pPr>
            <a:lvl4pPr>
              <a:buClr>
                <a:schemeClr val="accent1"/>
              </a:buClr>
              <a:defRPr baseline="0">
                <a:solidFill>
                  <a:schemeClr val="tx1"/>
                </a:solidFill>
                <a:effectLst/>
              </a:defRPr>
            </a:lvl4pPr>
            <a:lvl5pPr>
              <a:buClr>
                <a:schemeClr val="accent1"/>
              </a:buClr>
              <a:defRPr baseline="0">
                <a:solidFill>
                  <a:schemeClr val="tx1"/>
                </a:solidFill>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8686800" y="4972050"/>
            <a:ext cx="457200" cy="166688"/>
          </a:xfrm>
          <a:prstGeom prst="rect">
            <a:avLst/>
          </a:prstGeom>
        </p:spPr>
        <p:txBody>
          <a:bodyPr/>
          <a:lstStyle>
            <a:lvl1pPr>
              <a:defRPr sz="800"/>
            </a:lvl1pPr>
          </a:lstStyle>
          <a:p>
            <a:pPr>
              <a:defRPr/>
            </a:pPr>
            <a:fld id="{EC2A70B8-E0AB-4C0B-AA54-1B6606F622A5}" type="slidenum">
              <a:rPr lang="en-US" smtClean="0"/>
              <a:pPr>
                <a:defRPr/>
              </a:pPr>
              <a:t>‹#›</a:t>
            </a:fld>
            <a:endParaRPr lang="en-US" dirty="0">
              <a:solidFill>
                <a:srgbClr val="09336E"/>
              </a:solidFill>
            </a:endParaRPr>
          </a:p>
        </p:txBody>
      </p:sp>
      <p:sp>
        <p:nvSpPr>
          <p:cNvPr id="5" name="Footer Placeholder 4"/>
          <p:cNvSpPr>
            <a:spLocks noGrp="1"/>
          </p:cNvSpPr>
          <p:nvPr>
            <p:ph type="ftr" sz="quarter" idx="11"/>
          </p:nvPr>
        </p:nvSpPr>
        <p:spPr>
          <a:xfrm>
            <a:off x="4800600" y="4972050"/>
            <a:ext cx="3886200" cy="166688"/>
          </a:xfrm>
          <a:prstGeom prst="rect">
            <a:avLst/>
          </a:prstGeom>
        </p:spPr>
        <p:txBody>
          <a:bodyPr/>
          <a:lstStyle>
            <a:lvl1pPr algn="r">
              <a:defRPr sz="800"/>
            </a:lvl1pPr>
          </a:lstStyle>
          <a:p>
            <a:pPr>
              <a:defRPr/>
            </a:pPr>
            <a:r>
              <a:rPr lang="en-US" smtClean="0"/>
              <a:t>©2012 Uplogix, Inc. | uplogix.com</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Users\bmoran\Downloads\Dollarphotoclub_44695566.jpg"/>
          <p:cNvPicPr>
            <a:picLocks noChangeAspect="1" noChangeArrowheads="1"/>
          </p:cNvPicPr>
          <p:nvPr userDrawn="1"/>
        </p:nvPicPr>
        <p:blipFill>
          <a:blip r:embed="rId11" cstate="screen"/>
          <a:srcRect/>
          <a:stretch>
            <a:fillRect/>
          </a:stretch>
        </p:blipFill>
        <p:spPr bwMode="auto">
          <a:xfrm rot="10800000">
            <a:off x="0" y="0"/>
            <a:ext cx="9143999" cy="5143500"/>
          </a:xfrm>
          <a:prstGeom prst="rect">
            <a:avLst/>
          </a:prstGeom>
          <a:noFill/>
        </p:spPr>
      </p:pic>
      <p:sp>
        <p:nvSpPr>
          <p:cNvPr id="13" name="Text Placeholder 12"/>
          <p:cNvSpPr>
            <a:spLocks noGrp="1"/>
          </p:cNvSpPr>
          <p:nvPr>
            <p:ph type="body" idx="1"/>
          </p:nvPr>
        </p:nvSpPr>
        <p:spPr>
          <a:xfrm>
            <a:off x="381000" y="1428750"/>
            <a:ext cx="8385048" cy="3429000"/>
          </a:xfrm>
          <a:prstGeom prst="rect">
            <a:avLst/>
          </a:prstGeom>
          <a:noFill/>
        </p:spPr>
        <p:txBody>
          <a:bodyPr vert="horz">
            <a:normAutofit/>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1095170"/>
            <a:ext cx="9144000" cy="181180"/>
          </a:xfrm>
          <a:prstGeom prst="rect">
            <a:avLst/>
          </a:prstGeom>
          <a:gradFill>
            <a:gsLst>
              <a:gs pos="0">
                <a:schemeClr val="tx1"/>
              </a:gs>
              <a:gs pos="100000">
                <a:schemeClr val="tx1">
                  <a:lumMod val="65000"/>
                  <a:lumOff val="35000"/>
                </a:schemeClr>
              </a:gs>
            </a:gsLst>
            <a:lin ang="5400000" scaled="0"/>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marL="0" algn="ctr" rtl="0" latinLnBrk="0"/>
            <a:endParaRPr lang="en-US" sz="1800" kern="1200">
              <a:solidFill>
                <a:schemeClr val="lt1"/>
              </a:solidFill>
              <a:latin typeface="+mn-lt"/>
              <a:ea typeface="+mn-ea"/>
              <a:cs typeface="+mn-cs"/>
            </a:endParaRPr>
          </a:p>
        </p:txBody>
      </p:sp>
      <p:sp>
        <p:nvSpPr>
          <p:cNvPr id="22" name="Title Placeholder 21"/>
          <p:cNvSpPr>
            <a:spLocks noGrp="1"/>
          </p:cNvSpPr>
          <p:nvPr>
            <p:ph type="title"/>
          </p:nvPr>
        </p:nvSpPr>
        <p:spPr>
          <a:xfrm>
            <a:off x="1371600" y="15240"/>
            <a:ext cx="7391400" cy="1047750"/>
          </a:xfrm>
          <a:prstGeom prst="rect">
            <a:avLst/>
          </a:prstGeom>
        </p:spPr>
        <p:txBody>
          <a:bodyPr vert="horz" anchor="ctr">
            <a:noAutofit/>
          </a:bodyPr>
          <a:lstStyle>
            <a:extLst/>
          </a:lstStyle>
          <a:p>
            <a:r>
              <a:rPr lang="en-US" dirty="0" smtClean="0"/>
              <a:t>Click to edit Master title style</a:t>
            </a:r>
            <a:endParaRPr lang="en-US" dirty="0"/>
          </a:p>
        </p:txBody>
      </p:sp>
      <p:pic>
        <p:nvPicPr>
          <p:cNvPr id="12" name="Picture 11" descr="bug_no background.png"/>
          <p:cNvPicPr>
            <a:picLocks noChangeAspect="1"/>
          </p:cNvPicPr>
          <p:nvPr userDrawn="1"/>
        </p:nvPicPr>
        <p:blipFill>
          <a:blip r:embed="rId12" cstate="print"/>
          <a:stretch>
            <a:fillRect/>
          </a:stretch>
        </p:blipFill>
        <p:spPr>
          <a:xfrm>
            <a:off x="228600" y="133350"/>
            <a:ext cx="838200" cy="838200"/>
          </a:xfrm>
          <a:prstGeom prst="rect">
            <a:avLst/>
          </a:prstGeom>
          <a:effectLst>
            <a:outerShdw blurRad="50800" dist="38100" dir="2700000" algn="tl" rotWithShape="0">
              <a:prstClr val="black">
                <a:alpha val="40000"/>
              </a:prstClr>
            </a:outerShdw>
          </a:effectLst>
        </p:spPr>
      </p:pic>
      <p:sp>
        <p:nvSpPr>
          <p:cNvPr id="15" name="Footer Placeholder 2"/>
          <p:cNvSpPr txBox="1">
            <a:spLocks/>
          </p:cNvSpPr>
          <p:nvPr userDrawn="1"/>
        </p:nvSpPr>
        <p:spPr>
          <a:xfrm>
            <a:off x="609601" y="4857750"/>
            <a:ext cx="8534399" cy="285749"/>
          </a:xfrm>
          <a:prstGeom prst="rect">
            <a:avLst/>
          </a:prstGeom>
        </p:spPr>
        <p:txBody>
          <a:bodyPr vert="horz" anchor="ctr"/>
          <a:lstStyle>
            <a:lvl1pPr algn="r">
              <a:defRPr sz="800" b="0">
                <a:solidFill>
                  <a:schemeClr val="tx1"/>
                </a:solidFill>
                <a:latin typeface="Calibri" pitchFamily="34" charset="0"/>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schemeClr val="tx1"/>
                </a:solidFill>
                <a:effectLst/>
                <a:uLnTx/>
                <a:uFillTx/>
                <a:latin typeface="Calibri" pitchFamily="34" charset="0"/>
                <a:ea typeface="+mn-ea"/>
                <a:cs typeface="+mn-cs"/>
              </a:rPr>
              <a:t>©2014 Uplogix, Inc. | uplogix.com | </a:t>
            </a:r>
            <a:fld id="{2B9DCF7E-449A-4402-846F-2471F8C4020C}" type="slidenum">
              <a:rPr kumimoji="0" lang="en-US" sz="800" b="0" i="0" u="none" strike="noStrike" kern="1200" cap="none" spc="0" normalizeH="0" baseline="0" noProof="0" smtClean="0">
                <a:ln>
                  <a:noFill/>
                </a:ln>
                <a:solidFill>
                  <a:schemeClr val="tx1"/>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2" r:id="rId3"/>
    <p:sldLayoutId id="2147483654" r:id="rId4"/>
    <p:sldLayoutId id="2147483655" r:id="rId5"/>
    <p:sldLayoutId id="2147483656" r:id="rId6"/>
    <p:sldLayoutId id="2147483659" r:id="rId7"/>
    <p:sldLayoutId id="2147483660" r:id="rId8"/>
    <p:sldLayoutId id="2147483662" r:id="rId9"/>
  </p:sldLayoutIdLst>
  <p:timing>
    <p:tnLst>
      <p:par>
        <p:cTn id="1" dur="indefinite" restart="never" nodeType="tmRoot"/>
      </p:par>
    </p:tnLst>
  </p:timing>
  <p:hf hdr="0" dt="0"/>
  <p:txStyles>
    <p:titleStyle>
      <a:lvl1pPr algn="l" rtl="0" eaLnBrk="1" latinLnBrk="0" hangingPunct="1">
        <a:lnSpc>
          <a:spcPct val="100000"/>
        </a:lnSpc>
        <a:spcBef>
          <a:spcPct val="0"/>
        </a:spcBef>
        <a:buNone/>
        <a:defRPr sz="3200" b="1" kern="1200">
          <a:solidFill>
            <a:schemeClr val="bg1"/>
          </a:solidFill>
          <a:effectLst>
            <a:outerShdw blurRad="38100" dist="38100" dir="2700000" algn="tl">
              <a:srgbClr val="000000">
                <a:alpha val="43137"/>
              </a:srgbClr>
            </a:outerShdw>
          </a:effectLst>
          <a:latin typeface="Calibri" pitchFamily="34" charset="0"/>
          <a:ea typeface="+mj-ea"/>
          <a:cs typeface="+mj-cs"/>
        </a:defRPr>
      </a:lvl1pPr>
      <a:extLst/>
    </p:titleStyle>
    <p:bodyStyle>
      <a:lvl1pPr marL="174625" indent="-174625" algn="l" rtl="0" eaLnBrk="1" latinLnBrk="0" hangingPunct="1">
        <a:spcBef>
          <a:spcPts val="700"/>
        </a:spcBef>
        <a:buClr>
          <a:schemeClr val="bg1"/>
        </a:buClr>
        <a:buSzPct val="60000"/>
        <a:buFont typeface="Arial" pitchFamily="34" charset="0"/>
        <a:buChar char="•"/>
        <a:defRPr sz="3200" kern="1200">
          <a:solidFill>
            <a:schemeClr val="bg1"/>
          </a:solidFill>
          <a:effectLst>
            <a:outerShdw blurRad="38100" dist="38100" dir="2700000" algn="tl">
              <a:srgbClr val="000000">
                <a:alpha val="43137"/>
              </a:srgbClr>
            </a:outerShdw>
          </a:effectLst>
          <a:latin typeface="Calibri" pitchFamily="34" charset="0"/>
          <a:ea typeface="+mn-ea"/>
          <a:cs typeface="+mn-cs"/>
        </a:defRPr>
      </a:lvl1pPr>
      <a:lvl2pPr marL="342900" indent="-168275" algn="l" rtl="0" eaLnBrk="1" latinLnBrk="0" hangingPunct="1">
        <a:spcBef>
          <a:spcPts val="550"/>
        </a:spcBef>
        <a:buClr>
          <a:schemeClr val="bg1"/>
        </a:buClr>
        <a:buSzPct val="70000"/>
        <a:buFont typeface="Calibri" pitchFamily="34" charset="0"/>
        <a:buChar char="−"/>
        <a:defRPr sz="2800" kern="1200">
          <a:solidFill>
            <a:schemeClr val="bg1"/>
          </a:solidFill>
          <a:effectLst>
            <a:outerShdw blurRad="38100" dist="38100" dir="2700000" algn="tl">
              <a:srgbClr val="000000">
                <a:alpha val="43137"/>
              </a:srgbClr>
            </a:outerShdw>
          </a:effectLst>
          <a:latin typeface="Calibri" pitchFamily="34" charset="0"/>
          <a:ea typeface="+mn-ea"/>
          <a:cs typeface="+mn-cs"/>
        </a:defRPr>
      </a:lvl2pPr>
      <a:lvl3pPr marL="517525" indent="-174625" algn="l" rtl="0" eaLnBrk="1" latinLnBrk="0" hangingPunct="1">
        <a:spcBef>
          <a:spcPts val="500"/>
        </a:spcBef>
        <a:buClr>
          <a:schemeClr val="bg1"/>
        </a:buClr>
        <a:buSzPct val="75000"/>
        <a:buFont typeface="Arial" pitchFamily="34" charset="0"/>
        <a:buChar char="•"/>
        <a:defRPr sz="2400" kern="1200">
          <a:solidFill>
            <a:schemeClr val="bg1"/>
          </a:solidFill>
          <a:effectLst>
            <a:outerShdw blurRad="38100" dist="38100" dir="2700000" algn="tl">
              <a:srgbClr val="000000">
                <a:alpha val="43137"/>
              </a:srgbClr>
            </a:outerShdw>
          </a:effectLst>
          <a:latin typeface="Calibri" pitchFamily="34" charset="0"/>
          <a:ea typeface="+mn-ea"/>
          <a:cs typeface="+mn-cs"/>
        </a:defRPr>
      </a:lvl3pPr>
      <a:lvl4pPr marL="685800" indent="-168275" algn="l" rtl="0" eaLnBrk="1" latinLnBrk="0" hangingPunct="1">
        <a:spcBef>
          <a:spcPts val="400"/>
        </a:spcBef>
        <a:buClr>
          <a:schemeClr val="bg1"/>
        </a:buClr>
        <a:buSzPct val="75000"/>
        <a:buFont typeface="Calibri" pitchFamily="34" charset="0"/>
        <a:buChar char="−"/>
        <a:defRPr sz="2400" kern="1200">
          <a:solidFill>
            <a:schemeClr val="bg1"/>
          </a:solidFill>
          <a:effectLst>
            <a:outerShdw blurRad="38100" dist="38100" dir="2700000" algn="tl">
              <a:srgbClr val="000000">
                <a:alpha val="43137"/>
              </a:srgbClr>
            </a:outerShdw>
          </a:effectLst>
          <a:latin typeface="Calibri" pitchFamily="34" charset="0"/>
          <a:ea typeface="+mn-ea"/>
          <a:cs typeface="+mn-cs"/>
        </a:defRPr>
      </a:lvl4pPr>
      <a:lvl5pPr marL="860425" indent="-174625" algn="l" rtl="0" eaLnBrk="1" latinLnBrk="0" hangingPunct="1">
        <a:spcBef>
          <a:spcPts val="400"/>
        </a:spcBef>
        <a:buClr>
          <a:schemeClr val="bg1"/>
        </a:buClr>
        <a:buSzPct val="65000"/>
        <a:buFont typeface="Arial" pitchFamily="34" charset="0"/>
        <a:buChar char="•"/>
        <a:defRPr sz="2400" kern="1200">
          <a:solidFill>
            <a:schemeClr val="bg1"/>
          </a:solidFill>
          <a:effectLst>
            <a:outerShdw blurRad="38100" dist="38100" dir="2700000" algn="tl">
              <a:srgbClr val="000000">
                <a:alpha val="43137"/>
              </a:srgbClr>
            </a:outerShdw>
          </a:effectLst>
          <a:latin typeface="Calibri" pitchFamily="34" charset="0"/>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5.jpeg"/><Relationship Id="rId21" Type="http://schemas.openxmlformats.org/officeDocument/2006/relationships/image" Target="../media/image22.jpeg"/><Relationship Id="rId7" Type="http://schemas.openxmlformats.org/officeDocument/2006/relationships/image" Target="../media/image8.jpe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24" Type="http://schemas.openxmlformats.org/officeDocument/2006/relationships/image" Target="../media/image25.jpeg"/><Relationship Id="rId5" Type="http://schemas.openxmlformats.org/officeDocument/2006/relationships/hyperlink" Target="http://www.slb.com/index.asp" TargetMode="External"/><Relationship Id="rId15" Type="http://schemas.openxmlformats.org/officeDocument/2006/relationships/image" Target="../media/image16.png"/><Relationship Id="rId23" Type="http://schemas.openxmlformats.org/officeDocument/2006/relationships/image" Target="../media/image24.jpe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lnSpcReduction="10000"/>
          </a:bodyPr>
          <a:lstStyle/>
          <a:p>
            <a:endParaRPr lang="en-US" dirty="0"/>
          </a:p>
        </p:txBody>
      </p:sp>
      <p:sp>
        <p:nvSpPr>
          <p:cNvPr id="2" name="Title 1"/>
          <p:cNvSpPr>
            <a:spLocks noGrp="1"/>
          </p:cNvSpPr>
          <p:nvPr>
            <p:ph type="title"/>
          </p:nvPr>
        </p:nvSpPr>
        <p:spPr/>
        <p:txBody>
          <a:bodyPr/>
          <a:lstStyle/>
          <a:p>
            <a:r>
              <a:rPr lang="en-US" dirty="0" smtClean="0">
                <a:solidFill>
                  <a:schemeClr val="tx1"/>
                </a:solidFill>
              </a:rPr>
              <a:t>Introduction to </a:t>
            </a:r>
            <a:br>
              <a:rPr lang="en-US" dirty="0" smtClean="0">
                <a:solidFill>
                  <a:schemeClr val="tx1"/>
                </a:solidFill>
              </a:rPr>
            </a:br>
            <a:r>
              <a:rPr lang="en-US" dirty="0" smtClean="0">
                <a:solidFill>
                  <a:schemeClr val="tx1"/>
                </a:solidFill>
              </a:rPr>
              <a:t>Local Management </a:t>
            </a: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Local Management</a:t>
            </a:r>
            <a:endParaRPr lang="en-US"/>
          </a:p>
        </p:txBody>
      </p:sp>
      <p:sp>
        <p:nvSpPr>
          <p:cNvPr id="9" name="Content Placeholder 2"/>
          <p:cNvSpPr txBox="1">
            <a:spLocks/>
          </p:cNvSpPr>
          <p:nvPr/>
        </p:nvSpPr>
        <p:spPr bwMode="auto">
          <a:xfrm>
            <a:off x="892176" y="1200150"/>
            <a:ext cx="8023224" cy="932260"/>
          </a:xfrm>
          <a:prstGeom prst="rect">
            <a:avLst/>
          </a:prstGeom>
          <a:noFill/>
          <a:ln w="9525">
            <a:noFill/>
            <a:miter lim="800000"/>
            <a:headEnd/>
            <a:tailEnd/>
          </a:ln>
        </p:spPr>
        <p:txBody>
          <a:bodyPr lIns="92075" tIns="46038" rIns="92075" bIns="46038"/>
          <a:lstStyle/>
          <a:p>
            <a:pPr>
              <a:spcBef>
                <a:spcPct val="20000"/>
              </a:spcBef>
              <a:spcAft>
                <a:spcPct val="35000"/>
              </a:spcAft>
              <a:buSzPct val="90000"/>
              <a:buFont typeface="Wingdings" pitchFamily="2" charset="2"/>
              <a:buNone/>
              <a:defRPr/>
            </a:pPr>
            <a:r>
              <a:rPr kumimoji="0" lang="en-US" sz="2400" kern="0" dirty="0">
                <a:latin typeface="+mn-lt"/>
                <a:ea typeface="+mn-ea"/>
                <a:cs typeface="+mn-cs"/>
              </a:rPr>
              <a:t>A management practice founded in the most extreme locations, honed in the enterprise, and now in demand everywhere the network is critical. </a:t>
            </a:r>
            <a:endParaRPr kumimoji="0" lang="en-US" sz="2400" b="1" kern="0" dirty="0">
              <a:latin typeface="+mn-lt"/>
              <a:ea typeface="+mn-ea"/>
              <a:cs typeface="+mn-cs"/>
            </a:endParaRPr>
          </a:p>
        </p:txBody>
      </p:sp>
      <p:sp>
        <p:nvSpPr>
          <p:cNvPr id="11" name="Content Placeholder 2"/>
          <p:cNvSpPr txBox="1">
            <a:spLocks/>
          </p:cNvSpPr>
          <p:nvPr/>
        </p:nvSpPr>
        <p:spPr bwMode="auto">
          <a:xfrm>
            <a:off x="319089" y="4313634"/>
            <a:ext cx="8410575" cy="772716"/>
          </a:xfrm>
          <a:prstGeom prst="rect">
            <a:avLst/>
          </a:prstGeom>
          <a:noFill/>
          <a:ln w="9525">
            <a:noFill/>
            <a:miter lim="800000"/>
            <a:headEnd/>
            <a:tailEnd/>
          </a:ln>
        </p:spPr>
        <p:txBody>
          <a:bodyPr lIns="92075" tIns="46038" rIns="92075" bIns="46038"/>
          <a:lstStyle/>
          <a:p>
            <a:pPr algn="ctr">
              <a:spcBef>
                <a:spcPct val="20000"/>
              </a:spcBef>
              <a:spcAft>
                <a:spcPct val="35000"/>
              </a:spcAft>
              <a:buSzPct val="90000"/>
              <a:buFont typeface="Wingdings" pitchFamily="2" charset="2"/>
              <a:buNone/>
              <a:defRPr/>
            </a:pPr>
            <a:r>
              <a:rPr kumimoji="0" lang="en-US" b="1" i="1" kern="0" dirty="0">
                <a:latin typeface="+mn-lt"/>
                <a:ea typeface="+mn-ea"/>
                <a:cs typeface="+mn-cs"/>
              </a:rPr>
              <a:t>You need Local Management</a:t>
            </a:r>
            <a:r>
              <a:rPr kumimoji="0" lang="en-US" i="1" kern="0" dirty="0">
                <a:latin typeface="+mn-lt"/>
                <a:ea typeface="+mn-ea"/>
                <a:cs typeface="+mn-cs"/>
              </a:rPr>
              <a:t> to reduce cost and </a:t>
            </a:r>
            <a:br>
              <a:rPr kumimoji="0" lang="en-US" i="1" kern="0" dirty="0">
                <a:latin typeface="+mn-lt"/>
                <a:ea typeface="+mn-ea"/>
                <a:cs typeface="+mn-cs"/>
              </a:rPr>
            </a:br>
            <a:r>
              <a:rPr kumimoji="0" lang="en-US" i="1" kern="0" dirty="0">
                <a:latin typeface="+mn-lt"/>
                <a:ea typeface="+mn-ea"/>
                <a:cs typeface="+mn-cs"/>
              </a:rPr>
              <a:t>protect the security of your company and customers.</a:t>
            </a:r>
          </a:p>
        </p:txBody>
      </p:sp>
      <p:grpSp>
        <p:nvGrpSpPr>
          <p:cNvPr id="32" name="Group 31"/>
          <p:cNvGrpSpPr/>
          <p:nvPr/>
        </p:nvGrpSpPr>
        <p:grpSpPr>
          <a:xfrm>
            <a:off x="445133" y="2606278"/>
            <a:ext cx="831022" cy="1794272"/>
            <a:chOff x="244476" y="2530078"/>
            <a:chExt cx="831022" cy="1794272"/>
          </a:xfrm>
        </p:grpSpPr>
        <p:pic>
          <p:nvPicPr>
            <p:cNvPr id="17412" name="Picture 4" descr="https://encrypted-tbn1.google.com/images?q=tbn:ANd9GcQ13tUBTBGbgmfqbUOMEaKZn5FFLBM3dit6Nfjs88hHO52EBpSs"/>
            <p:cNvPicPr>
              <a:picLocks noChangeArrowheads="1"/>
            </p:cNvPicPr>
            <p:nvPr/>
          </p:nvPicPr>
          <p:blipFill>
            <a:blip r:embed="rId3" cstate="print">
              <a:extLst>
                <a:ext uri="{28A0092B-C50C-407E-A947-70E740481C1C}">
                  <a14:useLocalDpi xmlns:a14="http://schemas.microsoft.com/office/drawing/2010/main" xmlns="" val="0"/>
                </a:ext>
              </a:extLst>
            </a:blip>
            <a:srcRect r="9923"/>
            <a:stretch>
              <a:fillRect/>
            </a:stretch>
          </p:blipFill>
          <p:spPr bwMode="auto">
            <a:xfrm>
              <a:off x="244476" y="2530078"/>
              <a:ext cx="831022" cy="12084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6" name="Picture 4" descr="http://www.armytenmiler.com/Upload/images/Army-Logo.gif"/>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8008" y="3808810"/>
              <a:ext cx="383959" cy="515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3" name="Group 32"/>
          <p:cNvGrpSpPr/>
          <p:nvPr/>
        </p:nvGrpSpPr>
        <p:grpSpPr>
          <a:xfrm>
            <a:off x="1740532" y="2609850"/>
            <a:ext cx="1232002" cy="1473994"/>
            <a:chOff x="1539875" y="2533650"/>
            <a:chExt cx="1232002" cy="1473994"/>
          </a:xfrm>
        </p:grpSpPr>
        <p:pic>
          <p:nvPicPr>
            <p:cNvPr id="17415" name="Picture 7" descr="Schlumberger (www.slb.com)">
              <a:hlinkClick r:id="rId5"/>
            </p:cNvPr>
            <p:cNvPicPr>
              <a:picLocks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730680" y="3796904"/>
              <a:ext cx="850392" cy="2107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7" name="Picture 33" descr="rig-wide.jpg"/>
            <p:cNvPicPr>
              <a:picLocks/>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539875" y="2533650"/>
              <a:ext cx="1232002" cy="1204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4" name="Group 33"/>
          <p:cNvGrpSpPr/>
          <p:nvPr/>
        </p:nvGrpSpPr>
        <p:grpSpPr>
          <a:xfrm>
            <a:off x="3550283" y="2609850"/>
            <a:ext cx="793117" cy="1714500"/>
            <a:chOff x="3349626" y="2533650"/>
            <a:chExt cx="793117" cy="1714500"/>
          </a:xfrm>
        </p:grpSpPr>
        <p:pic>
          <p:nvPicPr>
            <p:cNvPr id="17418" name="Picture 34" descr="electric lines.jpg"/>
            <p:cNvPicPr>
              <a:picLocks/>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349626" y="2533650"/>
              <a:ext cx="793117" cy="1204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9" name="Picture 3"/>
            <p:cNvPicPr>
              <a:picLocks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479156" y="3713559"/>
              <a:ext cx="534056" cy="534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 name="Group 2"/>
          <p:cNvGrpSpPr>
            <a:grpSpLocks/>
          </p:cNvGrpSpPr>
          <p:nvPr/>
        </p:nvGrpSpPr>
        <p:grpSpPr bwMode="auto">
          <a:xfrm>
            <a:off x="4953000" y="2419350"/>
            <a:ext cx="3482975" cy="1770460"/>
            <a:chOff x="4635472" y="2773686"/>
            <a:chExt cx="4297981" cy="2360382"/>
          </a:xfrm>
        </p:grpSpPr>
        <p:pic>
          <p:nvPicPr>
            <p:cNvPr id="17421" name="Picture 4" descr="http://www.aim.org/wp-content/uploads/2012/09/SSA.gif"/>
            <p:cNvPicPr>
              <a:picLocks noChangeAspect="1" noChangeArrowheads="1"/>
            </p:cNvPicPr>
            <p:nvPr/>
          </p:nvPicPr>
          <p:blipFill>
            <a:blip r:embed="rId10" cstate="print">
              <a:extLst>
                <a:ext uri="{28A0092B-C50C-407E-A947-70E740481C1C}">
                  <a14:useLocalDpi xmlns:a14="http://schemas.microsoft.com/office/drawing/2010/main" xmlns="" val="0"/>
                </a:ext>
              </a:extLst>
            </a:blip>
            <a:srcRect l="8521" t="8521" r="6670" b="6670"/>
            <a:stretch>
              <a:fillRect/>
            </a:stretch>
          </p:blipFill>
          <p:spPr bwMode="auto">
            <a:xfrm>
              <a:off x="7825074" y="3397837"/>
              <a:ext cx="790728" cy="7925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2" name="Picture 8"/>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658971" y="3937034"/>
              <a:ext cx="814841" cy="492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3" name="Picture 14"/>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216490" y="4218306"/>
              <a:ext cx="967195" cy="5836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4" name="Picture 11" descr="U:\Marketing\Logo Files\Customers\jcpenney.bmp"/>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6657486" y="2773686"/>
              <a:ext cx="516979" cy="492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5" name="Picture 17"/>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700775" y="4475209"/>
              <a:ext cx="986025" cy="256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6" name="Picture 16"/>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7286409" y="4875440"/>
              <a:ext cx="986025" cy="193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7" name="Picture 14"/>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7312847" y="2906695"/>
              <a:ext cx="451928" cy="585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8" name="Picture 16" descr="H-E-B - Here Everything's Better"/>
            <p:cNvPicPr>
              <a:picLocks noChangeAspect="1" noChangeArrowheads="1"/>
            </p:cNvPicPr>
            <p:nvPr/>
          </p:nvPicPr>
          <p:blipFill>
            <a:blip r:embed="rId17" cstate="print">
              <a:extLst>
                <a:ext uri="{28A0092B-C50C-407E-A947-70E740481C1C}">
                  <a14:useLocalDpi xmlns:a14="http://schemas.microsoft.com/office/drawing/2010/main" xmlns="" val="0"/>
                </a:ext>
              </a:extLst>
            </a:blip>
            <a:srcRect l="5319" t="5678" r="4514" b="28964"/>
            <a:stretch>
              <a:fillRect/>
            </a:stretch>
          </p:blipFill>
          <p:spPr bwMode="auto">
            <a:xfrm>
              <a:off x="6982347" y="4060829"/>
              <a:ext cx="888450" cy="314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9" name="Picture 3"/>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4635472" y="3937034"/>
              <a:ext cx="986025" cy="183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30" name="Picture 2"/>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4867247" y="4420736"/>
              <a:ext cx="986027" cy="236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31" name="Picture 28"/>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5968474" y="3266658"/>
              <a:ext cx="533609" cy="4529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32" name="Picture 12" descr="University of Oklahoma logo"/>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8615802" y="3985044"/>
              <a:ext cx="317651" cy="444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33" name="Picture 11"/>
            <p:cNvPicPr>
              <a:picLocks noChangeAspect="1" noChangeArrowheads="1"/>
            </p:cNvPicPr>
            <p:nvPr/>
          </p:nvPicPr>
          <p:blipFill>
            <a:blip r:embed="rId22" cstate="print">
              <a:extLst>
                <a:ext uri="{28A0092B-C50C-407E-A947-70E740481C1C}">
                  <a14:useLocalDpi xmlns:a14="http://schemas.microsoft.com/office/drawing/2010/main" xmlns="" val="0"/>
                </a:ext>
              </a:extLst>
            </a:blip>
            <a:srcRect l="24347" t="29507" r="2019" b="42789"/>
            <a:stretch>
              <a:fillRect/>
            </a:stretch>
          </p:blipFill>
          <p:spPr bwMode="auto">
            <a:xfrm>
              <a:off x="6557330" y="3604909"/>
              <a:ext cx="1154112"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34" name="Picture 52" descr="http://samaritanhouseblog.files.wordpress.com/2011/08/franklintempleton.jpg"/>
            <p:cNvPicPr>
              <a:picLocks noChangeAspect="1" noChangeArrowheads="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7760465" y="2802010"/>
              <a:ext cx="1023937"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35" name="Picture 2" descr="http://android-leaks.com/wp-content/uploads/2012/04/century-link-logo.jpg"/>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4964999" y="2784105"/>
              <a:ext cx="1312995" cy="482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36" name="Picture 32" descr="http://www.cablemas.com.mx/img/logo.png"/>
            <p:cNvPicPr>
              <a:picLocks noChangeAspect="1"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4635472" y="3435468"/>
              <a:ext cx="1101725" cy="284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37" name="Picture 15"/>
            <p:cNvPicPr>
              <a:picLocks noChangeAspect="1" noChangeArrowheads="1"/>
            </p:cNvPicPr>
            <p:nvPr/>
          </p:nvPicPr>
          <p:blipFill>
            <a:blip r:embed="rId26" cstate="print">
              <a:extLst>
                <a:ext uri="{28A0092B-C50C-407E-A947-70E740481C1C}">
                  <a14:useLocalDpi xmlns:a14="http://schemas.microsoft.com/office/drawing/2010/main" xmlns="" val="0"/>
                </a:ext>
              </a:extLst>
            </a:blip>
            <a:srcRect/>
            <a:stretch>
              <a:fillRect/>
            </a:stretch>
          </p:blipFill>
          <p:spPr bwMode="auto">
            <a:xfrm>
              <a:off x="5291969" y="4868754"/>
              <a:ext cx="986025" cy="265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42059685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You should care about Local Management</a:t>
            </a:r>
            <a:endParaRPr lang="en-US" dirty="0"/>
          </a:p>
        </p:txBody>
      </p:sp>
      <p:sp>
        <p:nvSpPr>
          <p:cNvPr id="8" name="Content Placeholder 2"/>
          <p:cNvSpPr txBox="1">
            <a:spLocks/>
          </p:cNvSpPr>
          <p:nvPr/>
        </p:nvSpPr>
        <p:spPr bwMode="auto">
          <a:xfrm>
            <a:off x="237262" y="1123950"/>
            <a:ext cx="6392138" cy="2725923"/>
          </a:xfrm>
          <a:prstGeom prst="rect">
            <a:avLst/>
          </a:prstGeom>
          <a:solidFill>
            <a:schemeClr val="bg1"/>
          </a:solidFill>
          <a:ln w="9525">
            <a:noFill/>
            <a:miter lim="800000"/>
            <a:headEnd/>
            <a:tailEnd/>
          </a:ln>
        </p:spPr>
        <p:txBody>
          <a:bodyPr vert="horz" wrap="square" lIns="92075" tIns="46038" rIns="92075" bIns="46038" numCol="1" anchor="t" anchorCtr="0" compatLnSpc="1">
            <a:prstTxWarp prst="textNoShape">
              <a:avLst/>
            </a:prstTxWarp>
          </a:bodyPr>
          <a:lstStyle/>
          <a:p>
            <a:pPr marR="0" lvl="0" algn="l" defTabSz="914400" rtl="0" eaLnBrk="1" fontAlgn="base" latinLnBrk="0" hangingPunct="1">
              <a:lnSpc>
                <a:spcPct val="100000"/>
              </a:lnSpc>
              <a:buClrTx/>
              <a:buSzPct val="90000"/>
              <a:buFont typeface="Wingdings" pitchFamily="2" charset="2"/>
              <a:buNone/>
              <a:tabLst/>
              <a:defRPr/>
            </a:pPr>
            <a:r>
              <a:rPr kumimoji="0" lang="en-US" sz="2400" b="1" i="0" u="none" strike="noStrike" kern="0" cap="none" spc="0" normalizeH="0" baseline="0" noProof="0" dirty="0" smtClean="0">
                <a:ln>
                  <a:noFill/>
                </a:ln>
                <a:effectLst/>
                <a:uLnTx/>
                <a:uFillTx/>
                <a:latin typeface="+mn-lt"/>
                <a:ea typeface="+mn-ea"/>
                <a:cs typeface="+mn-cs"/>
              </a:rPr>
              <a:t>The battle of the Enterprise network </a:t>
            </a:r>
            <a:br>
              <a:rPr kumimoji="0" lang="en-US" sz="2400" b="1" i="0" u="none" strike="noStrike" kern="0" cap="none" spc="0" normalizeH="0" baseline="0" noProof="0" dirty="0" smtClean="0">
                <a:ln>
                  <a:noFill/>
                </a:ln>
                <a:effectLst/>
                <a:uLnTx/>
                <a:uFillTx/>
                <a:latin typeface="+mn-lt"/>
                <a:ea typeface="+mn-ea"/>
                <a:cs typeface="+mn-cs"/>
              </a:rPr>
            </a:br>
            <a:r>
              <a:rPr kumimoji="0" lang="en-US" sz="2400" b="1" i="0" u="none" strike="noStrike" kern="0" cap="none" spc="0" normalizeH="0" baseline="0" noProof="0" dirty="0" smtClean="0">
                <a:ln>
                  <a:noFill/>
                </a:ln>
                <a:effectLst/>
                <a:uLnTx/>
                <a:uFillTx/>
                <a:latin typeface="+mn-lt"/>
                <a:ea typeface="+mn-ea"/>
                <a:cs typeface="+mn-cs"/>
              </a:rPr>
              <a:t>has </a:t>
            </a:r>
            <a:r>
              <a:rPr kumimoji="0" lang="en-US" sz="2400" b="1" kern="0" dirty="0" smtClean="0">
                <a:latin typeface="+mn-lt"/>
                <a:ea typeface="+mn-ea"/>
                <a:cs typeface="+mn-cs"/>
              </a:rPr>
              <a:t>only just begun</a:t>
            </a:r>
            <a:r>
              <a:rPr kumimoji="0" lang="en-US" sz="2400" b="1" i="0" u="none" strike="noStrike" kern="0" cap="none" spc="0" normalizeH="0" baseline="0" noProof="0" dirty="0" smtClean="0">
                <a:ln>
                  <a:noFill/>
                </a:ln>
                <a:effectLst/>
                <a:uLnTx/>
                <a:uFillTx/>
                <a:latin typeface="+mn-lt"/>
                <a:ea typeface="+mn-ea"/>
                <a:cs typeface="+mn-cs"/>
              </a:rPr>
              <a:t>…</a:t>
            </a:r>
          </a:p>
          <a:p>
            <a:pPr marL="231775" marR="0" lvl="0" indent="-231775" algn="l" defTabSz="914400" rtl="0" eaLnBrk="1" fontAlgn="base" latinLnBrk="0" hangingPunct="1">
              <a:lnSpc>
                <a:spcPct val="100000"/>
              </a:lnSpc>
              <a:buClrTx/>
              <a:buSzPct val="90000"/>
              <a:buFont typeface="+mj-lt"/>
              <a:buAutoNum type="arabicPeriod"/>
              <a:tabLst/>
              <a:defRPr/>
            </a:pPr>
            <a:r>
              <a:rPr kumimoji="0" lang="en-US" sz="1800" b="1" kern="0" dirty="0" smtClean="0">
                <a:latin typeface="+mn-lt"/>
                <a:ea typeface="+mn-ea"/>
                <a:cs typeface="+mn-cs"/>
              </a:rPr>
              <a:t>Today, </a:t>
            </a:r>
            <a:r>
              <a:rPr kumimoji="0" lang="en-US" sz="1800" b="1" i="0" u="none" strike="noStrike" kern="0" cap="none" spc="0" normalizeH="0" baseline="0" noProof="0" dirty="0" smtClean="0">
                <a:ln>
                  <a:noFill/>
                </a:ln>
                <a:effectLst/>
                <a:uLnTx/>
                <a:uFillTx/>
                <a:latin typeface="+mn-lt"/>
                <a:ea typeface="+mn-ea"/>
                <a:cs typeface="+mn-cs"/>
              </a:rPr>
              <a:t>OPEX is the largest IT expense for your distributed infrastructure</a:t>
            </a:r>
            <a:r>
              <a:rPr kumimoji="0" lang="en-US" sz="1800" b="1" i="0" u="none" strike="noStrike" kern="0" cap="none" spc="0" normalizeH="0" noProof="0" dirty="0" smtClean="0">
                <a:ln>
                  <a:noFill/>
                </a:ln>
                <a:effectLst/>
                <a:uLnTx/>
                <a:uFillTx/>
                <a:latin typeface="+mn-lt"/>
                <a:ea typeface="+mn-ea"/>
                <a:cs typeface="+mn-cs"/>
              </a:rPr>
              <a:t> </a:t>
            </a:r>
            <a:r>
              <a:rPr kumimoji="0" lang="en-US" sz="1800" i="0" u="none" strike="noStrike" kern="0" cap="none" spc="0" normalizeH="0" baseline="0" noProof="0" dirty="0" smtClean="0">
                <a:ln>
                  <a:noFill/>
                </a:ln>
                <a:effectLst/>
                <a:uLnTx/>
                <a:uFillTx/>
                <a:latin typeface="+mn-lt"/>
                <a:ea typeface="+mn-ea"/>
                <a:cs typeface="+mn-cs"/>
              </a:rPr>
              <a:t>(about</a:t>
            </a:r>
            <a:r>
              <a:rPr kumimoji="0" lang="en-US" sz="1800" i="0" u="none" strike="noStrike" kern="0" cap="none" spc="0" normalizeH="0" noProof="0" dirty="0" smtClean="0">
                <a:ln>
                  <a:noFill/>
                </a:ln>
                <a:effectLst/>
                <a:uLnTx/>
                <a:uFillTx/>
                <a:latin typeface="+mn-lt"/>
                <a:ea typeface="+mn-ea"/>
                <a:cs typeface="+mn-cs"/>
              </a:rPr>
              <a:t> 50% of the total)</a:t>
            </a:r>
          </a:p>
          <a:p>
            <a:pPr marL="519113" marR="0" lvl="0" defTabSz="914400" eaLnBrk="1" latinLnBrk="0" hangingPunct="1">
              <a:lnSpc>
                <a:spcPct val="100000"/>
              </a:lnSpc>
              <a:buClrTx/>
              <a:buSzPct val="90000"/>
              <a:buFont typeface="Wingdings" pitchFamily="2" charset="2"/>
              <a:buNone/>
              <a:tabLst/>
              <a:defRPr/>
            </a:pPr>
            <a:r>
              <a:rPr kumimoji="0" lang="en-US" sz="1600" kern="0" dirty="0" smtClean="0"/>
              <a:t>Why? The answer to solving network problems is to send people onsite.</a:t>
            </a:r>
          </a:p>
          <a:p>
            <a:pPr marL="231775" lvl="0" indent="-231775">
              <a:buSzPct val="90000"/>
              <a:buFont typeface="+mj-lt"/>
              <a:buAutoNum type="arabicPeriod" startAt="2"/>
              <a:defRPr/>
            </a:pPr>
            <a:r>
              <a:rPr kumimoji="0" lang="en-US" sz="1800" b="1" kern="0" dirty="0" smtClean="0"/>
              <a:t>Costs are going to soar </a:t>
            </a:r>
            <a:r>
              <a:rPr kumimoji="0" lang="en-US" sz="1800" kern="0" dirty="0" smtClean="0"/>
              <a:t>as Virtualization, Cloud computing and </a:t>
            </a:r>
            <a:r>
              <a:rPr kumimoji="0" lang="en-US" sz="1800" kern="0" dirty="0" err="1" smtClean="0"/>
              <a:t>SaaS</a:t>
            </a:r>
            <a:r>
              <a:rPr kumimoji="0" lang="en-US" sz="1800" kern="0" dirty="0" smtClean="0"/>
              <a:t> escalate network demands</a:t>
            </a:r>
          </a:p>
          <a:p>
            <a:pPr marL="519113">
              <a:buSzPct val="90000"/>
              <a:defRPr/>
            </a:pPr>
            <a:r>
              <a:rPr kumimoji="0" lang="en-US" sz="1600" kern="0" dirty="0" smtClean="0"/>
              <a:t>Why? When everyone and everything is distributed (people, data, apps), a bulletproof network is critical</a:t>
            </a:r>
          </a:p>
          <a:p>
            <a:pPr marL="231775" indent="-231775">
              <a:buSzPct val="90000"/>
              <a:buFont typeface="+mj-lt"/>
              <a:buAutoNum type="arabicPeriod" startAt="3"/>
              <a:defRPr/>
            </a:pPr>
            <a:r>
              <a:rPr kumimoji="0" lang="en-US" sz="1800" b="1" kern="0" dirty="0" smtClean="0"/>
              <a:t>The myth of network security </a:t>
            </a:r>
            <a:r>
              <a:rPr kumimoji="0" lang="en-US" sz="1800" kern="0" dirty="0" smtClean="0"/>
              <a:t>is that there is any when the network goes down</a:t>
            </a:r>
          </a:p>
          <a:p>
            <a:pPr marL="519113">
              <a:buSzPct val="90000"/>
              <a:defRPr/>
            </a:pPr>
            <a:r>
              <a:rPr kumimoji="0" lang="en-US" sz="1800" kern="0" dirty="0" smtClean="0"/>
              <a:t>Why? That contractor going out to fix the network has root level passwords, and you can’t see what he’s doing</a:t>
            </a:r>
            <a:endParaRPr kumimoji="0" lang="en-US" kern="0" dirty="0" smtClean="0"/>
          </a:p>
        </p:txBody>
      </p:sp>
      <p:sp>
        <p:nvSpPr>
          <p:cNvPr id="16" name="TextBox 15"/>
          <p:cNvSpPr txBox="1"/>
          <p:nvPr/>
        </p:nvSpPr>
        <p:spPr>
          <a:xfrm>
            <a:off x="6818194" y="1428750"/>
            <a:ext cx="2402006" cy="1969770"/>
          </a:xfrm>
          <a:prstGeom prst="rect">
            <a:avLst/>
          </a:prstGeom>
          <a:noFill/>
        </p:spPr>
        <p:txBody>
          <a:bodyPr wrap="square" rtlCol="0">
            <a:spAutoFit/>
          </a:bodyPr>
          <a:lstStyle/>
          <a:p>
            <a:r>
              <a:rPr lang="en-US" sz="1800" b="1" dirty="0" smtClean="0">
                <a:solidFill>
                  <a:schemeClr val="tx1">
                    <a:lumMod val="50000"/>
                  </a:schemeClr>
                </a:solidFill>
              </a:rPr>
              <a:t>End the Status Quo</a:t>
            </a:r>
          </a:p>
          <a:p>
            <a:pPr lvl="0"/>
            <a:r>
              <a:rPr lang="en-US" sz="1800" i="1" dirty="0" smtClean="0">
                <a:solidFill>
                  <a:schemeClr val="bg2"/>
                </a:solidFill>
              </a:rPr>
              <a:t>For just a couple of thousand dollars per site, Uplogix cuts your OPEX in half and limits current security risks</a:t>
            </a:r>
          </a:p>
          <a:p>
            <a:pPr lvl="0"/>
            <a:endParaRPr lang="en-US" sz="1400" dirty="0">
              <a:solidFill>
                <a:schemeClr val="tx1">
                  <a:lumMod val="50000"/>
                </a:schemeClr>
              </a:solidFill>
            </a:endParaRPr>
          </a:p>
        </p:txBody>
      </p:sp>
      <p:sp>
        <p:nvSpPr>
          <p:cNvPr id="11" name="&quot;No&quot; Symbol 10"/>
          <p:cNvSpPr/>
          <p:nvPr/>
        </p:nvSpPr>
        <p:spPr>
          <a:xfrm>
            <a:off x="6477000" y="1418189"/>
            <a:ext cx="354844" cy="327547"/>
          </a:xfrm>
          <a:prstGeom prst="noSmoking">
            <a:avLst/>
          </a:prstGeom>
          <a:solidFill>
            <a:srgbClr val="FF0000"/>
          </a:solidFill>
          <a:ln w="12700">
            <a:noFill/>
          </a:ln>
        </p:spPr>
        <p:txBody>
          <a:bodyPr wrap="square" rtlCol="0" anchor="ctr">
            <a:noAutofit/>
          </a:bodyPr>
          <a:lstStyle/>
          <a:p>
            <a:pPr algn="ctr">
              <a:lnSpc>
                <a:spcPct val="90000"/>
              </a:lnSpc>
            </a:pPr>
            <a:endParaRPr lang="en-US" sz="2400" b="1" dirty="0">
              <a:solidFill>
                <a:srgbClr val="AB5600"/>
              </a:solidFill>
              <a:latin typeface="+mn-lt"/>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438401" y="1279862"/>
            <a:ext cx="6705599" cy="1015663"/>
          </a:xfrm>
          <a:prstGeom prst="rect">
            <a:avLst/>
          </a:prstGeom>
          <a:noFill/>
        </p:spPr>
        <p:txBody>
          <a:bodyPr wrap="square">
            <a:spAutoFit/>
          </a:bodyPr>
          <a:lstStyle/>
          <a:p>
            <a:pPr fontAlgn="base">
              <a:spcBef>
                <a:spcPts val="600"/>
              </a:spcBef>
            </a:pPr>
            <a:r>
              <a:rPr kumimoji="1" lang="en-US" sz="2400" b="1" dirty="0">
                <a:solidFill>
                  <a:schemeClr val="bg1"/>
                </a:solidFill>
                <a:ea typeface="ＭＳ Ｐゴシック"/>
              </a:rPr>
              <a:t>A Virtual Technician in a </a:t>
            </a:r>
            <a:r>
              <a:rPr kumimoji="1" lang="en-US" sz="2400" b="1" dirty="0" smtClean="0">
                <a:solidFill>
                  <a:schemeClr val="bg1"/>
                </a:solidFill>
                <a:ea typeface="ＭＳ Ｐゴシック"/>
              </a:rPr>
              <a:t>Box</a:t>
            </a:r>
            <a:br>
              <a:rPr kumimoji="1" lang="en-US" sz="2400" b="1" dirty="0" smtClean="0">
                <a:solidFill>
                  <a:schemeClr val="bg1"/>
                </a:solidFill>
                <a:ea typeface="ＭＳ Ｐゴシック"/>
              </a:rPr>
            </a:br>
            <a:r>
              <a:rPr kumimoji="1" lang="en-US" dirty="0" smtClean="0">
                <a:solidFill>
                  <a:schemeClr val="bg1"/>
                </a:solidFill>
                <a:ea typeface="ＭＳ Ｐゴシック"/>
              </a:rPr>
              <a:t>A </a:t>
            </a:r>
            <a:r>
              <a:rPr kumimoji="1" lang="en-US" dirty="0">
                <a:solidFill>
                  <a:schemeClr val="bg1"/>
                </a:solidFill>
                <a:ea typeface="ＭＳ Ｐゴシック"/>
              </a:rPr>
              <a:t>management platform </a:t>
            </a:r>
            <a:r>
              <a:rPr kumimoji="1" lang="en-US" b="1" dirty="0">
                <a:solidFill>
                  <a:schemeClr val="bg1"/>
                </a:solidFill>
                <a:ea typeface="ＭＳ Ｐゴシック"/>
              </a:rPr>
              <a:t>located with </a:t>
            </a:r>
            <a:r>
              <a:rPr kumimoji="1" lang="en-US" dirty="0">
                <a:solidFill>
                  <a:schemeClr val="bg1"/>
                </a:solidFill>
                <a:ea typeface="ＭＳ Ｐゴシック"/>
              </a:rPr>
              <a:t>and </a:t>
            </a:r>
            <a:r>
              <a:rPr kumimoji="1" lang="en-US" b="1" dirty="0" smtClean="0">
                <a:solidFill>
                  <a:schemeClr val="bg1"/>
                </a:solidFill>
                <a:ea typeface="ＭＳ Ｐゴシック"/>
              </a:rPr>
              <a:t>directly </a:t>
            </a:r>
            <a:r>
              <a:rPr kumimoji="1" lang="en-US" b="1" dirty="0">
                <a:solidFill>
                  <a:schemeClr val="bg1"/>
                </a:solidFill>
                <a:ea typeface="ＭＳ Ｐゴシック"/>
              </a:rPr>
              <a:t>connected </a:t>
            </a:r>
            <a:r>
              <a:rPr kumimoji="1" lang="en-US" dirty="0">
                <a:solidFill>
                  <a:schemeClr val="bg1"/>
                </a:solidFill>
                <a:ea typeface="ＭＳ Ｐゴシック"/>
              </a:rPr>
              <a:t>to managed devices, </a:t>
            </a:r>
            <a:r>
              <a:rPr kumimoji="1" lang="en-US" b="1" dirty="0" smtClean="0">
                <a:solidFill>
                  <a:schemeClr val="bg1"/>
                </a:solidFill>
                <a:ea typeface="ＭＳ Ｐゴシック"/>
              </a:rPr>
              <a:t>complementing</a:t>
            </a:r>
            <a:r>
              <a:rPr kumimoji="1" lang="en-US" dirty="0" smtClean="0">
                <a:solidFill>
                  <a:schemeClr val="bg1"/>
                </a:solidFill>
                <a:ea typeface="ＭＳ Ｐゴシック"/>
              </a:rPr>
              <a:t> </a:t>
            </a:r>
            <a:r>
              <a:rPr kumimoji="1" lang="en-US" dirty="0">
                <a:solidFill>
                  <a:schemeClr val="bg1"/>
                </a:solidFill>
                <a:ea typeface="ＭＳ Ｐゴシック"/>
              </a:rPr>
              <a:t>centralized management tools</a:t>
            </a:r>
          </a:p>
        </p:txBody>
      </p:sp>
      <p:sp>
        <p:nvSpPr>
          <p:cNvPr id="2" name="Title 1"/>
          <p:cNvSpPr>
            <a:spLocks noGrp="1"/>
          </p:cNvSpPr>
          <p:nvPr>
            <p:ph type="title"/>
          </p:nvPr>
        </p:nvSpPr>
        <p:spPr/>
        <p:txBody>
          <a:bodyPr/>
          <a:lstStyle/>
          <a:p>
            <a:r>
              <a:rPr lang="en-US" smtClean="0"/>
              <a:t>What is Local Management?</a:t>
            </a:r>
            <a:endParaRPr lang="en-US" dirty="0"/>
          </a:p>
        </p:txBody>
      </p:sp>
      <p:sp>
        <p:nvSpPr>
          <p:cNvPr id="8" name="Content Placeholder 2"/>
          <p:cNvSpPr>
            <a:spLocks noGrp="1"/>
          </p:cNvSpPr>
          <p:nvPr>
            <p:ph idx="4294967295"/>
          </p:nvPr>
        </p:nvSpPr>
        <p:spPr>
          <a:xfrm>
            <a:off x="152400" y="2343150"/>
            <a:ext cx="4876800" cy="2543175"/>
          </a:xfrm>
        </p:spPr>
        <p:txBody>
          <a:bodyPr>
            <a:noAutofit/>
          </a:bodyPr>
          <a:lstStyle/>
          <a:p>
            <a:pPr>
              <a:spcBef>
                <a:spcPts val="0"/>
              </a:spcBef>
              <a:buNone/>
            </a:pPr>
            <a:r>
              <a:rPr lang="en-US" b="1" dirty="0" smtClean="0"/>
              <a:t>Uplogix Delivers</a:t>
            </a:r>
          </a:p>
          <a:p>
            <a:pPr marL="174625" lvl="1" indent="-174625">
              <a:spcBef>
                <a:spcPts val="0"/>
              </a:spcBef>
              <a:spcAft>
                <a:spcPts val="0"/>
              </a:spcAft>
              <a:buFont typeface="Arial" pitchFamily="34" charset="0"/>
              <a:buChar char="-"/>
            </a:pPr>
            <a:r>
              <a:rPr lang="en-US" sz="1800" b="1" dirty="0" smtClean="0"/>
              <a:t>Remote Access</a:t>
            </a:r>
            <a:r>
              <a:rPr lang="en-US" sz="1700" b="1" dirty="0" smtClean="0"/>
              <a:t/>
            </a:r>
            <a:br>
              <a:rPr lang="en-US" sz="1700" b="1" dirty="0" smtClean="0"/>
            </a:br>
            <a:r>
              <a:rPr lang="en-US" sz="1400" dirty="0" smtClean="0"/>
              <a:t>Cost effective and reliable with multiple OOB channel options</a:t>
            </a:r>
          </a:p>
          <a:p>
            <a:pPr marL="174625" lvl="1" indent="-174625">
              <a:spcBef>
                <a:spcPts val="600"/>
              </a:spcBef>
              <a:spcAft>
                <a:spcPts val="0"/>
              </a:spcAft>
              <a:buFont typeface="Arial" pitchFamily="34" charset="0"/>
              <a:buChar char="-"/>
            </a:pPr>
            <a:r>
              <a:rPr lang="en-US" sz="1800" b="1" dirty="0" smtClean="0"/>
              <a:t>Access Control and Complete Audit</a:t>
            </a:r>
            <a:r>
              <a:rPr lang="en-US" sz="1700" dirty="0" smtClean="0"/>
              <a:t/>
            </a:r>
            <a:br>
              <a:rPr lang="en-US" sz="1700" dirty="0" smtClean="0"/>
            </a:br>
            <a:r>
              <a:rPr lang="en-US" sz="1400" dirty="0" smtClean="0"/>
              <a:t>Fine grained role-based access for administration with no network dependence for AAA or audit</a:t>
            </a:r>
          </a:p>
          <a:p>
            <a:pPr marL="174625" lvl="1" indent="-174625">
              <a:spcBef>
                <a:spcPts val="600"/>
              </a:spcBef>
              <a:spcAft>
                <a:spcPts val="0"/>
              </a:spcAft>
              <a:buFont typeface="Arial" pitchFamily="34" charset="0"/>
              <a:buChar char="-"/>
            </a:pPr>
            <a:r>
              <a:rPr lang="en-US" sz="1800" b="1" dirty="0" smtClean="0"/>
              <a:t>Configuration Management</a:t>
            </a:r>
            <a:r>
              <a:rPr lang="en-US" sz="1700" dirty="0" smtClean="0"/>
              <a:t/>
            </a:r>
            <a:br>
              <a:rPr lang="en-US" sz="1700" dirty="0" smtClean="0"/>
            </a:br>
            <a:r>
              <a:rPr lang="en-US" sz="1400" dirty="0" smtClean="0"/>
              <a:t>Fail-safe automated changes and updates.  Common interface for heterogeneous environments.</a:t>
            </a:r>
          </a:p>
        </p:txBody>
      </p:sp>
      <p:sp>
        <p:nvSpPr>
          <p:cNvPr id="13" name="Rectangle 12"/>
          <p:cNvSpPr/>
          <p:nvPr/>
        </p:nvSpPr>
        <p:spPr>
          <a:xfrm>
            <a:off x="5029200" y="2796361"/>
            <a:ext cx="4114800" cy="2462213"/>
          </a:xfrm>
          <a:prstGeom prst="rect">
            <a:avLst/>
          </a:prstGeom>
        </p:spPr>
        <p:txBody>
          <a:bodyPr wrap="square">
            <a:noAutofit/>
          </a:bodyPr>
          <a:lstStyle/>
          <a:p>
            <a:pPr marL="174625" lvl="1" indent="-174625" fontAlgn="base">
              <a:spcBef>
                <a:spcPts val="600"/>
              </a:spcBef>
              <a:buFont typeface="Arial" pitchFamily="34" charset="0"/>
              <a:buChar char="-"/>
            </a:pPr>
            <a:r>
              <a:rPr kumimoji="1" lang="en-US" b="1" dirty="0">
                <a:solidFill>
                  <a:schemeClr val="bg1"/>
                </a:solidFill>
                <a:effectLst>
                  <a:outerShdw blurRad="38100" dist="38100" dir="2700000" algn="tl">
                    <a:srgbClr val="000000">
                      <a:alpha val="43137"/>
                    </a:srgbClr>
                  </a:outerShdw>
                </a:effectLst>
                <a:ea typeface="ＭＳ Ｐゴシック"/>
              </a:rPr>
              <a:t>Automated On-Site </a:t>
            </a:r>
            <a:r>
              <a:rPr kumimoji="1" lang="en-US" b="1" dirty="0" smtClean="0">
                <a:solidFill>
                  <a:schemeClr val="bg1"/>
                </a:solidFill>
                <a:effectLst>
                  <a:outerShdw blurRad="38100" dist="38100" dir="2700000" algn="tl">
                    <a:srgbClr val="000000">
                      <a:alpha val="43137"/>
                    </a:srgbClr>
                  </a:outerShdw>
                </a:effectLst>
                <a:ea typeface="ＭＳ Ｐゴシック"/>
              </a:rPr>
              <a:t>Support</a:t>
            </a:r>
            <a:r>
              <a:rPr kumimoji="1" lang="en-US" sz="1600" dirty="0" smtClean="0">
                <a:solidFill>
                  <a:schemeClr val="bg1"/>
                </a:solidFill>
                <a:effectLst>
                  <a:outerShdw blurRad="38100" dist="38100" dir="2700000" algn="tl">
                    <a:srgbClr val="000000">
                      <a:alpha val="43137"/>
                    </a:srgbClr>
                  </a:outerShdw>
                </a:effectLst>
                <a:ea typeface="ＭＳ Ｐゴシック"/>
              </a:rPr>
              <a:t/>
            </a:r>
            <a:br>
              <a:rPr kumimoji="1" lang="en-US" sz="1600" dirty="0" smtClean="0">
                <a:solidFill>
                  <a:schemeClr val="bg1"/>
                </a:solidFill>
                <a:effectLst>
                  <a:outerShdw blurRad="38100" dist="38100" dir="2700000" algn="tl">
                    <a:srgbClr val="000000">
                      <a:alpha val="43137"/>
                    </a:srgbClr>
                  </a:outerShdw>
                </a:effectLst>
                <a:ea typeface="ＭＳ Ｐゴシック"/>
              </a:rPr>
            </a:br>
            <a:r>
              <a:rPr kumimoji="1" lang="en-US" sz="1400" dirty="0" smtClean="0">
                <a:solidFill>
                  <a:schemeClr val="bg1"/>
                </a:solidFill>
                <a:effectLst>
                  <a:outerShdw blurRad="38100" dist="38100" dir="2700000" algn="tl">
                    <a:srgbClr val="000000">
                      <a:alpha val="43137"/>
                    </a:srgbClr>
                  </a:outerShdw>
                </a:effectLst>
                <a:ea typeface="ＭＳ Ｐゴシック"/>
              </a:rPr>
              <a:t>Automate </a:t>
            </a:r>
            <a:r>
              <a:rPr kumimoji="1" lang="en-US" sz="1400" dirty="0">
                <a:solidFill>
                  <a:schemeClr val="bg1"/>
                </a:solidFill>
                <a:effectLst>
                  <a:outerShdw blurRad="38100" dist="38100" dir="2700000" algn="tl">
                    <a:srgbClr val="000000">
                      <a:alpha val="43137"/>
                    </a:srgbClr>
                  </a:outerShdw>
                </a:effectLst>
                <a:ea typeface="ＭＳ Ｐゴシック"/>
              </a:rPr>
              <a:t>tasks normally requiring an on-site technician</a:t>
            </a:r>
          </a:p>
          <a:p>
            <a:pPr marL="174625" lvl="1" indent="-174625" fontAlgn="base">
              <a:spcBef>
                <a:spcPts val="600"/>
              </a:spcBef>
              <a:buFont typeface="Arial" pitchFamily="34" charset="0"/>
              <a:buChar char="-"/>
            </a:pPr>
            <a:r>
              <a:rPr kumimoji="1" lang="en-US" b="1" dirty="0">
                <a:solidFill>
                  <a:schemeClr val="bg1"/>
                </a:solidFill>
                <a:effectLst>
                  <a:outerShdw blurRad="38100" dist="38100" dir="2700000" algn="tl">
                    <a:srgbClr val="000000">
                      <a:alpha val="43137"/>
                    </a:srgbClr>
                  </a:outerShdw>
                </a:effectLst>
                <a:ea typeface="ＭＳ Ｐゴシック"/>
              </a:rPr>
              <a:t>High Resolution </a:t>
            </a:r>
            <a:r>
              <a:rPr kumimoji="1" lang="en-US" b="1" dirty="0" smtClean="0">
                <a:solidFill>
                  <a:schemeClr val="bg1"/>
                </a:solidFill>
                <a:effectLst>
                  <a:outerShdw blurRad="38100" dist="38100" dir="2700000" algn="tl">
                    <a:srgbClr val="000000">
                      <a:alpha val="43137"/>
                    </a:srgbClr>
                  </a:outerShdw>
                </a:effectLst>
                <a:ea typeface="ＭＳ Ｐゴシック"/>
              </a:rPr>
              <a:t>Monitoring</a:t>
            </a:r>
            <a:r>
              <a:rPr kumimoji="1" lang="en-US" sz="1600" b="1" dirty="0" smtClean="0">
                <a:solidFill>
                  <a:schemeClr val="bg1"/>
                </a:solidFill>
                <a:effectLst>
                  <a:outerShdw blurRad="38100" dist="38100" dir="2700000" algn="tl">
                    <a:srgbClr val="000000">
                      <a:alpha val="43137"/>
                    </a:srgbClr>
                  </a:outerShdw>
                </a:effectLst>
                <a:ea typeface="ＭＳ Ｐゴシック"/>
              </a:rPr>
              <a:t/>
            </a:r>
            <a:br>
              <a:rPr kumimoji="1" lang="en-US" sz="1600" b="1" dirty="0" smtClean="0">
                <a:solidFill>
                  <a:schemeClr val="bg1"/>
                </a:solidFill>
                <a:effectLst>
                  <a:outerShdw blurRad="38100" dist="38100" dir="2700000" algn="tl">
                    <a:srgbClr val="000000">
                      <a:alpha val="43137"/>
                    </a:srgbClr>
                  </a:outerShdw>
                </a:effectLst>
                <a:ea typeface="ＭＳ Ｐゴシック"/>
              </a:rPr>
            </a:br>
            <a:r>
              <a:rPr kumimoji="1" lang="en-US" sz="1400" dirty="0" smtClean="0">
                <a:solidFill>
                  <a:schemeClr val="bg1"/>
                </a:solidFill>
                <a:effectLst>
                  <a:outerShdw blurRad="38100" dist="38100" dir="2700000" algn="tl">
                    <a:srgbClr val="000000">
                      <a:alpha val="43137"/>
                    </a:srgbClr>
                  </a:outerShdw>
                </a:effectLst>
                <a:ea typeface="ＭＳ Ｐゴシック"/>
              </a:rPr>
              <a:t>More </a:t>
            </a:r>
            <a:r>
              <a:rPr kumimoji="1" lang="en-US" sz="1400" dirty="0">
                <a:solidFill>
                  <a:schemeClr val="bg1"/>
                </a:solidFill>
                <a:effectLst>
                  <a:outerShdw blurRad="38100" dist="38100" dir="2700000" algn="tl">
                    <a:srgbClr val="000000">
                      <a:alpha val="43137"/>
                    </a:srgbClr>
                  </a:outerShdw>
                </a:effectLst>
                <a:ea typeface="ＭＳ Ｐゴシック"/>
              </a:rPr>
              <a:t>intensive network independent without reliance on SNMP MIBs.</a:t>
            </a:r>
          </a:p>
          <a:p>
            <a:pPr marL="174625" lvl="1" indent="-174625" fontAlgn="base">
              <a:spcBef>
                <a:spcPts val="600"/>
              </a:spcBef>
              <a:buFont typeface="Arial" pitchFamily="34" charset="0"/>
              <a:buChar char="-"/>
            </a:pPr>
            <a:r>
              <a:rPr kumimoji="1" lang="en-US" b="1" dirty="0">
                <a:solidFill>
                  <a:schemeClr val="bg1"/>
                </a:solidFill>
                <a:effectLst>
                  <a:outerShdw blurRad="38100" dist="38100" dir="2700000" algn="tl">
                    <a:srgbClr val="000000">
                      <a:alpha val="43137"/>
                    </a:srgbClr>
                  </a:outerShdw>
                </a:effectLst>
                <a:ea typeface="ＭＳ Ｐゴシック"/>
              </a:rPr>
              <a:t>Centralized Control and </a:t>
            </a:r>
            <a:r>
              <a:rPr kumimoji="1" lang="en-US" b="1" dirty="0" smtClean="0">
                <a:solidFill>
                  <a:schemeClr val="bg1"/>
                </a:solidFill>
                <a:effectLst>
                  <a:outerShdw blurRad="38100" dist="38100" dir="2700000" algn="tl">
                    <a:srgbClr val="000000">
                      <a:alpha val="43137"/>
                    </a:srgbClr>
                  </a:outerShdw>
                </a:effectLst>
                <a:ea typeface="ＭＳ Ｐゴシック"/>
              </a:rPr>
              <a:t>Reporting</a:t>
            </a:r>
            <a:r>
              <a:rPr kumimoji="1" lang="en-US" sz="1600" b="1" dirty="0" smtClean="0">
                <a:solidFill>
                  <a:schemeClr val="bg1"/>
                </a:solidFill>
                <a:effectLst>
                  <a:outerShdw blurRad="38100" dist="38100" dir="2700000" algn="tl">
                    <a:srgbClr val="000000">
                      <a:alpha val="43137"/>
                    </a:srgbClr>
                  </a:outerShdw>
                </a:effectLst>
                <a:ea typeface="ＭＳ Ｐゴシック"/>
              </a:rPr>
              <a:t/>
            </a:r>
            <a:br>
              <a:rPr kumimoji="1" lang="en-US" sz="1600" b="1" dirty="0" smtClean="0">
                <a:solidFill>
                  <a:schemeClr val="bg1"/>
                </a:solidFill>
                <a:effectLst>
                  <a:outerShdw blurRad="38100" dist="38100" dir="2700000" algn="tl">
                    <a:srgbClr val="000000">
                      <a:alpha val="43137"/>
                    </a:srgbClr>
                  </a:outerShdw>
                </a:effectLst>
                <a:ea typeface="ＭＳ Ｐゴシック"/>
              </a:rPr>
            </a:br>
            <a:r>
              <a:rPr kumimoji="1" lang="en-US" sz="1400" dirty="0" smtClean="0">
                <a:solidFill>
                  <a:schemeClr val="bg1"/>
                </a:solidFill>
                <a:effectLst>
                  <a:outerShdw blurRad="38100" dist="38100" dir="2700000" algn="tl">
                    <a:srgbClr val="000000">
                      <a:alpha val="43137"/>
                    </a:srgbClr>
                  </a:outerShdw>
                </a:effectLst>
                <a:ea typeface="ＭＳ Ｐゴシック"/>
              </a:rPr>
              <a:t>Integration </a:t>
            </a:r>
            <a:r>
              <a:rPr kumimoji="1" lang="en-US" sz="1400" dirty="0">
                <a:solidFill>
                  <a:schemeClr val="bg1"/>
                </a:solidFill>
                <a:effectLst>
                  <a:outerShdw blurRad="38100" dist="38100" dir="2700000" algn="tl">
                    <a:srgbClr val="000000">
                      <a:alpha val="43137"/>
                    </a:srgbClr>
                  </a:outerShdw>
                </a:effectLst>
                <a:ea typeface="ＭＳ Ｐゴシック"/>
              </a:rPr>
              <a:t>with centralized management </a:t>
            </a:r>
            <a:r>
              <a:rPr kumimoji="1" lang="en-US" sz="1400" dirty="0" smtClean="0">
                <a:solidFill>
                  <a:schemeClr val="bg1"/>
                </a:solidFill>
                <a:effectLst>
                  <a:outerShdw blurRad="38100" dist="38100" dir="2700000" algn="tl">
                    <a:srgbClr val="000000">
                      <a:alpha val="43137"/>
                    </a:srgbClr>
                  </a:outerShdw>
                </a:effectLst>
                <a:ea typeface="ＭＳ Ｐゴシック"/>
              </a:rPr>
              <a:t>systems</a:t>
            </a:r>
            <a:endParaRPr kumimoji="1" lang="en-US" sz="1400" dirty="0">
              <a:solidFill>
                <a:schemeClr val="bg1"/>
              </a:solidFill>
              <a:effectLst>
                <a:outerShdw blurRad="38100" dist="38100" dir="2700000" algn="tl">
                  <a:srgbClr val="000000">
                    <a:alpha val="43137"/>
                  </a:srgbClr>
                </a:outerShdw>
              </a:effectLst>
              <a:ea typeface="ＭＳ Ｐゴシック"/>
            </a:endParaRPr>
          </a:p>
        </p:txBody>
      </p:sp>
      <p:pic>
        <p:nvPicPr>
          <p:cNvPr id="16" name="Picture 15" descr="it guy in a box.png"/>
          <p:cNvPicPr>
            <a:picLocks/>
          </p:cNvPicPr>
          <p:nvPr/>
        </p:nvPicPr>
        <p:blipFill>
          <a:blip r:embed="rId3" cstate="print"/>
          <a:srcRect r="79701" b="45089"/>
          <a:stretch>
            <a:fillRect/>
          </a:stretch>
        </p:blipFill>
        <p:spPr>
          <a:xfrm>
            <a:off x="838200" y="751508"/>
            <a:ext cx="1600200" cy="1820242"/>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U:\Marketing\Graphics\Stock Art\iStock_000008800639Large.jpg"/>
          <p:cNvPicPr>
            <a:picLocks noChangeAspect="1" noChangeArrowheads="1"/>
          </p:cNvPicPr>
          <p:nvPr/>
        </p:nvPicPr>
        <p:blipFill>
          <a:blip r:embed="rId3" cstate="print"/>
          <a:srcRect l="9268" r="10405" b="39639"/>
          <a:stretch>
            <a:fillRect/>
          </a:stretch>
        </p:blipFill>
        <p:spPr bwMode="auto">
          <a:xfrm>
            <a:off x="6572250" y="3924300"/>
            <a:ext cx="2571750" cy="1230803"/>
          </a:xfrm>
          <a:prstGeom prst="rect">
            <a:avLst/>
          </a:prstGeom>
          <a:noFill/>
        </p:spPr>
      </p:pic>
      <p:sp>
        <p:nvSpPr>
          <p:cNvPr id="2" name="Title 1"/>
          <p:cNvSpPr>
            <a:spLocks noGrp="1"/>
          </p:cNvSpPr>
          <p:nvPr>
            <p:ph type="title"/>
          </p:nvPr>
        </p:nvSpPr>
        <p:spPr/>
        <p:txBody>
          <a:bodyPr/>
          <a:lstStyle/>
          <a:p>
            <a:r>
              <a:rPr lang="en-US" smtClean="0"/>
              <a:t>Why Do Customers Use Uplogix?</a:t>
            </a:r>
            <a:endParaRPr lang="en-US" dirty="0" smtClean="0"/>
          </a:p>
        </p:txBody>
      </p:sp>
      <p:sp>
        <p:nvSpPr>
          <p:cNvPr id="18434" name="Text Placeholder 2"/>
          <p:cNvSpPr>
            <a:spLocks noGrp="1"/>
          </p:cNvSpPr>
          <p:nvPr>
            <p:ph type="body" idx="4294967295"/>
          </p:nvPr>
        </p:nvSpPr>
        <p:spPr>
          <a:xfrm>
            <a:off x="0" y="2112963"/>
            <a:ext cx="3962400" cy="479425"/>
          </a:xfrm>
        </p:spPr>
        <p:txBody>
          <a:bodyPr>
            <a:normAutofit/>
          </a:bodyPr>
          <a:lstStyle/>
          <a:p>
            <a:pPr marL="0" indent="0" algn="ctr">
              <a:buNone/>
            </a:pPr>
            <a:r>
              <a:rPr lang="en-US" sz="2400" b="1" dirty="0" smtClean="0">
                <a:ea typeface="ＭＳ Ｐゴシック" pitchFamily="34" charset="-128"/>
              </a:rPr>
              <a:t>Ask the Admin</a:t>
            </a:r>
            <a:endParaRPr lang="en-US" sz="1400" b="1" dirty="0" smtClean="0">
              <a:ea typeface="ＭＳ Ｐゴシック" pitchFamily="34" charset="-128"/>
            </a:endParaRPr>
          </a:p>
        </p:txBody>
      </p:sp>
      <p:sp>
        <p:nvSpPr>
          <p:cNvPr id="7" name="Content Placeholder 6"/>
          <p:cNvSpPr>
            <a:spLocks noGrp="1"/>
          </p:cNvSpPr>
          <p:nvPr>
            <p:ph sz="half" idx="4294967295"/>
          </p:nvPr>
        </p:nvSpPr>
        <p:spPr>
          <a:xfrm>
            <a:off x="1371600" y="2505075"/>
            <a:ext cx="2844800" cy="2962275"/>
          </a:xfrm>
        </p:spPr>
        <p:txBody>
          <a:bodyPr>
            <a:noAutofit/>
          </a:bodyPr>
          <a:lstStyle/>
          <a:p>
            <a:pPr marL="171450" lvl="0" indent="-171450">
              <a:spcBef>
                <a:spcPts val="0"/>
              </a:spcBef>
              <a:defRPr/>
            </a:pPr>
            <a:r>
              <a:rPr lang="en-US" sz="1400" dirty="0" smtClean="0">
                <a:ea typeface="ＭＳ Ｐゴシック" pitchFamily="34" charset="-128"/>
              </a:rPr>
              <a:t>Monitor, diagnose AND TAKE ACTION in an automated fashion</a:t>
            </a:r>
          </a:p>
          <a:p>
            <a:pPr lvl="1" indent="-171450">
              <a:spcBef>
                <a:spcPts val="0"/>
              </a:spcBef>
              <a:defRPr/>
            </a:pPr>
            <a:r>
              <a:rPr lang="en-US" sz="1400" dirty="0" smtClean="0">
                <a:ea typeface="ＭＳ Ｐゴシック" pitchFamily="34" charset="-128"/>
              </a:rPr>
              <a:t>Resolve problems in minutes vs. hours or days, automate the tedious and error prone</a:t>
            </a:r>
          </a:p>
          <a:p>
            <a:pPr marL="171450" lvl="0" indent="-171450">
              <a:spcBef>
                <a:spcPts val="0"/>
              </a:spcBef>
              <a:defRPr/>
            </a:pPr>
            <a:r>
              <a:rPr lang="en-US" sz="1400" dirty="0" smtClean="0">
                <a:ea typeface="ＭＳ Ｐゴシック" pitchFamily="34" charset="-128"/>
              </a:rPr>
              <a:t>Manage network devices WITHOUT using the network</a:t>
            </a:r>
          </a:p>
          <a:p>
            <a:pPr lvl="1" indent="-171450">
              <a:spcBef>
                <a:spcPts val="0"/>
              </a:spcBef>
              <a:defRPr/>
            </a:pPr>
            <a:r>
              <a:rPr lang="en-US" sz="1400" dirty="0" smtClean="0">
                <a:ea typeface="ＭＳ Ｐゴシック" pitchFamily="34" charset="-128"/>
              </a:rPr>
              <a:t>Polls intensively across the console; provides information proactively </a:t>
            </a:r>
          </a:p>
          <a:p>
            <a:pPr lvl="1" indent="-171450">
              <a:spcBef>
                <a:spcPts val="0"/>
              </a:spcBef>
              <a:defRPr/>
            </a:pPr>
            <a:r>
              <a:rPr lang="en-US" sz="1400" dirty="0" smtClean="0">
                <a:ea typeface="ＭＳ Ｐゴシック" pitchFamily="34" charset="-128"/>
              </a:rPr>
              <a:t>Virtual crash cart with local data storage</a:t>
            </a:r>
          </a:p>
          <a:p>
            <a:pPr marL="508000" lvl="1" indent="-276225">
              <a:spcBef>
                <a:spcPts val="0"/>
              </a:spcBef>
              <a:defRPr/>
            </a:pPr>
            <a:endParaRPr lang="en-US" sz="1600" dirty="0" smtClean="0">
              <a:ea typeface="ＭＳ Ｐゴシック" pitchFamily="34" charset="-128"/>
            </a:endParaRPr>
          </a:p>
        </p:txBody>
      </p:sp>
      <p:sp>
        <p:nvSpPr>
          <p:cNvPr id="8" name="Text Placeholder 7"/>
          <p:cNvSpPr>
            <a:spLocks noGrp="1"/>
          </p:cNvSpPr>
          <p:nvPr>
            <p:ph type="body" sz="quarter" idx="4294967295"/>
          </p:nvPr>
        </p:nvSpPr>
        <p:spPr>
          <a:xfrm>
            <a:off x="4800600" y="2112963"/>
            <a:ext cx="4108450" cy="479425"/>
          </a:xfrm>
        </p:spPr>
        <p:txBody>
          <a:bodyPr>
            <a:noAutofit/>
          </a:bodyPr>
          <a:lstStyle/>
          <a:p>
            <a:pPr algn="ctr">
              <a:buNone/>
            </a:pPr>
            <a:r>
              <a:rPr lang="en-US" sz="2400" b="1" dirty="0" smtClean="0"/>
              <a:t>Ask the IT Director</a:t>
            </a:r>
            <a:endParaRPr lang="en-US" sz="2400" b="1" dirty="0"/>
          </a:p>
        </p:txBody>
      </p:sp>
      <p:sp>
        <p:nvSpPr>
          <p:cNvPr id="9" name="Content Placeholder 8"/>
          <p:cNvSpPr>
            <a:spLocks noGrp="1"/>
          </p:cNvSpPr>
          <p:nvPr>
            <p:ph sz="quarter" idx="4294967295"/>
          </p:nvPr>
        </p:nvSpPr>
        <p:spPr>
          <a:xfrm>
            <a:off x="4532313" y="2505075"/>
            <a:ext cx="4611687" cy="2962275"/>
          </a:xfrm>
        </p:spPr>
        <p:txBody>
          <a:bodyPr>
            <a:noAutofit/>
          </a:bodyPr>
          <a:lstStyle/>
          <a:p>
            <a:pPr marL="171450" lvl="0" indent="-171450">
              <a:spcBef>
                <a:spcPts val="0"/>
              </a:spcBef>
              <a:defRPr/>
            </a:pPr>
            <a:r>
              <a:rPr lang="en-US" sz="1400" dirty="0" smtClean="0">
                <a:ea typeface="ＭＳ Ｐゴシック" pitchFamily="34" charset="-128"/>
              </a:rPr>
              <a:t>Reduce OPEX &amp; truck rolls and increase uptime &amp; visibility</a:t>
            </a:r>
          </a:p>
          <a:p>
            <a:pPr marL="171450" lvl="0" indent="-171450">
              <a:spcBef>
                <a:spcPts val="0"/>
              </a:spcBef>
              <a:defRPr/>
            </a:pPr>
            <a:r>
              <a:rPr lang="en-US" sz="1400" dirty="0" smtClean="0">
                <a:ea typeface="ＭＳ Ｐゴシック" pitchFamily="34" charset="-128"/>
              </a:rPr>
              <a:t>Improve Service Levels</a:t>
            </a:r>
          </a:p>
          <a:p>
            <a:pPr lvl="1" indent="-171450">
              <a:spcBef>
                <a:spcPts val="0"/>
              </a:spcBef>
              <a:defRPr/>
            </a:pPr>
            <a:r>
              <a:rPr lang="en-US" sz="1400" dirty="0" smtClean="0">
                <a:ea typeface="ＭＳ Ｐゴシック" pitchFamily="34" charset="-128"/>
              </a:rPr>
              <a:t>Detect problems faster, resolve many immediately and automatically</a:t>
            </a:r>
          </a:p>
          <a:p>
            <a:pPr marL="171450" lvl="0" indent="-171450">
              <a:spcBef>
                <a:spcPts val="0"/>
              </a:spcBef>
              <a:defRPr/>
            </a:pPr>
            <a:r>
              <a:rPr lang="en-US" sz="1400" dirty="0" smtClean="0">
                <a:ea typeface="ＭＳ Ｐゴシック" pitchFamily="34" charset="-128"/>
              </a:rPr>
              <a:t>Improve Security and Compliance</a:t>
            </a:r>
          </a:p>
          <a:p>
            <a:pPr marL="171450" lvl="0" indent="-171450">
              <a:spcBef>
                <a:spcPts val="0"/>
              </a:spcBef>
              <a:defRPr/>
            </a:pPr>
            <a:r>
              <a:rPr lang="en-US" sz="1400" dirty="0" smtClean="0">
                <a:ea typeface="ＭＳ Ｐゴシック" pitchFamily="34" charset="-128"/>
              </a:rPr>
              <a:t>Decrease mean time to innocence; remove finger pointing</a:t>
            </a:r>
          </a:p>
          <a:p>
            <a:pPr lvl="1" indent="-171450">
              <a:spcBef>
                <a:spcPts val="0"/>
              </a:spcBef>
              <a:defRPr/>
            </a:pPr>
            <a:r>
              <a:rPr lang="en-US" sz="1400" dirty="0" smtClean="0">
                <a:ea typeface="ＭＳ Ｐゴシック" pitchFamily="34" charset="-128"/>
              </a:rPr>
              <a:t>Audit trail due to </a:t>
            </a:r>
            <a:br>
              <a:rPr lang="en-US" sz="1400" dirty="0" smtClean="0">
                <a:ea typeface="ＭＳ Ｐゴシック" pitchFamily="34" charset="-128"/>
              </a:rPr>
            </a:br>
            <a:r>
              <a:rPr lang="en-US" sz="1400" dirty="0" smtClean="0">
                <a:ea typeface="ＭＳ Ｐゴシック" pitchFamily="34" charset="-128"/>
              </a:rPr>
              <a:t>logging of all actions</a:t>
            </a:r>
          </a:p>
          <a:p>
            <a:pPr>
              <a:spcBef>
                <a:spcPts val="0"/>
              </a:spcBef>
            </a:pPr>
            <a:endParaRPr lang="en-US" sz="2000" dirty="0"/>
          </a:p>
        </p:txBody>
      </p:sp>
      <p:sp>
        <p:nvSpPr>
          <p:cNvPr id="10" name="Text Placeholder 2"/>
          <p:cNvSpPr txBox="1">
            <a:spLocks/>
          </p:cNvSpPr>
          <p:nvPr/>
        </p:nvSpPr>
        <p:spPr bwMode="auto">
          <a:xfrm>
            <a:off x="159660" y="1257300"/>
            <a:ext cx="8857129" cy="8572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35000"/>
              </a:spcAft>
              <a:buClrTx/>
              <a:buSzPct val="90000"/>
              <a:buFont typeface="Wingdings" pitchFamily="2" charset="2"/>
              <a:buNone/>
              <a:tabLst/>
              <a:defRPr/>
            </a:pPr>
            <a:r>
              <a:rPr kumimoji="0" lang="en-US" sz="24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ＭＳ Ｐゴシック" pitchFamily="34" charset="-128"/>
                <a:cs typeface="ＭＳ Ｐゴシック" charset="0"/>
              </a:rPr>
              <a:t>Uplogix provides an automated virtual presence onsite </a:t>
            </a:r>
            <a:br>
              <a:rPr kumimoji="0" lang="en-US" sz="24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ＭＳ Ｐゴシック" pitchFamily="34" charset="-128"/>
                <a:cs typeface="ＭＳ Ｐゴシック" charset="0"/>
              </a:rPr>
            </a:br>
            <a:r>
              <a:rPr kumimoji="0" lang="en-US" sz="24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ＭＳ Ｐゴシック" pitchFamily="34" charset="-128"/>
                <a:cs typeface="ＭＳ Ｐゴシック" charset="0"/>
              </a:rPr>
              <a:t>with 24/7 access both in-band and out-of-band. </a:t>
            </a:r>
            <a:endParaRPr kumimoji="0" lang="en-US"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ＭＳ Ｐゴシック" pitchFamily="34" charset="-128"/>
              <a:cs typeface="ＭＳ Ｐゴシック" charset="0"/>
            </a:endParaRPr>
          </a:p>
        </p:txBody>
      </p:sp>
      <p:pic>
        <p:nvPicPr>
          <p:cNvPr id="34819" name="Picture 3" descr="U:\Marketing\Graphics\Stock Art\iStock_000001752327Medium.jpg"/>
          <p:cNvPicPr>
            <a:picLocks noChangeArrowheads="1"/>
          </p:cNvPicPr>
          <p:nvPr/>
        </p:nvPicPr>
        <p:blipFill>
          <a:blip r:embed="rId4" cstate="print"/>
          <a:srcRect l="20661" t="26646" r="28789"/>
          <a:stretch>
            <a:fillRect/>
          </a:stretch>
        </p:blipFill>
        <p:spPr bwMode="auto">
          <a:xfrm flipH="1">
            <a:off x="0" y="2571751"/>
            <a:ext cx="1295400" cy="25717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8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P spid="7" grpId="0" build="p"/>
      <p:bldP spid="8" grpId="0" build="p"/>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71450"/>
            <a:ext cx="7391400" cy="514350"/>
          </a:xfrm>
        </p:spPr>
        <p:txBody>
          <a:bodyPr/>
          <a:lstStyle/>
          <a:p>
            <a:r>
              <a:rPr lang="en-US" dirty="0" smtClean="0"/>
              <a:t>Uplogix Company Profile</a:t>
            </a:r>
            <a:endParaRPr lang="en-US" dirty="0"/>
          </a:p>
        </p:txBody>
      </p:sp>
      <p:sp>
        <p:nvSpPr>
          <p:cNvPr id="6" name="Content Placeholder 5"/>
          <p:cNvSpPr>
            <a:spLocks noGrp="1"/>
          </p:cNvSpPr>
          <p:nvPr>
            <p:ph idx="1"/>
          </p:nvPr>
        </p:nvSpPr>
        <p:spPr>
          <a:xfrm>
            <a:off x="381000" y="2343150"/>
            <a:ext cx="4953000" cy="2800350"/>
          </a:xfrm>
        </p:spPr>
        <p:txBody>
          <a:bodyPr>
            <a:normAutofit fontScale="55000" lnSpcReduction="20000"/>
          </a:bodyPr>
          <a:lstStyle/>
          <a:p>
            <a:pPr marL="0" indent="0">
              <a:buNone/>
            </a:pPr>
            <a:r>
              <a:rPr lang="en-US" dirty="0" smtClean="0"/>
              <a:t>We help our customers improve and modernize their management architecture with our patented local management solution. This reduces OPEX, increases security and improves service levels.</a:t>
            </a:r>
          </a:p>
          <a:p>
            <a:endParaRPr lang="en-US" dirty="0" smtClean="0"/>
          </a:p>
          <a:p>
            <a:r>
              <a:rPr lang="en-US" dirty="0" smtClean="0"/>
              <a:t>Large, Diverse and World Wide Customer Base</a:t>
            </a:r>
          </a:p>
          <a:p>
            <a:r>
              <a:rPr lang="en-US" dirty="0" smtClean="0"/>
              <a:t>Headquartered in Austin, Texas</a:t>
            </a:r>
          </a:p>
          <a:p>
            <a:r>
              <a:rPr lang="en-US" dirty="0" smtClean="0"/>
              <a:t>Global 24x7 support</a:t>
            </a:r>
          </a:p>
          <a:p>
            <a:r>
              <a:rPr lang="en-US" dirty="0" smtClean="0"/>
              <a:t>Key Partners: Cisco, Sun, IBM, </a:t>
            </a:r>
            <a:r>
              <a:rPr lang="en-US" dirty="0" err="1" smtClean="0"/>
              <a:t>iDirect</a:t>
            </a:r>
            <a:r>
              <a:rPr lang="en-US" dirty="0" smtClean="0"/>
              <a:t>, WWT</a:t>
            </a:r>
            <a:endParaRPr lang="en-US" dirty="0"/>
          </a:p>
        </p:txBody>
      </p:sp>
      <p:pic>
        <p:nvPicPr>
          <p:cNvPr id="25606" name="Picture 7"/>
          <p:cNvPicPr>
            <a:picLocks noChangeAspect="1" noChangeArrowheads="1"/>
          </p:cNvPicPr>
          <p:nvPr/>
        </p:nvPicPr>
        <p:blipFill>
          <a:blip r:embed="rId3" cstate="print"/>
          <a:srcRect/>
          <a:stretch>
            <a:fillRect/>
          </a:stretch>
        </p:blipFill>
        <p:spPr bwMode="auto">
          <a:xfrm>
            <a:off x="5638800" y="1276350"/>
            <a:ext cx="3505200" cy="3867150"/>
          </a:xfrm>
          <a:prstGeom prst="rect">
            <a:avLst/>
          </a:prstGeom>
          <a:noFill/>
          <a:ln w="9525">
            <a:noFill/>
            <a:miter lim="800000"/>
            <a:headEnd/>
            <a:tailEnd/>
          </a:ln>
        </p:spPr>
      </p:pic>
      <p:pic>
        <p:nvPicPr>
          <p:cNvPr id="25607" name="Picture 3" descr="C:\Documents and Settings\bmoran\Desktop\Backups\uplogix_logo.jpg"/>
          <p:cNvPicPr>
            <a:picLocks noChangeAspect="1" noChangeArrowheads="1"/>
          </p:cNvPicPr>
          <p:nvPr/>
        </p:nvPicPr>
        <p:blipFill>
          <a:blip r:embed="rId4" cstate="print"/>
          <a:stretch>
            <a:fillRect/>
          </a:stretch>
        </p:blipFill>
        <p:spPr bwMode="auto">
          <a:xfrm>
            <a:off x="1399057" y="1428750"/>
            <a:ext cx="2916886" cy="827486"/>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Presentation">
  <a:themeElements>
    <a:clrScheme name="Uplogix - high contrast">
      <a:dk1>
        <a:sysClr val="windowText" lastClr="000000"/>
      </a:dk1>
      <a:lt1>
        <a:sysClr val="window" lastClr="FFFFFF"/>
      </a:lt1>
      <a:dk2>
        <a:srgbClr val="227DC2"/>
      </a:dk2>
      <a:lt2>
        <a:srgbClr val="7AB8E4"/>
      </a:lt2>
      <a:accent1>
        <a:srgbClr val="7E1335"/>
      </a:accent1>
      <a:accent2>
        <a:srgbClr val="CB1F43"/>
      </a:accent2>
      <a:accent3>
        <a:srgbClr val="7E752F"/>
      </a:accent3>
      <a:accent4>
        <a:srgbClr val="CAB82E"/>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929</Words>
  <Application>Microsoft Office PowerPoint</Application>
  <PresentationFormat>On-screen Show (16:9)</PresentationFormat>
  <Paragraphs>90</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Wingdings</vt:lpstr>
      <vt:lpstr>ＭＳ Ｐゴシック</vt:lpstr>
      <vt:lpstr>WidescreenPresentation</vt:lpstr>
      <vt:lpstr>Introduction to  Local Management </vt:lpstr>
      <vt:lpstr>Local Management</vt:lpstr>
      <vt:lpstr>You should care about Local Management</vt:lpstr>
      <vt:lpstr>What is Local Management?</vt:lpstr>
      <vt:lpstr>Why Do Customers Use Uplogix?</vt:lpstr>
      <vt:lpstr>Uplogix Company Profile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2014-05-13T16:32:41Z</dcterms:created>
  <dcterms:modified xsi:type="dcterms:W3CDTF">2015-11-10T16:39:07Z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