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329" r:id="rId3"/>
    <p:sldId id="301" r:id="rId4"/>
    <p:sldId id="326" r:id="rId5"/>
    <p:sldId id="328" r:id="rId6"/>
    <p:sldId id="327" r:id="rId7"/>
    <p:sldId id="330" r:id="rId8"/>
    <p:sldId id="324" r:id="rId9"/>
    <p:sldId id="325" r:id="rId10"/>
    <p:sldId id="307" r:id="rId11"/>
    <p:sldId id="308" r:id="rId12"/>
    <p:sldId id="321" r:id="rId13"/>
    <p:sldId id="309" r:id="rId14"/>
    <p:sldId id="310" r:id="rId15"/>
    <p:sldId id="311" r:id="rId16"/>
    <p:sldId id="320" r:id="rId17"/>
    <p:sldId id="313" r:id="rId18"/>
    <p:sldId id="314" r:id="rId19"/>
    <p:sldId id="315" r:id="rId20"/>
    <p:sldId id="316" r:id="rId21"/>
    <p:sldId id="317" r:id="rId22"/>
    <p:sldId id="318" r:id="rId23"/>
    <p:sldId id="298" r:id="rId24"/>
    <p:sldId id="299" r:id="rId25"/>
    <p:sldId id="323" r:id="rId26"/>
  </p:sldIdLst>
  <p:sldSz cx="9144000" cy="5143500" type="screen16x9"/>
  <p:notesSz cx="6950075" cy="9236075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ＭＳ Ｐゴシック" pitchFamily="34" charset="-128"/>
      <p:regular r:id="rId33"/>
    </p:embeddedFont>
  </p:embeddedFont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1818" autoAdjust="0"/>
  </p:normalViewPr>
  <p:slideViewPr>
    <p:cSldViewPr>
      <p:cViewPr>
        <p:scale>
          <a:sx n="100" d="100"/>
          <a:sy n="100" d="100"/>
        </p:scale>
        <p:origin x="-900" y="-7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03C1E-DEE3-402F-A084-E942B4A732A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D31E7-2D72-483A-A936-6F9F080DC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756" tIns="45378" rIns="90756" bIns="45378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pitchFamily="34" charset="0"/>
              </a:rPr>
              <a:t>This presentation is intended for a longer discussion than the “Executive Audience” presentation for a primarily business-side/management audience and agenda.  It retains a lot of the same “why” explanations and covers more product detail, still at the mostly conceptual level.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0756" tIns="45378" rIns="90756" bIns="45378" numCol="1" anchor="t" anchorCtr="0" compatLnSpc="1">
            <a:prstTxWarp prst="textNoShape">
              <a:avLst/>
            </a:prstTxWarp>
          </a:bodyPr>
          <a:lstStyle/>
          <a:p>
            <a:fld id="{5972CBF1-168A-48B8-991A-32E55ED87E5C}" type="slidenum">
              <a:rPr kumimoji="1" lang="en-US" smtClean="0">
                <a:solidFill>
                  <a:srgbClr val="1F497D"/>
                </a:solidFill>
              </a:rPr>
              <a:pPr/>
              <a:t>1</a:t>
            </a:fld>
            <a:endParaRPr kumimoji="1" lang="en-US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762" tIns="45381" rIns="90762" bIns="45381"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0762" tIns="45381" rIns="90762" bIns="45381"/>
          <a:lstStyle/>
          <a:p>
            <a:fld id="{B7795E52-8B92-412C-94C5-941D9398BE1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762" tIns="45381" rIns="90762" bIns="45381"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0762" tIns="45381" rIns="90762" bIns="45381"/>
          <a:lstStyle/>
          <a:p>
            <a:fld id="{8553FEDC-9846-4E4C-9AE9-29EF5D86AB1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762" tIns="45381" rIns="90762" bIns="45381"/>
          <a:lstStyle/>
          <a:p>
            <a:endParaRPr lang="en-US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0762" tIns="45381" rIns="90762" bIns="45381"/>
          <a:lstStyle/>
          <a:p>
            <a:fld id="{B7795E52-8B92-412C-94C5-941D9398BE1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762" tIns="45381" rIns="90762" bIns="45381"/>
          <a:lstStyle/>
          <a:p>
            <a:endParaRPr lang="en-US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0762" tIns="45381" rIns="90762" bIns="45381"/>
          <a:lstStyle/>
          <a:p>
            <a:fld id="{B7795E52-8B92-412C-94C5-941D9398BE17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637" y="4455585"/>
            <a:ext cx="5558801" cy="4155919"/>
          </a:xfrm>
        </p:spPr>
        <p:txBody>
          <a:bodyPr lIns="90762" tIns="45381" rIns="90762" bIns="45381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0762" tIns="45381" rIns="90762" bIns="45381"/>
          <a:lstStyle/>
          <a:p>
            <a:pPr>
              <a:defRPr/>
            </a:pPr>
            <a:fld id="{C1992F29-8BB5-46D5-AA9B-4B8A2626EC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762" tIns="45381" rIns="90762" bIns="45381"/>
          <a:lstStyle/>
          <a:p>
            <a:endParaRPr lang="en-US" dirty="0" smtClean="0"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0762" tIns="45381" rIns="90762" bIns="45381"/>
          <a:lstStyle/>
          <a:p>
            <a:pPr>
              <a:defRPr/>
            </a:pPr>
            <a:fld id="{CCFA1AD7-46BE-422D-91AE-116095C12E3D}" type="slidenum">
              <a:rPr lang="en-US">
                <a:solidFill>
                  <a:prstClr val="black"/>
                </a:solidFill>
                <a:latin typeface="Arial" pitchFamily="34" charset="0"/>
                <a:ea typeface="+mn-ea"/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762" tIns="45381" rIns="90762" bIns="45381"/>
          <a:lstStyle/>
          <a:p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0762" tIns="45381" rIns="90762" bIns="45381"/>
          <a:lstStyle/>
          <a:p>
            <a:pPr>
              <a:defRPr/>
            </a:pPr>
            <a:fld id="{F8B68B82-7302-4C34-BA6B-689F09CB59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762" tIns="45381" rIns="90762" bIns="45381"/>
          <a:lstStyle/>
          <a:p>
            <a:endParaRPr lang="en-US" dirty="0" smtClean="0"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0762" tIns="45381" rIns="90762" bIns="45381"/>
          <a:lstStyle/>
          <a:p>
            <a:pPr>
              <a:defRPr/>
            </a:pPr>
            <a:fld id="{7652C1A5-0944-4A47-AFEC-DC5F61A856F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992F29-8BB5-46D5-AA9B-4B8A2626EC9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992F29-8BB5-46D5-AA9B-4B8A2626EC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B8919-1363-4A50-8E3C-EAA864FA4986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</a:t>
            </a:fld>
            <a:endParaRPr lang="en-US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927583" y="4387442"/>
            <a:ext cx="5094911" cy="4156845"/>
          </a:xfrm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>
              <a:latin typeface="+mj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992F29-8BB5-46D5-AA9B-4B8A2626EC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94F9D4-B6F0-4E53-963B-D569B2F511E7}" type="slidenum">
              <a:rPr lang="en-US">
                <a:solidFill>
                  <a:srgbClr val="1F497D"/>
                </a:solidFill>
              </a:rPr>
              <a:pPr/>
              <a:t>4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10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307B6A-7115-404D-A7C2-C5ABB669A10B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0762" tIns="45381" rIns="90762" bIns="4538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90762" tIns="45381" rIns="90762" bIns="45381"/>
          <a:lstStyle/>
          <a:p>
            <a:fld id="{C5E126EF-FD88-411D-9266-9369AC68FF04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0762" tIns="45381" rIns="90762" bIns="4538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90762" tIns="45381" rIns="90762" bIns="45381"/>
          <a:lstStyle/>
          <a:p>
            <a:fld id="{82204F57-6796-471C-B16B-419599BA9BB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762" tIns="45381" rIns="90762" bIns="45381"/>
          <a:lstStyle/>
          <a:p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0762" tIns="45381" rIns="90762" bIns="45381"/>
          <a:lstStyle/>
          <a:p>
            <a:pPr>
              <a:defRPr/>
            </a:pPr>
            <a:fld id="{F8B68B82-7302-4C34-BA6B-689F09CB59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762" tIns="45381" rIns="90762" bIns="45381"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90762" tIns="45381" rIns="90762" bIns="45381"/>
          <a:lstStyle/>
          <a:p>
            <a:pPr defTabSz="923377"/>
            <a:fld id="{371203F1-503D-4B2A-ABE8-3A2399AB3E35}" type="slidenum">
              <a:rPr lang="en-US"/>
              <a:pPr defTabSz="923377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762" tIns="45381" rIns="90762" bIns="45381"/>
          <a:lstStyle/>
          <a:p>
            <a:endParaRPr lang="en-US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0762" tIns="45381" rIns="90762" bIns="45381"/>
          <a:lstStyle/>
          <a:p>
            <a:fld id="{B7795E52-8B92-412C-94C5-941D9398BE17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bmoran\Downloads\Dollarphotoclub_44695566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9143999" cy="5143500"/>
          </a:xfrm>
          <a:prstGeom prst="rect">
            <a:avLst/>
          </a:prstGeom>
          <a:noFill/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790950"/>
            <a:ext cx="6515100" cy="51435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600450" y="4551524"/>
            <a:ext cx="2057400" cy="5143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extLst/>
          </a:lstStyle>
          <a:p>
            <a:fld id="{FB61622C-4D4E-460D-B4D5-198BC8E88963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1390650" y="2343150"/>
            <a:ext cx="6477000" cy="1447800"/>
          </a:xfrm>
        </p:spPr>
        <p:txBody>
          <a:bodyPr rtlCol="0" anchor="b"/>
          <a:lstStyle>
            <a:lvl1pPr algn="ctr">
              <a:defRPr cap="all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uplogix_rever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47492" y="819150"/>
            <a:ext cx="5963316" cy="1573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4910138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2E86BF-F8DD-40D3-815D-42541A7B7D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4910138"/>
            <a:ext cx="3886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©2013 Uplogix, Inc. | uplogix.com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 sz="1800">
                <a:solidFill>
                  <a:schemeClr val="bg2"/>
                </a:solidFill>
              </a:defRPr>
            </a:lvl3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4800600" y="4910138"/>
            <a:ext cx="3886200" cy="228600"/>
          </a:xfrm>
          <a:prstGeom prst="rect">
            <a:avLst/>
          </a:prstGeom>
        </p:spPr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©2012 Uplogix, Inc. | uplogix.com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686800" y="4910138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83776F7-5314-48AD-B930-BA433440D0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429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609601" y="4857750"/>
            <a:ext cx="8534399" cy="285749"/>
          </a:xfrm>
          <a:prstGeom prst="rect">
            <a:avLst/>
          </a:prstGeom>
        </p:spPr>
        <p:txBody>
          <a:bodyPr vert="horz" anchor="ctr"/>
          <a:lstStyle>
            <a:lvl1pPr algn="r">
              <a:defRPr sz="800" b="0">
                <a:solidFill>
                  <a:schemeClr val="tx1"/>
                </a:solidFill>
                <a:latin typeface="Calibri" pitchFamily="34" charset="0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©2014 Uplogix, Inc. | uplogix.com | </a:t>
            </a:r>
            <a:fld id="{2B9DCF7E-449A-4402-846F-2471F8C4020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609601" y="4857750"/>
            <a:ext cx="8534399" cy="285749"/>
          </a:xfrm>
          <a:prstGeom prst="rect">
            <a:avLst/>
          </a:prstGeom>
        </p:spPr>
        <p:txBody>
          <a:bodyPr vert="horz" anchor="ctr"/>
          <a:lstStyle>
            <a:lvl1pPr algn="r">
              <a:defRPr sz="800" b="0">
                <a:solidFill>
                  <a:schemeClr val="tx1"/>
                </a:solidFill>
                <a:latin typeface="Calibri" pitchFamily="34" charset="0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©2014 Uplogix, Inc. | uplogix.com | </a:t>
            </a:r>
            <a:fld id="{2B9DCF7E-449A-4402-846F-2471F8C4020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andar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/>
          </p:cNvSpPr>
          <p:nvPr userDrawn="1"/>
        </p:nvSpPr>
        <p:spPr>
          <a:xfrm>
            <a:off x="609601" y="4857750"/>
            <a:ext cx="8534399" cy="285749"/>
          </a:xfrm>
          <a:prstGeom prst="rect">
            <a:avLst/>
          </a:prstGeom>
        </p:spPr>
        <p:txBody>
          <a:bodyPr vert="horz" anchor="ctr"/>
          <a:lstStyle>
            <a:lvl1pPr algn="r">
              <a:defRPr sz="800" b="0">
                <a:solidFill>
                  <a:schemeClr val="tx1"/>
                </a:solidFill>
                <a:latin typeface="Calibri" pitchFamily="34" charset="0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©2014 Uplogix, Inc. | uplogix.com | </a:t>
            </a:r>
            <a:fld id="{2B9DCF7E-449A-4402-846F-2471F8C4020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609601" y="4857750"/>
            <a:ext cx="8534399" cy="285749"/>
          </a:xfrm>
          <a:prstGeom prst="rect">
            <a:avLst/>
          </a:prstGeom>
        </p:spPr>
        <p:txBody>
          <a:bodyPr vert="horz" anchor="ctr"/>
          <a:lstStyle>
            <a:lvl1pPr algn="r">
              <a:defRPr sz="800" b="0">
                <a:solidFill>
                  <a:schemeClr val="tx1"/>
                </a:solidFill>
                <a:latin typeface="Calibri" pitchFamily="34" charset="0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©2014 Uplogix, Inc. | uplogix.com | </a:t>
            </a:r>
            <a:fld id="{2B9DCF7E-449A-4402-846F-2471F8C4020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Title Placeholder 21"/>
          <p:cNvSpPr>
            <a:spLocks noGrp="1"/>
          </p:cNvSpPr>
          <p:nvPr>
            <p:ph type="title"/>
          </p:nvPr>
        </p:nvSpPr>
        <p:spPr>
          <a:xfrm>
            <a:off x="1371600" y="15240"/>
            <a:ext cx="7391400" cy="1047750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1095375"/>
            <a:ext cx="9144000" cy="4048125"/>
          </a:xfrm>
          <a:prstGeom prst="rect">
            <a:avLst/>
          </a:prstGeom>
          <a:gradFill>
            <a:gsLst>
              <a:gs pos="0">
                <a:schemeClr val="bg1"/>
              </a:gs>
              <a:gs pos="90000">
                <a:schemeClr val="bg1"/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1095375"/>
            <a:ext cx="9144000" cy="4048125"/>
          </a:xfrm>
          <a:prstGeom prst="rect">
            <a:avLst/>
          </a:prstGeom>
          <a:gradFill>
            <a:gsLst>
              <a:gs pos="0">
                <a:schemeClr val="bg1"/>
              </a:gs>
              <a:gs pos="90000">
                <a:schemeClr val="bg1"/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504950"/>
            <a:ext cx="7543800" cy="3200400"/>
          </a:xfrm>
        </p:spPr>
        <p:txBody>
          <a:bodyPr/>
          <a:lstStyle>
            <a:lvl1pPr>
              <a:buClr>
                <a:schemeClr val="accent1"/>
              </a:buClr>
              <a:defRPr baseline="0">
                <a:solidFill>
                  <a:schemeClr val="tx1"/>
                </a:solidFill>
                <a:effectLst/>
              </a:defRPr>
            </a:lvl1pPr>
            <a:lvl2pPr>
              <a:buClr>
                <a:schemeClr val="accent1"/>
              </a:buClr>
              <a:defRPr baseline="0">
                <a:solidFill>
                  <a:schemeClr val="tx1"/>
                </a:solidFill>
                <a:effectLst/>
              </a:defRPr>
            </a:lvl2pPr>
            <a:lvl3pPr>
              <a:buClr>
                <a:schemeClr val="accent1"/>
              </a:buClr>
              <a:defRPr baseline="0">
                <a:solidFill>
                  <a:schemeClr val="tx1"/>
                </a:solidFill>
                <a:effectLst/>
              </a:defRPr>
            </a:lvl3pPr>
            <a:lvl4pPr>
              <a:buClr>
                <a:schemeClr val="accent1"/>
              </a:buClr>
              <a:defRPr baseline="0">
                <a:solidFill>
                  <a:schemeClr val="tx1"/>
                </a:solidFill>
                <a:effectLst/>
              </a:defRPr>
            </a:lvl4pPr>
            <a:lvl5pPr>
              <a:buClr>
                <a:schemeClr val="accent1"/>
              </a:buClr>
              <a:defRPr baseline="0"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4972050"/>
            <a:ext cx="457200" cy="16668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EC2A70B8-E0AB-4C0B-AA54-1B6606F622A5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09336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4972050"/>
            <a:ext cx="3886200" cy="166688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pPr>
              <a:defRPr/>
            </a:pPr>
            <a:r>
              <a:rPr lang="en-US" smtClean="0"/>
              <a:t>©2012 Uplogix, Inc. | uplogix.com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moran\Downloads\Dollarphotoclub_44695566.jp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 rot="10800000">
            <a:off x="0" y="0"/>
            <a:ext cx="9143999" cy="5143500"/>
          </a:xfrm>
          <a:prstGeom prst="rect">
            <a:avLst/>
          </a:prstGeom>
          <a:noFill/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1000" y="1428750"/>
            <a:ext cx="8385048" cy="342900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18118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marL="0" algn="ctr" rtl="0" latinLnBrk="0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71600" y="15240"/>
            <a:ext cx="7391400" cy="1047750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bug_no backgroun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600" y="133350"/>
            <a:ext cx="838200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609601" y="4857750"/>
            <a:ext cx="8534399" cy="285749"/>
          </a:xfrm>
          <a:prstGeom prst="rect">
            <a:avLst/>
          </a:prstGeom>
        </p:spPr>
        <p:txBody>
          <a:bodyPr vert="horz" anchor="ctr"/>
          <a:lstStyle>
            <a:lvl1pPr algn="r">
              <a:defRPr sz="800" b="0">
                <a:solidFill>
                  <a:schemeClr val="tx1"/>
                </a:solidFill>
                <a:latin typeface="Calibri" pitchFamily="34" charset="0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©2015 Uplogix, Inc. | uplogix.com | </a:t>
            </a:r>
            <a:fld id="{2B9DCF7E-449A-4402-846F-2471F8C4020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2" r:id="rId3"/>
    <p:sldLayoutId id="2147483654" r:id="rId4"/>
    <p:sldLayoutId id="2147483655" r:id="rId5"/>
    <p:sldLayoutId id="2147483656" r:id="rId6"/>
    <p:sldLayoutId id="2147483659" r:id="rId7"/>
    <p:sldLayoutId id="2147483660" r:id="rId8"/>
    <p:sldLayoutId id="2147483662" r:id="rId9"/>
    <p:sldLayoutId id="2147483663" r:id="rId10"/>
    <p:sldLayoutId id="214748366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j-ea"/>
          <a:cs typeface="+mj-cs"/>
        </a:defRPr>
      </a:lvl1pPr>
      <a:extLst/>
    </p:titleStyle>
    <p:bodyStyle>
      <a:lvl1pPr marL="174625" indent="-174625" algn="l" rtl="0" eaLnBrk="1" latinLnBrk="0" hangingPunct="1">
        <a:spcBef>
          <a:spcPts val="700"/>
        </a:spcBef>
        <a:buClr>
          <a:schemeClr val="bg1"/>
        </a:buClr>
        <a:buSzPct val="60000"/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n-ea"/>
          <a:cs typeface="+mn-cs"/>
        </a:defRPr>
      </a:lvl1pPr>
      <a:lvl2pPr marL="342900" indent="-168275" algn="l" rtl="0" eaLnBrk="1" latinLnBrk="0" hangingPunct="1">
        <a:spcBef>
          <a:spcPts val="550"/>
        </a:spcBef>
        <a:buClr>
          <a:schemeClr val="bg1"/>
        </a:buClr>
        <a:buSzPct val="70000"/>
        <a:buFont typeface="Calibri" pitchFamily="34" charset="0"/>
        <a:buChar char="−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n-ea"/>
          <a:cs typeface="+mn-cs"/>
        </a:defRPr>
      </a:lvl2pPr>
      <a:lvl3pPr marL="517525" indent="-174625" algn="l" rtl="0" eaLnBrk="1" latinLnBrk="0" hangingPunct="1">
        <a:spcBef>
          <a:spcPts val="500"/>
        </a:spcBef>
        <a:buClr>
          <a:schemeClr val="bg1"/>
        </a:buClr>
        <a:buSzPct val="75000"/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n-ea"/>
          <a:cs typeface="+mn-cs"/>
        </a:defRPr>
      </a:lvl3pPr>
      <a:lvl4pPr marL="685800" indent="-168275" algn="l" rtl="0" eaLnBrk="1" latinLnBrk="0" hangingPunct="1">
        <a:spcBef>
          <a:spcPts val="400"/>
        </a:spcBef>
        <a:buClr>
          <a:schemeClr val="bg1"/>
        </a:buClr>
        <a:buSzPct val="75000"/>
        <a:buFont typeface="Calibri" pitchFamily="34" charset="0"/>
        <a:buChar char="−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n-ea"/>
          <a:cs typeface="+mn-cs"/>
        </a:defRPr>
      </a:lvl4pPr>
      <a:lvl5pPr marL="860425" indent="-174625" algn="l" rtl="0" eaLnBrk="1" latinLnBrk="0" hangingPunct="1">
        <a:spcBef>
          <a:spcPts val="400"/>
        </a:spcBef>
        <a:buClr>
          <a:schemeClr val="bg1"/>
        </a:buClr>
        <a:buSzPct val="65000"/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0.png"/><Relationship Id="rId18" Type="http://schemas.openxmlformats.org/officeDocument/2006/relationships/image" Target="../media/image150.png"/><Relationship Id="rId3" Type="http://schemas.openxmlformats.org/officeDocument/2006/relationships/image" Target="../media/image142.png"/><Relationship Id="rId21" Type="http://schemas.openxmlformats.org/officeDocument/2006/relationships/image" Target="../media/image151.png"/><Relationship Id="rId7" Type="http://schemas.openxmlformats.org/officeDocument/2006/relationships/image" Target="../media/image137.png"/><Relationship Id="rId12" Type="http://schemas.openxmlformats.org/officeDocument/2006/relationships/image" Target="../media/image133.png"/><Relationship Id="rId17" Type="http://schemas.openxmlformats.org/officeDocument/2006/relationships/image" Target="../media/image12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1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34.png"/><Relationship Id="rId5" Type="http://schemas.openxmlformats.org/officeDocument/2006/relationships/image" Target="../media/image135.png"/><Relationship Id="rId15" Type="http://schemas.openxmlformats.org/officeDocument/2006/relationships/image" Target="../media/image128.png"/><Relationship Id="rId10" Type="http://schemas.openxmlformats.org/officeDocument/2006/relationships/image" Target="../media/image141.png"/><Relationship Id="rId19" Type="http://schemas.openxmlformats.org/officeDocument/2006/relationships/image" Target="../media/image122.png"/><Relationship Id="rId4" Type="http://schemas.openxmlformats.org/officeDocument/2006/relationships/image" Target="../media/image149.png"/><Relationship Id="rId9" Type="http://schemas.openxmlformats.org/officeDocument/2006/relationships/image" Target="../media/image139.png"/><Relationship Id="rId14" Type="http://schemas.openxmlformats.org/officeDocument/2006/relationships/image" Target="../media/image120.png"/><Relationship Id="rId22" Type="http://schemas.openxmlformats.org/officeDocument/2006/relationships/image" Target="../media/image1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37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33.png"/><Relationship Id="rId3" Type="http://schemas.openxmlformats.org/officeDocument/2006/relationships/image" Target="../media/image158.png"/><Relationship Id="rId7" Type="http://schemas.openxmlformats.org/officeDocument/2006/relationships/image" Target="../media/image137.png"/><Relationship Id="rId12" Type="http://schemas.openxmlformats.org/officeDocument/2006/relationships/image" Target="../media/image15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6.png"/><Relationship Id="rId11" Type="http://schemas.openxmlformats.org/officeDocument/2006/relationships/image" Target="../media/image142.png"/><Relationship Id="rId5" Type="http://schemas.openxmlformats.org/officeDocument/2006/relationships/image" Target="../media/image135.png"/><Relationship Id="rId1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2.png"/><Relationship Id="rId9" Type="http://schemas.openxmlformats.org/officeDocument/2006/relationships/image" Target="../media/image141.png"/><Relationship Id="rId1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0.png"/><Relationship Id="rId18" Type="http://schemas.openxmlformats.org/officeDocument/2006/relationships/image" Target="../media/image150.png"/><Relationship Id="rId3" Type="http://schemas.openxmlformats.org/officeDocument/2006/relationships/image" Target="../media/image139.png"/><Relationship Id="rId21" Type="http://schemas.openxmlformats.org/officeDocument/2006/relationships/image" Target="../media/image151.png"/><Relationship Id="rId7" Type="http://schemas.openxmlformats.org/officeDocument/2006/relationships/image" Target="../media/image136.png"/><Relationship Id="rId12" Type="http://schemas.openxmlformats.org/officeDocument/2006/relationships/image" Target="../media/image133.png"/><Relationship Id="rId17" Type="http://schemas.openxmlformats.org/officeDocument/2006/relationships/image" Target="../media/image12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1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5.png"/><Relationship Id="rId11" Type="http://schemas.openxmlformats.org/officeDocument/2006/relationships/image" Target="../media/image134.png"/><Relationship Id="rId5" Type="http://schemas.openxmlformats.org/officeDocument/2006/relationships/image" Target="../media/image158.png"/><Relationship Id="rId15" Type="http://schemas.openxmlformats.org/officeDocument/2006/relationships/image" Target="../media/image128.png"/><Relationship Id="rId23" Type="http://schemas.openxmlformats.org/officeDocument/2006/relationships/image" Target="../media/image132.png"/><Relationship Id="rId10" Type="http://schemas.openxmlformats.org/officeDocument/2006/relationships/image" Target="../media/image141.png"/><Relationship Id="rId19" Type="http://schemas.openxmlformats.org/officeDocument/2006/relationships/image" Target="../media/image122.png"/><Relationship Id="rId4" Type="http://schemas.openxmlformats.org/officeDocument/2006/relationships/image" Target="../media/image142.png"/><Relationship Id="rId9" Type="http://schemas.openxmlformats.org/officeDocument/2006/relationships/image" Target="../media/image138.png"/><Relationship Id="rId14" Type="http://schemas.openxmlformats.org/officeDocument/2006/relationships/image" Target="../media/image120.png"/><Relationship Id="rId22" Type="http://schemas.openxmlformats.org/officeDocument/2006/relationships/image" Target="../media/image1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51.png"/><Relationship Id="rId18" Type="http://schemas.openxmlformats.org/officeDocument/2006/relationships/image" Target="../media/image138.png"/><Relationship Id="rId3" Type="http://schemas.openxmlformats.org/officeDocument/2006/relationships/image" Target="../media/image158.png"/><Relationship Id="rId21" Type="http://schemas.openxmlformats.org/officeDocument/2006/relationships/image" Target="../media/image159.wmf"/><Relationship Id="rId7" Type="http://schemas.openxmlformats.org/officeDocument/2006/relationships/image" Target="../media/image128.png"/><Relationship Id="rId12" Type="http://schemas.openxmlformats.org/officeDocument/2006/relationships/image" Target="../media/image123.png"/><Relationship Id="rId17" Type="http://schemas.openxmlformats.org/officeDocument/2006/relationships/image" Target="../media/image136.png"/><Relationship Id="rId25" Type="http://schemas.openxmlformats.org/officeDocument/2006/relationships/image" Target="../media/image161.w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5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11" Type="http://schemas.openxmlformats.org/officeDocument/2006/relationships/image" Target="../media/image122.png"/><Relationship Id="rId24" Type="http://schemas.openxmlformats.org/officeDocument/2006/relationships/image" Target="../media/image160.png"/><Relationship Id="rId5" Type="http://schemas.openxmlformats.org/officeDocument/2006/relationships/image" Target="../media/image140.png"/><Relationship Id="rId15" Type="http://schemas.openxmlformats.org/officeDocument/2006/relationships/image" Target="../media/image134.png"/><Relationship Id="rId23" Type="http://schemas.openxmlformats.org/officeDocument/2006/relationships/image" Target="../media/image139.png"/><Relationship Id="rId10" Type="http://schemas.openxmlformats.org/officeDocument/2006/relationships/image" Target="../media/image150.png"/><Relationship Id="rId19" Type="http://schemas.openxmlformats.org/officeDocument/2006/relationships/image" Target="../media/image141.png"/><Relationship Id="rId4" Type="http://schemas.openxmlformats.org/officeDocument/2006/relationships/image" Target="../media/image133.png"/><Relationship Id="rId9" Type="http://schemas.openxmlformats.org/officeDocument/2006/relationships/image" Target="../media/image127.png"/><Relationship Id="rId14" Type="http://schemas.openxmlformats.org/officeDocument/2006/relationships/image" Target="../media/image124.png"/><Relationship Id="rId22" Type="http://schemas.openxmlformats.org/officeDocument/2006/relationships/image" Target="../media/image1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20.png"/><Relationship Id="rId18" Type="http://schemas.openxmlformats.org/officeDocument/2006/relationships/image" Target="../media/image122.png"/><Relationship Id="rId3" Type="http://schemas.openxmlformats.org/officeDocument/2006/relationships/image" Target="../media/image158.png"/><Relationship Id="rId21" Type="http://schemas.openxmlformats.org/officeDocument/2006/relationships/image" Target="../media/image124.png"/><Relationship Id="rId7" Type="http://schemas.openxmlformats.org/officeDocument/2006/relationships/image" Target="../media/image137.png"/><Relationship Id="rId12" Type="http://schemas.openxmlformats.org/officeDocument/2006/relationships/image" Target="../media/image140.png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6.png"/><Relationship Id="rId11" Type="http://schemas.openxmlformats.org/officeDocument/2006/relationships/image" Target="../media/image133.png"/><Relationship Id="rId24" Type="http://schemas.openxmlformats.org/officeDocument/2006/relationships/image" Target="../media/image142.png"/><Relationship Id="rId5" Type="http://schemas.openxmlformats.org/officeDocument/2006/relationships/image" Target="../media/image135.png"/><Relationship Id="rId15" Type="http://schemas.openxmlformats.org/officeDocument/2006/relationships/image" Target="../media/image121.png"/><Relationship Id="rId23" Type="http://schemas.openxmlformats.org/officeDocument/2006/relationships/image" Target="../media/image139.png"/><Relationship Id="rId10" Type="http://schemas.openxmlformats.org/officeDocument/2006/relationships/image" Target="../media/image134.png"/><Relationship Id="rId19" Type="http://schemas.openxmlformats.org/officeDocument/2006/relationships/image" Target="../media/image123.png"/><Relationship Id="rId4" Type="http://schemas.openxmlformats.org/officeDocument/2006/relationships/image" Target="../media/image132.png"/><Relationship Id="rId9" Type="http://schemas.openxmlformats.org/officeDocument/2006/relationships/image" Target="../media/image141.png"/><Relationship Id="rId14" Type="http://schemas.openxmlformats.org/officeDocument/2006/relationships/image" Target="../media/image128.png"/><Relationship Id="rId22" Type="http://schemas.openxmlformats.org/officeDocument/2006/relationships/image" Target="../media/image15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20.png"/><Relationship Id="rId18" Type="http://schemas.openxmlformats.org/officeDocument/2006/relationships/image" Target="../media/image122.png"/><Relationship Id="rId3" Type="http://schemas.openxmlformats.org/officeDocument/2006/relationships/image" Target="../media/image158.png"/><Relationship Id="rId21" Type="http://schemas.openxmlformats.org/officeDocument/2006/relationships/image" Target="../media/image124.png"/><Relationship Id="rId7" Type="http://schemas.openxmlformats.org/officeDocument/2006/relationships/image" Target="../media/image137.png"/><Relationship Id="rId12" Type="http://schemas.openxmlformats.org/officeDocument/2006/relationships/image" Target="../media/image140.png"/><Relationship Id="rId17" Type="http://schemas.openxmlformats.org/officeDocument/2006/relationships/image" Target="../media/image150.png"/><Relationship Id="rId25" Type="http://schemas.openxmlformats.org/officeDocument/2006/relationships/image" Target="../media/image16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6.png"/><Relationship Id="rId11" Type="http://schemas.openxmlformats.org/officeDocument/2006/relationships/image" Target="../media/image133.png"/><Relationship Id="rId24" Type="http://schemas.openxmlformats.org/officeDocument/2006/relationships/image" Target="../media/image162.png"/><Relationship Id="rId5" Type="http://schemas.openxmlformats.org/officeDocument/2006/relationships/image" Target="../media/image135.png"/><Relationship Id="rId15" Type="http://schemas.openxmlformats.org/officeDocument/2006/relationships/image" Target="../media/image121.png"/><Relationship Id="rId23" Type="http://schemas.openxmlformats.org/officeDocument/2006/relationships/image" Target="../media/image142.png"/><Relationship Id="rId10" Type="http://schemas.openxmlformats.org/officeDocument/2006/relationships/image" Target="../media/image134.png"/><Relationship Id="rId19" Type="http://schemas.openxmlformats.org/officeDocument/2006/relationships/image" Target="../media/image123.png"/><Relationship Id="rId4" Type="http://schemas.openxmlformats.org/officeDocument/2006/relationships/image" Target="../media/image132.png"/><Relationship Id="rId9" Type="http://schemas.openxmlformats.org/officeDocument/2006/relationships/image" Target="../media/image141.png"/><Relationship Id="rId14" Type="http://schemas.openxmlformats.org/officeDocument/2006/relationships/image" Target="../media/image128.png"/><Relationship Id="rId22" Type="http://schemas.openxmlformats.org/officeDocument/2006/relationships/image" Target="../media/image1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1.png"/><Relationship Id="rId3" Type="http://schemas.openxmlformats.org/officeDocument/2006/relationships/image" Target="../media/image165.png"/><Relationship Id="rId7" Type="http://schemas.openxmlformats.org/officeDocument/2006/relationships/image" Target="../media/image136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5.png"/><Relationship Id="rId11" Type="http://schemas.openxmlformats.org/officeDocument/2006/relationships/image" Target="../media/image142.png"/><Relationship Id="rId5" Type="http://schemas.openxmlformats.org/officeDocument/2006/relationships/image" Target="../media/image132.png"/><Relationship Id="rId15" Type="http://schemas.openxmlformats.org/officeDocument/2006/relationships/image" Target="../media/image166.jpeg"/><Relationship Id="rId10" Type="http://schemas.openxmlformats.org/officeDocument/2006/relationships/image" Target="../media/image139.png"/><Relationship Id="rId4" Type="http://schemas.openxmlformats.org/officeDocument/2006/relationships/image" Target="../media/image134.png"/><Relationship Id="rId9" Type="http://schemas.openxmlformats.org/officeDocument/2006/relationships/image" Target="../media/image138.png"/><Relationship Id="rId14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36.png"/><Relationship Id="rId18" Type="http://schemas.openxmlformats.org/officeDocument/2006/relationships/image" Target="../media/image173.png"/><Relationship Id="rId3" Type="http://schemas.openxmlformats.org/officeDocument/2006/relationships/image" Target="../media/image167.png"/><Relationship Id="rId21" Type="http://schemas.openxmlformats.org/officeDocument/2006/relationships/image" Target="../media/image174.png"/><Relationship Id="rId7" Type="http://schemas.openxmlformats.org/officeDocument/2006/relationships/image" Target="../media/image171.png"/><Relationship Id="rId12" Type="http://schemas.openxmlformats.org/officeDocument/2006/relationships/image" Target="../media/image135.png"/><Relationship Id="rId17" Type="http://schemas.openxmlformats.org/officeDocument/2006/relationships/image" Target="../media/image14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3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0.png"/><Relationship Id="rId11" Type="http://schemas.openxmlformats.org/officeDocument/2006/relationships/image" Target="../media/image149.png"/><Relationship Id="rId5" Type="http://schemas.openxmlformats.org/officeDocument/2006/relationships/image" Target="../media/image169.png"/><Relationship Id="rId15" Type="http://schemas.openxmlformats.org/officeDocument/2006/relationships/image" Target="../media/image138.png"/><Relationship Id="rId23" Type="http://schemas.openxmlformats.org/officeDocument/2006/relationships/image" Target="../media/image176.png"/><Relationship Id="rId10" Type="http://schemas.openxmlformats.org/officeDocument/2006/relationships/image" Target="../media/image142.png"/><Relationship Id="rId19" Type="http://schemas.openxmlformats.org/officeDocument/2006/relationships/image" Target="../media/image134.png"/><Relationship Id="rId4" Type="http://schemas.openxmlformats.org/officeDocument/2006/relationships/image" Target="../media/image168.png"/><Relationship Id="rId9" Type="http://schemas.openxmlformats.org/officeDocument/2006/relationships/image" Target="../media/image140.png"/><Relationship Id="rId14" Type="http://schemas.openxmlformats.org/officeDocument/2006/relationships/image" Target="../media/image137.png"/><Relationship Id="rId22" Type="http://schemas.openxmlformats.org/officeDocument/2006/relationships/image" Target="../media/image1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7" Type="http://schemas.openxmlformats.org/officeDocument/2006/relationships/image" Target="../media/image18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5.png"/><Relationship Id="rId5" Type="http://schemas.openxmlformats.org/officeDocument/2006/relationships/image" Target="../media/image179.png"/><Relationship Id="rId4" Type="http://schemas.openxmlformats.org/officeDocument/2006/relationships/image" Target="../media/image1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9.png"/><Relationship Id="rId5" Type="http://schemas.openxmlformats.org/officeDocument/2006/relationships/image" Target="../media/image183.jpeg"/><Relationship Id="rId4" Type="http://schemas.openxmlformats.org/officeDocument/2006/relationships/image" Target="../media/image18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image" Target="../media/image29.png"/><Relationship Id="rId42" Type="http://schemas.openxmlformats.org/officeDocument/2006/relationships/image" Target="../media/image49.png"/><Relationship Id="rId47" Type="http://schemas.openxmlformats.org/officeDocument/2006/relationships/image" Target="../media/image54.jpe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jpeg"/><Relationship Id="rId89" Type="http://schemas.openxmlformats.org/officeDocument/2006/relationships/image" Target="../media/image94.png"/><Relationship Id="rId7" Type="http://schemas.openxmlformats.org/officeDocument/2006/relationships/image" Target="../media/image15.jpeg"/><Relationship Id="rId71" Type="http://schemas.openxmlformats.org/officeDocument/2006/relationships/image" Target="../media/image77.png"/><Relationship Id="rId92" Type="http://schemas.openxmlformats.org/officeDocument/2006/relationships/image" Target="../media/image9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9" Type="http://schemas.openxmlformats.org/officeDocument/2006/relationships/image" Target="../media/image37.png"/><Relationship Id="rId107" Type="http://schemas.openxmlformats.org/officeDocument/2006/relationships/image" Target="../media/image112.jpe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jpe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jpeg"/><Relationship Id="rId53" Type="http://schemas.openxmlformats.org/officeDocument/2006/relationships/image" Target="../media/image59.jpeg"/><Relationship Id="rId58" Type="http://schemas.openxmlformats.org/officeDocument/2006/relationships/image" Target="../media/image64.png"/><Relationship Id="rId66" Type="http://schemas.openxmlformats.org/officeDocument/2006/relationships/image" Target="../media/image72.jpeg"/><Relationship Id="rId74" Type="http://schemas.openxmlformats.org/officeDocument/2006/relationships/image" Target="../media/image80.png"/><Relationship Id="rId79" Type="http://schemas.openxmlformats.org/officeDocument/2006/relationships/image" Target="../media/image85.jpeg"/><Relationship Id="rId87" Type="http://schemas.openxmlformats.org/officeDocument/2006/relationships/image" Target="../media/image92.png"/><Relationship Id="rId102" Type="http://schemas.openxmlformats.org/officeDocument/2006/relationships/image" Target="../media/image107.jpeg"/><Relationship Id="rId5" Type="http://schemas.openxmlformats.org/officeDocument/2006/relationships/image" Target="../media/image1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90" Type="http://schemas.openxmlformats.org/officeDocument/2006/relationships/image" Target="../media/image95.png"/><Relationship Id="rId95" Type="http://schemas.openxmlformats.org/officeDocument/2006/relationships/image" Target="../media/image100.png"/><Relationship Id="rId19" Type="http://schemas.openxmlformats.org/officeDocument/2006/relationships/image" Target="../media/image2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hyperlink" Target="http://www.ercot.com/index.html" TargetMode="External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56" Type="http://schemas.openxmlformats.org/officeDocument/2006/relationships/image" Target="../media/image62.jpeg"/><Relationship Id="rId64" Type="http://schemas.openxmlformats.org/officeDocument/2006/relationships/image" Target="../media/image70.jpeg"/><Relationship Id="rId69" Type="http://schemas.openxmlformats.org/officeDocument/2006/relationships/image" Target="../media/image75.gif"/><Relationship Id="rId77" Type="http://schemas.openxmlformats.org/officeDocument/2006/relationships/image" Target="../media/image83.jpeg"/><Relationship Id="rId100" Type="http://schemas.openxmlformats.org/officeDocument/2006/relationships/image" Target="../media/image105.png"/><Relationship Id="rId105" Type="http://schemas.openxmlformats.org/officeDocument/2006/relationships/image" Target="../media/image110.jpeg"/><Relationship Id="rId8" Type="http://schemas.openxmlformats.org/officeDocument/2006/relationships/image" Target="../media/image16.png"/><Relationship Id="rId51" Type="http://schemas.openxmlformats.org/officeDocument/2006/relationships/image" Target="../media/image58.png"/><Relationship Id="rId72" Type="http://schemas.openxmlformats.org/officeDocument/2006/relationships/image" Target="../media/image78.jpeg"/><Relationship Id="rId80" Type="http://schemas.openxmlformats.org/officeDocument/2006/relationships/image" Target="../media/image86.jpeg"/><Relationship Id="rId85" Type="http://schemas.openxmlformats.org/officeDocument/2006/relationships/hyperlink" Target="http://www.proactivecommo.com/default.asp" TargetMode="External"/><Relationship Id="rId93" Type="http://schemas.openxmlformats.org/officeDocument/2006/relationships/image" Target="../media/image98.png"/><Relationship Id="rId98" Type="http://schemas.openxmlformats.org/officeDocument/2006/relationships/image" Target="../media/image103.png"/><Relationship Id="rId3" Type="http://schemas.openxmlformats.org/officeDocument/2006/relationships/image" Target="../media/image11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jpe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5.jpeg"/><Relationship Id="rId67" Type="http://schemas.openxmlformats.org/officeDocument/2006/relationships/image" Target="../media/image73.png"/><Relationship Id="rId103" Type="http://schemas.openxmlformats.org/officeDocument/2006/relationships/image" Target="../media/image108.jpeg"/><Relationship Id="rId108" Type="http://schemas.openxmlformats.org/officeDocument/2006/relationships/image" Target="../media/image113.gif"/><Relationship Id="rId20" Type="http://schemas.openxmlformats.org/officeDocument/2006/relationships/image" Target="../media/image28.png"/><Relationship Id="rId41" Type="http://schemas.openxmlformats.org/officeDocument/2006/relationships/image" Target="../media/image48.png"/><Relationship Id="rId54" Type="http://schemas.openxmlformats.org/officeDocument/2006/relationships/image" Target="../media/image60.jpeg"/><Relationship Id="rId62" Type="http://schemas.openxmlformats.org/officeDocument/2006/relationships/image" Target="../media/image68.jpeg"/><Relationship Id="rId70" Type="http://schemas.openxmlformats.org/officeDocument/2006/relationships/image" Target="../media/image76.jpeg"/><Relationship Id="rId75" Type="http://schemas.openxmlformats.org/officeDocument/2006/relationships/image" Target="../media/image81.jpeg"/><Relationship Id="rId83" Type="http://schemas.openxmlformats.org/officeDocument/2006/relationships/image" Target="../media/image89.png"/><Relationship Id="rId88" Type="http://schemas.openxmlformats.org/officeDocument/2006/relationships/image" Target="../media/image93.png"/><Relationship Id="rId91" Type="http://schemas.openxmlformats.org/officeDocument/2006/relationships/image" Target="../media/image96.png"/><Relationship Id="rId9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jpeg"/><Relationship Id="rId36" Type="http://schemas.openxmlformats.org/officeDocument/2006/relationships/image" Target="../media/image43.png"/><Relationship Id="rId49" Type="http://schemas.openxmlformats.org/officeDocument/2006/relationships/image" Target="../media/image56.gif"/><Relationship Id="rId57" Type="http://schemas.openxmlformats.org/officeDocument/2006/relationships/image" Target="../media/image63.jpeg"/><Relationship Id="rId106" Type="http://schemas.openxmlformats.org/officeDocument/2006/relationships/image" Target="../media/image111.jpeg"/><Relationship Id="rId10" Type="http://schemas.openxmlformats.org/officeDocument/2006/relationships/image" Target="../media/image18.png"/><Relationship Id="rId31" Type="http://schemas.openxmlformats.org/officeDocument/2006/relationships/image" Target="../media/image39.jpeg"/><Relationship Id="rId44" Type="http://schemas.openxmlformats.org/officeDocument/2006/relationships/image" Target="../media/image51.png"/><Relationship Id="rId52" Type="http://schemas.openxmlformats.org/officeDocument/2006/relationships/hyperlink" Target="http://www.slb.com/index.asp" TargetMode="External"/><Relationship Id="rId60" Type="http://schemas.openxmlformats.org/officeDocument/2006/relationships/image" Target="../media/image66.jpeg"/><Relationship Id="rId65" Type="http://schemas.openxmlformats.org/officeDocument/2006/relationships/image" Target="../media/image71.jpeg"/><Relationship Id="rId73" Type="http://schemas.openxmlformats.org/officeDocument/2006/relationships/image" Target="../media/image79.png"/><Relationship Id="rId78" Type="http://schemas.openxmlformats.org/officeDocument/2006/relationships/image" Target="../media/image84.jpeg"/><Relationship Id="rId81" Type="http://schemas.openxmlformats.org/officeDocument/2006/relationships/image" Target="../media/image87.jpeg"/><Relationship Id="rId86" Type="http://schemas.openxmlformats.org/officeDocument/2006/relationships/image" Target="../media/image91.png"/><Relationship Id="rId94" Type="http://schemas.openxmlformats.org/officeDocument/2006/relationships/image" Target="../media/image99.jpeg"/><Relationship Id="rId99" Type="http://schemas.openxmlformats.org/officeDocument/2006/relationships/image" Target="../media/image104.jpeg"/><Relationship Id="rId101" Type="http://schemas.openxmlformats.org/officeDocument/2006/relationships/image" Target="../media/image106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6.png"/><Relationship Id="rId34" Type="http://schemas.openxmlformats.org/officeDocument/2006/relationships/image" Target="../media/image42.png"/><Relationship Id="rId50" Type="http://schemas.openxmlformats.org/officeDocument/2006/relationships/image" Target="../media/image57.jpeg"/><Relationship Id="rId55" Type="http://schemas.openxmlformats.org/officeDocument/2006/relationships/image" Target="../media/image61.png"/><Relationship Id="rId76" Type="http://schemas.openxmlformats.org/officeDocument/2006/relationships/image" Target="../media/image82.jpeg"/><Relationship Id="rId97" Type="http://schemas.openxmlformats.org/officeDocument/2006/relationships/image" Target="../media/image102.png"/><Relationship Id="rId104" Type="http://schemas.openxmlformats.org/officeDocument/2006/relationships/image" Target="../media/image10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8.png"/><Relationship Id="rId3" Type="http://schemas.openxmlformats.org/officeDocument/2006/relationships/image" Target="../media/image143.png"/><Relationship Id="rId7" Type="http://schemas.openxmlformats.org/officeDocument/2006/relationships/image" Target="../media/image146.png"/><Relationship Id="rId12" Type="http://schemas.openxmlformats.org/officeDocument/2006/relationships/image" Target="../media/image1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2.png"/><Relationship Id="rId11" Type="http://schemas.openxmlformats.org/officeDocument/2006/relationships/image" Target="../media/image135.png"/><Relationship Id="rId5" Type="http://schemas.openxmlformats.org/officeDocument/2006/relationships/image" Target="../media/image145.png"/><Relationship Id="rId15" Type="http://schemas.openxmlformats.org/officeDocument/2006/relationships/image" Target="../media/image147.png"/><Relationship Id="rId10" Type="http://schemas.openxmlformats.org/officeDocument/2006/relationships/image" Target="../media/image141.png"/><Relationship Id="rId4" Type="http://schemas.openxmlformats.org/officeDocument/2006/relationships/image" Target="../media/image144.png"/><Relationship Id="rId9" Type="http://schemas.openxmlformats.org/officeDocument/2006/relationships/image" Target="../media/image140.png"/><Relationship Id="rId14" Type="http://schemas.openxmlformats.org/officeDocument/2006/relationships/image" Target="../media/image1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Local Management Platform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0" y="1276350"/>
            <a:ext cx="9144000" cy="38671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 rot="7267521">
            <a:off x="6452925" y="3163968"/>
            <a:ext cx="2791348" cy="1863562"/>
            <a:chOff x="1382485" y="1672772"/>
            <a:chExt cx="4506687" cy="1037780"/>
          </a:xfrm>
        </p:grpSpPr>
        <p:sp>
          <p:nvSpPr>
            <p:cNvPr id="374" name="Freeform 373"/>
            <p:cNvSpPr/>
            <p:nvPr/>
          </p:nvSpPr>
          <p:spPr bwMode="auto">
            <a:xfrm>
              <a:off x="1382485" y="1672772"/>
              <a:ext cx="4354295" cy="896336"/>
            </a:xfrm>
            <a:custGeom>
              <a:avLst/>
              <a:gdLst>
                <a:gd name="connsiteX0" fmla="*/ 0 w 3755572"/>
                <a:gd name="connsiteY0" fmla="*/ 0 h 239486"/>
                <a:gd name="connsiteX1" fmla="*/ 3755572 w 3755572"/>
                <a:gd name="connsiteY1" fmla="*/ 239486 h 239486"/>
                <a:gd name="connsiteX0" fmla="*/ 0 w 3755572"/>
                <a:gd name="connsiteY0" fmla="*/ 656772 h 896258"/>
                <a:gd name="connsiteX1" fmla="*/ 3755572 w 3755572"/>
                <a:gd name="connsiteY1" fmla="*/ 896258 h 896258"/>
                <a:gd name="connsiteX0" fmla="*/ 0 w 3755572"/>
                <a:gd name="connsiteY0" fmla="*/ 656772 h 896258"/>
                <a:gd name="connsiteX1" fmla="*/ 3755572 w 3755572"/>
                <a:gd name="connsiteY1" fmla="*/ 896258 h 896258"/>
                <a:gd name="connsiteX0" fmla="*/ 0 w 3755572"/>
                <a:gd name="connsiteY0" fmla="*/ 656772 h 896258"/>
                <a:gd name="connsiteX1" fmla="*/ 3755572 w 3755572"/>
                <a:gd name="connsiteY1" fmla="*/ 896258 h 896258"/>
                <a:gd name="connsiteX0" fmla="*/ 0 w 4147458"/>
                <a:gd name="connsiteY0" fmla="*/ 852715 h 896258"/>
                <a:gd name="connsiteX1" fmla="*/ 4147458 w 4147458"/>
                <a:gd name="connsiteY1" fmla="*/ 896258 h 896258"/>
                <a:gd name="connsiteX0" fmla="*/ 0 w 4354287"/>
                <a:gd name="connsiteY0" fmla="*/ 667658 h 896258"/>
                <a:gd name="connsiteX1" fmla="*/ 4354287 w 4354287"/>
                <a:gd name="connsiteY1" fmla="*/ 896258 h 89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4287" h="896258">
                  <a:moveTo>
                    <a:pt x="0" y="667658"/>
                  </a:moveTo>
                  <a:cubicBezTo>
                    <a:pt x="1404256" y="192316"/>
                    <a:pt x="2830287" y="0"/>
                    <a:pt x="4354287" y="896258"/>
                  </a:cubicBezTo>
                </a:path>
              </a:pathLst>
            </a:custGeom>
            <a:noFill/>
            <a:ln w="38100" cap="sq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375" name="Freeform 374"/>
            <p:cNvSpPr/>
            <p:nvPr/>
          </p:nvSpPr>
          <p:spPr bwMode="auto">
            <a:xfrm>
              <a:off x="1534885" y="1814294"/>
              <a:ext cx="4354287" cy="896258"/>
            </a:xfrm>
            <a:custGeom>
              <a:avLst/>
              <a:gdLst>
                <a:gd name="connsiteX0" fmla="*/ 0 w 3755572"/>
                <a:gd name="connsiteY0" fmla="*/ 0 h 239486"/>
                <a:gd name="connsiteX1" fmla="*/ 3755572 w 3755572"/>
                <a:gd name="connsiteY1" fmla="*/ 239486 h 239486"/>
                <a:gd name="connsiteX0" fmla="*/ 0 w 3755572"/>
                <a:gd name="connsiteY0" fmla="*/ 656772 h 896258"/>
                <a:gd name="connsiteX1" fmla="*/ 3755572 w 3755572"/>
                <a:gd name="connsiteY1" fmla="*/ 896258 h 896258"/>
                <a:gd name="connsiteX0" fmla="*/ 0 w 3755572"/>
                <a:gd name="connsiteY0" fmla="*/ 656772 h 896258"/>
                <a:gd name="connsiteX1" fmla="*/ 3755572 w 3755572"/>
                <a:gd name="connsiteY1" fmla="*/ 896258 h 896258"/>
                <a:gd name="connsiteX0" fmla="*/ 0 w 3755572"/>
                <a:gd name="connsiteY0" fmla="*/ 656772 h 896258"/>
                <a:gd name="connsiteX1" fmla="*/ 3755572 w 3755572"/>
                <a:gd name="connsiteY1" fmla="*/ 896258 h 896258"/>
                <a:gd name="connsiteX0" fmla="*/ 0 w 4147458"/>
                <a:gd name="connsiteY0" fmla="*/ 852715 h 896258"/>
                <a:gd name="connsiteX1" fmla="*/ 4147458 w 4147458"/>
                <a:gd name="connsiteY1" fmla="*/ 896258 h 896258"/>
                <a:gd name="connsiteX0" fmla="*/ 0 w 4354287"/>
                <a:gd name="connsiteY0" fmla="*/ 667658 h 896258"/>
                <a:gd name="connsiteX1" fmla="*/ 4354287 w 4354287"/>
                <a:gd name="connsiteY1" fmla="*/ 896258 h 89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4287" h="896258">
                  <a:moveTo>
                    <a:pt x="0" y="667658"/>
                  </a:moveTo>
                  <a:cubicBezTo>
                    <a:pt x="1404256" y="192316"/>
                    <a:pt x="2830287" y="0"/>
                    <a:pt x="4354287" y="896258"/>
                  </a:cubicBezTo>
                </a:path>
              </a:pathLst>
            </a:custGeom>
            <a:noFill/>
            <a:ln w="76200" cap="sq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softEdge rad="31750"/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</p:grpSp>
      <p:sp>
        <p:nvSpPr>
          <p:cNvPr id="215" name="Title 2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Service Level Verification</a:t>
            </a:r>
            <a:endParaRPr lang="en-US" dirty="0"/>
          </a:p>
        </p:txBody>
      </p:sp>
      <p:grpSp>
        <p:nvGrpSpPr>
          <p:cNvPr id="3" name="Group 379"/>
          <p:cNvGrpSpPr/>
          <p:nvPr/>
        </p:nvGrpSpPr>
        <p:grpSpPr>
          <a:xfrm>
            <a:off x="5709063" y="1428750"/>
            <a:ext cx="3024040" cy="3562524"/>
            <a:chOff x="5709063" y="1805785"/>
            <a:chExt cx="3024040" cy="4318210"/>
          </a:xfrm>
        </p:grpSpPr>
        <p:grpSp>
          <p:nvGrpSpPr>
            <p:cNvPr id="4" name="Group 155"/>
            <p:cNvGrpSpPr>
              <a:grpSpLocks/>
            </p:cNvGrpSpPr>
            <p:nvPr/>
          </p:nvGrpSpPr>
          <p:grpSpPr bwMode="auto">
            <a:xfrm>
              <a:off x="7482150" y="1805785"/>
              <a:ext cx="1250953" cy="1939924"/>
              <a:chOff x="1794164" y="1200727"/>
              <a:chExt cx="1250806" cy="1939636"/>
            </a:xfrm>
          </p:grpSpPr>
          <p:grpSp>
            <p:nvGrpSpPr>
              <p:cNvPr id="5" name="Group 47"/>
              <p:cNvGrpSpPr>
                <a:grpSpLocks/>
              </p:cNvGrpSpPr>
              <p:nvPr/>
            </p:nvGrpSpPr>
            <p:grpSpPr bwMode="auto">
              <a:xfrm>
                <a:off x="2186234" y="1646748"/>
                <a:ext cx="858736" cy="1493615"/>
                <a:chOff x="6131651" y="2694433"/>
                <a:chExt cx="1731179" cy="3011071"/>
              </a:xfrm>
            </p:grpSpPr>
            <p:sp>
              <p:nvSpPr>
                <p:cNvPr id="49" name="Freeform 48"/>
                <p:cNvSpPr/>
                <p:nvPr/>
              </p:nvSpPr>
              <p:spPr bwMode="auto">
                <a:xfrm>
                  <a:off x="6470847" y="5142328"/>
                  <a:ext cx="518394" cy="332786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16876 w 659130"/>
                    <a:gd name="connsiteY0" fmla="*/ -1 h 1936931"/>
                    <a:gd name="connsiteX1" fmla="*/ 0 w 659130"/>
                    <a:gd name="connsiteY1" fmla="*/ 1573076 h 1936931"/>
                    <a:gd name="connsiteX2" fmla="*/ 659130 w 659130"/>
                    <a:gd name="connsiteY2" fmla="*/ 1936931 h 1936931"/>
                    <a:gd name="connsiteX0" fmla="*/ 663465 w 663465"/>
                    <a:gd name="connsiteY0" fmla="*/ 0 h 1988526"/>
                    <a:gd name="connsiteX1" fmla="*/ 646589 w 663465"/>
                    <a:gd name="connsiteY1" fmla="*/ 1573077 h 1988526"/>
                    <a:gd name="connsiteX2" fmla="*/ 0 w 663465"/>
                    <a:gd name="connsiteY2" fmla="*/ 1988526 h 1988526"/>
                    <a:gd name="connsiteX0" fmla="*/ 663465 w 663465"/>
                    <a:gd name="connsiteY0" fmla="*/ 0 h 1988526"/>
                    <a:gd name="connsiteX1" fmla="*/ 646589 w 663465"/>
                    <a:gd name="connsiteY1" fmla="*/ 1573077 h 1988526"/>
                    <a:gd name="connsiteX2" fmla="*/ 0 w 663465"/>
                    <a:gd name="connsiteY2" fmla="*/ 1988526 h 1988526"/>
                    <a:gd name="connsiteX0" fmla="*/ 646589 w 646589"/>
                    <a:gd name="connsiteY0" fmla="*/ 0 h 415449"/>
                    <a:gd name="connsiteX1" fmla="*/ 0 w 646589"/>
                    <a:gd name="connsiteY1" fmla="*/ 415449 h 415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6589" h="415449">
                      <a:moveTo>
                        <a:pt x="646589" y="0"/>
                      </a:moveTo>
                      <a:lnTo>
                        <a:pt x="0" y="415449"/>
                      </a:lnTo>
                    </a:path>
                  </a:pathLst>
                </a:custGeom>
                <a:noFill/>
                <a:ln w="38100" cap="sq" cmpd="sng" algn="ctr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pic>
              <p:nvPicPr>
                <p:cNvPr id="50" name="Picture 49" descr="device2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6166637" y="5289523"/>
                  <a:ext cx="531615" cy="41598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51" name="Freeform 50"/>
                <p:cNvSpPr/>
                <p:nvPr/>
              </p:nvSpPr>
              <p:spPr bwMode="auto">
                <a:xfrm>
                  <a:off x="6131651" y="2694433"/>
                  <a:ext cx="777590" cy="2399898"/>
                </a:xfrm>
                <a:custGeom>
                  <a:avLst/>
                  <a:gdLst>
                    <a:gd name="connsiteX0" fmla="*/ 0 w 9525"/>
                    <a:gd name="connsiteY0" fmla="*/ 0 h 1295400"/>
                    <a:gd name="connsiteX1" fmla="*/ 9525 w 9525"/>
                    <a:gd name="connsiteY1" fmla="*/ 1295400 h 1295400"/>
                    <a:gd name="connsiteX0" fmla="*/ 0 w 9525"/>
                    <a:gd name="connsiteY0" fmla="*/ 0 h 1855891"/>
                    <a:gd name="connsiteX1" fmla="*/ 9525 w 9525"/>
                    <a:gd name="connsiteY1" fmla="*/ 1855891 h 1855891"/>
                    <a:gd name="connsiteX0" fmla="*/ 0 w 9525"/>
                    <a:gd name="connsiteY0" fmla="*/ 0 h 1971548"/>
                    <a:gd name="connsiteX1" fmla="*/ 9525 w 9525"/>
                    <a:gd name="connsiteY1" fmla="*/ 1971548 h 1971548"/>
                    <a:gd name="connsiteX0" fmla="*/ 0 w 9525"/>
                    <a:gd name="connsiteY0" fmla="*/ 0 h 1971548"/>
                    <a:gd name="connsiteX1" fmla="*/ 152 w 9525"/>
                    <a:gd name="connsiteY1" fmla="*/ 134711 h 1971548"/>
                    <a:gd name="connsiteX2" fmla="*/ 9525 w 9525"/>
                    <a:gd name="connsiteY2" fmla="*/ 1971548 h 1971548"/>
                    <a:gd name="connsiteX0" fmla="*/ 0 w 161544"/>
                    <a:gd name="connsiteY0" fmla="*/ 0 h 2309622"/>
                    <a:gd name="connsiteX1" fmla="*/ 152171 w 161544"/>
                    <a:gd name="connsiteY1" fmla="*/ 472785 h 2309622"/>
                    <a:gd name="connsiteX2" fmla="*/ 161544 w 161544"/>
                    <a:gd name="connsiteY2" fmla="*/ 2309622 h 2309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544" h="2309622">
                      <a:moveTo>
                        <a:pt x="0" y="0"/>
                      </a:moveTo>
                      <a:cubicBezTo>
                        <a:pt x="51" y="44904"/>
                        <a:pt x="152120" y="427881"/>
                        <a:pt x="152171" y="472785"/>
                      </a:cubicBezTo>
                      <a:cubicBezTo>
                        <a:pt x="155194" y="995257"/>
                        <a:pt x="158369" y="1652439"/>
                        <a:pt x="161544" y="2309622"/>
                      </a:cubicBezTo>
                    </a:path>
                  </a:pathLst>
                </a:custGeom>
                <a:noFill/>
                <a:ln w="38100" cap="sq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2" name="Freeform 51"/>
                <p:cNvSpPr/>
                <p:nvPr/>
              </p:nvSpPr>
              <p:spPr bwMode="auto">
                <a:xfrm>
                  <a:off x="7037239" y="3628793"/>
                  <a:ext cx="531194" cy="1593532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16876 w 659130"/>
                    <a:gd name="connsiteY0" fmla="*/ -1 h 1936931"/>
                    <a:gd name="connsiteX1" fmla="*/ 0 w 659130"/>
                    <a:gd name="connsiteY1" fmla="*/ 1573076 h 1936931"/>
                    <a:gd name="connsiteX2" fmla="*/ 659130 w 659130"/>
                    <a:gd name="connsiteY2" fmla="*/ 1936931 h 1936931"/>
                    <a:gd name="connsiteX0" fmla="*/ 663465 w 663465"/>
                    <a:gd name="connsiteY0" fmla="*/ 0 h 1988526"/>
                    <a:gd name="connsiteX1" fmla="*/ 646589 w 663465"/>
                    <a:gd name="connsiteY1" fmla="*/ 1573077 h 1988526"/>
                    <a:gd name="connsiteX2" fmla="*/ 0 w 663465"/>
                    <a:gd name="connsiteY2" fmla="*/ 1988526 h 1988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3465" h="1988526">
                      <a:moveTo>
                        <a:pt x="663465" y="0"/>
                      </a:moveTo>
                      <a:cubicBezTo>
                        <a:pt x="657840" y="1048234"/>
                        <a:pt x="652214" y="524843"/>
                        <a:pt x="646589" y="1573077"/>
                      </a:cubicBezTo>
                      <a:lnTo>
                        <a:pt x="0" y="1988526"/>
                      </a:lnTo>
                    </a:path>
                  </a:pathLst>
                </a:custGeom>
                <a:noFill/>
                <a:ln w="38100" cap="sq" cmpd="sng" algn="ctr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3" name="Freeform 52"/>
                <p:cNvSpPr/>
                <p:nvPr/>
              </p:nvSpPr>
              <p:spPr bwMode="auto">
                <a:xfrm>
                  <a:off x="6323648" y="3161613"/>
                  <a:ext cx="524794" cy="2057511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2568801">
                      <a:moveTo>
                        <a:pt x="548640" y="0"/>
                      </a:moveTo>
                      <a:lnTo>
                        <a:pt x="16876" y="4806"/>
                      </a:lnTo>
                      <a:cubicBezTo>
                        <a:pt x="11251" y="1053040"/>
                        <a:pt x="5625" y="1156712"/>
                        <a:pt x="0" y="2204946"/>
                      </a:cubicBezTo>
                      <a:lnTo>
                        <a:pt x="659130" y="2568801"/>
                      </a:lnTo>
                    </a:path>
                  </a:pathLst>
                </a:custGeom>
                <a:noFill/>
                <a:ln w="38100" cap="sq" cmpd="sng" algn="ctr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pic>
              <p:nvPicPr>
                <p:cNvPr id="54" name="Picture 53" descr="tall power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398836" y="3068816"/>
                  <a:ext cx="463994" cy="117435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55" name="Freeform 54"/>
                <p:cNvSpPr/>
                <p:nvPr/>
              </p:nvSpPr>
              <p:spPr bwMode="auto">
                <a:xfrm>
                  <a:off x="6413247" y="3625592"/>
                  <a:ext cx="527993" cy="1555134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1941739">
                      <a:moveTo>
                        <a:pt x="548640" y="0"/>
                      </a:moveTo>
                      <a:lnTo>
                        <a:pt x="16876" y="4807"/>
                      </a:lnTo>
                      <a:cubicBezTo>
                        <a:pt x="11251" y="1053041"/>
                        <a:pt x="5625" y="529650"/>
                        <a:pt x="0" y="1577884"/>
                      </a:cubicBezTo>
                      <a:lnTo>
                        <a:pt x="659130" y="1941739"/>
                      </a:lnTo>
                    </a:path>
                  </a:pathLst>
                </a:custGeom>
                <a:noFill/>
                <a:ln w="38100" cap="sq" cmpd="sng" algn="ctr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6" name="Freeform 55"/>
                <p:cNvSpPr/>
                <p:nvPr/>
              </p:nvSpPr>
              <p:spPr bwMode="auto">
                <a:xfrm>
                  <a:off x="6576445" y="4380760"/>
                  <a:ext cx="531194" cy="713571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891114">
                      <a:moveTo>
                        <a:pt x="360999" y="9031"/>
                      </a:moveTo>
                      <a:lnTo>
                        <a:pt x="1876" y="5901"/>
                      </a:lnTo>
                      <a:cubicBezTo>
                        <a:pt x="1717" y="0"/>
                        <a:pt x="0" y="534506"/>
                        <a:pt x="2862" y="527259"/>
                      </a:cubicBezTo>
                      <a:lnTo>
                        <a:pt x="661989" y="891114"/>
                      </a:lnTo>
                    </a:path>
                  </a:pathLst>
                </a:custGeom>
                <a:noFill/>
                <a:ln w="38100" cap="sq" cmpd="sng" algn="ctr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7" name="Freeform 56"/>
                <p:cNvSpPr/>
                <p:nvPr/>
              </p:nvSpPr>
              <p:spPr bwMode="auto">
                <a:xfrm>
                  <a:off x="6496446" y="3929581"/>
                  <a:ext cx="527993" cy="1203149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360999 w 661989"/>
                    <a:gd name="connsiteY0" fmla="*/ 622203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  <a:gd name="connsiteX0" fmla="*/ 361000 w 661989"/>
                    <a:gd name="connsiteY0" fmla="*/ 12009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1504286">
                      <a:moveTo>
                        <a:pt x="361000" y="12009"/>
                      </a:moveTo>
                      <a:lnTo>
                        <a:pt x="1876" y="5901"/>
                      </a:lnTo>
                      <a:cubicBezTo>
                        <a:pt x="1717" y="0"/>
                        <a:pt x="0" y="1147678"/>
                        <a:pt x="2862" y="1140431"/>
                      </a:cubicBezTo>
                      <a:lnTo>
                        <a:pt x="661989" y="1504286"/>
                      </a:lnTo>
                    </a:path>
                  </a:pathLst>
                </a:custGeom>
                <a:noFill/>
                <a:ln w="38100" cap="sq" cmpd="sng" algn="ctr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 bwMode="auto">
                <a:xfrm>
                  <a:off x="6960440" y="3177612"/>
                  <a:ext cx="534395" cy="121595"/>
                </a:xfrm>
                <a:custGeom>
                  <a:avLst/>
                  <a:gdLst>
                    <a:gd name="connsiteX0" fmla="*/ 0 w 533400"/>
                    <a:gd name="connsiteY0" fmla="*/ 0 h 121920"/>
                    <a:gd name="connsiteX1" fmla="*/ 297180 w 533400"/>
                    <a:gd name="connsiteY1" fmla="*/ 0 h 121920"/>
                    <a:gd name="connsiteX2" fmla="*/ 297180 w 533400"/>
                    <a:gd name="connsiteY2" fmla="*/ 121920 h 121920"/>
                    <a:gd name="connsiteX3" fmla="*/ 533400 w 533400"/>
                    <a:gd name="connsiteY3" fmla="*/ 121920 h 12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121920">
                      <a:moveTo>
                        <a:pt x="0" y="0"/>
                      </a:moveTo>
                      <a:lnTo>
                        <a:pt x="297180" y="0"/>
                      </a:lnTo>
                      <a:lnTo>
                        <a:pt x="297180" y="121920"/>
                      </a:lnTo>
                      <a:lnTo>
                        <a:pt x="533400" y="121920"/>
                      </a:lnTo>
                    </a:path>
                  </a:pathLst>
                </a:custGeom>
                <a:noFill/>
                <a:ln w="38100" cap="sq" cmpd="sng" algn="ctr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9" name="Freeform 58"/>
                <p:cNvSpPr/>
                <p:nvPr/>
              </p:nvSpPr>
              <p:spPr bwMode="auto">
                <a:xfrm>
                  <a:off x="6960440" y="3526398"/>
                  <a:ext cx="534395" cy="121595"/>
                </a:xfrm>
                <a:custGeom>
                  <a:avLst/>
                  <a:gdLst>
                    <a:gd name="connsiteX0" fmla="*/ 0 w 533400"/>
                    <a:gd name="connsiteY0" fmla="*/ 0 h 121920"/>
                    <a:gd name="connsiteX1" fmla="*/ 297180 w 533400"/>
                    <a:gd name="connsiteY1" fmla="*/ 0 h 121920"/>
                    <a:gd name="connsiteX2" fmla="*/ 297180 w 533400"/>
                    <a:gd name="connsiteY2" fmla="*/ 121920 h 121920"/>
                    <a:gd name="connsiteX3" fmla="*/ 533400 w 533400"/>
                    <a:gd name="connsiteY3" fmla="*/ 121920 h 12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121920">
                      <a:moveTo>
                        <a:pt x="0" y="0"/>
                      </a:moveTo>
                      <a:lnTo>
                        <a:pt x="297180" y="0"/>
                      </a:lnTo>
                      <a:lnTo>
                        <a:pt x="297180" y="121920"/>
                      </a:lnTo>
                      <a:lnTo>
                        <a:pt x="533400" y="121920"/>
                      </a:lnTo>
                    </a:path>
                  </a:pathLst>
                </a:custGeom>
                <a:noFill/>
                <a:ln w="38100" cap="sq" cmpd="sng" algn="ctr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60" name="Freeform 59"/>
                <p:cNvSpPr/>
                <p:nvPr/>
              </p:nvSpPr>
              <p:spPr bwMode="auto">
                <a:xfrm flipV="1">
                  <a:off x="6960440" y="3884782"/>
                  <a:ext cx="534395" cy="121595"/>
                </a:xfrm>
                <a:custGeom>
                  <a:avLst/>
                  <a:gdLst>
                    <a:gd name="connsiteX0" fmla="*/ 0 w 533400"/>
                    <a:gd name="connsiteY0" fmla="*/ 0 h 121920"/>
                    <a:gd name="connsiteX1" fmla="*/ 297180 w 533400"/>
                    <a:gd name="connsiteY1" fmla="*/ 0 h 121920"/>
                    <a:gd name="connsiteX2" fmla="*/ 297180 w 533400"/>
                    <a:gd name="connsiteY2" fmla="*/ 121920 h 121920"/>
                    <a:gd name="connsiteX3" fmla="*/ 533400 w 533400"/>
                    <a:gd name="connsiteY3" fmla="*/ 121920 h 12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121920">
                      <a:moveTo>
                        <a:pt x="0" y="0"/>
                      </a:moveTo>
                      <a:lnTo>
                        <a:pt x="297180" y="0"/>
                      </a:lnTo>
                      <a:lnTo>
                        <a:pt x="297180" y="121920"/>
                      </a:lnTo>
                      <a:lnTo>
                        <a:pt x="533400" y="121920"/>
                      </a:lnTo>
                    </a:path>
                  </a:pathLst>
                </a:custGeom>
                <a:noFill/>
                <a:ln w="38100" cap="sq" cmpd="sng" algn="ctr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61" name="Freeform 60"/>
                <p:cNvSpPr/>
                <p:nvPr/>
              </p:nvSpPr>
              <p:spPr bwMode="auto">
                <a:xfrm flipV="1">
                  <a:off x="6960440" y="4131171"/>
                  <a:ext cx="534395" cy="316788"/>
                </a:xfrm>
                <a:custGeom>
                  <a:avLst/>
                  <a:gdLst>
                    <a:gd name="connsiteX0" fmla="*/ 0 w 533400"/>
                    <a:gd name="connsiteY0" fmla="*/ 0 h 121920"/>
                    <a:gd name="connsiteX1" fmla="*/ 297180 w 533400"/>
                    <a:gd name="connsiteY1" fmla="*/ 0 h 121920"/>
                    <a:gd name="connsiteX2" fmla="*/ 297180 w 533400"/>
                    <a:gd name="connsiteY2" fmla="*/ 121920 h 121920"/>
                    <a:gd name="connsiteX3" fmla="*/ 533400 w 533400"/>
                    <a:gd name="connsiteY3" fmla="*/ 121920 h 121920"/>
                    <a:gd name="connsiteX0" fmla="*/ 0 w 533400"/>
                    <a:gd name="connsiteY0" fmla="*/ 196850 h 318770"/>
                    <a:gd name="connsiteX1" fmla="*/ 297180 w 533400"/>
                    <a:gd name="connsiteY1" fmla="*/ 0 h 318770"/>
                    <a:gd name="connsiteX2" fmla="*/ 297180 w 533400"/>
                    <a:gd name="connsiteY2" fmla="*/ 318770 h 318770"/>
                    <a:gd name="connsiteX3" fmla="*/ 533400 w 533400"/>
                    <a:gd name="connsiteY3" fmla="*/ 318770 h 318770"/>
                    <a:gd name="connsiteX0" fmla="*/ 0 w 533400"/>
                    <a:gd name="connsiteY0" fmla="*/ 0 h 318770"/>
                    <a:gd name="connsiteX1" fmla="*/ 297180 w 533400"/>
                    <a:gd name="connsiteY1" fmla="*/ 0 h 318770"/>
                    <a:gd name="connsiteX2" fmla="*/ 297180 w 533400"/>
                    <a:gd name="connsiteY2" fmla="*/ 318770 h 318770"/>
                    <a:gd name="connsiteX3" fmla="*/ 533400 w 533400"/>
                    <a:gd name="connsiteY3" fmla="*/ 318770 h 318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318770">
                      <a:moveTo>
                        <a:pt x="0" y="0"/>
                      </a:moveTo>
                      <a:lnTo>
                        <a:pt x="297180" y="0"/>
                      </a:lnTo>
                      <a:lnTo>
                        <a:pt x="297180" y="318770"/>
                      </a:lnTo>
                      <a:lnTo>
                        <a:pt x="533400" y="318770"/>
                      </a:lnTo>
                    </a:path>
                  </a:pathLst>
                </a:custGeom>
                <a:noFill/>
                <a:ln w="38100" cap="sq" cmpd="sng" algn="ctr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grpSp>
              <p:nvGrpSpPr>
                <p:cNvPr id="6" name="Group 117"/>
                <p:cNvGrpSpPr>
                  <a:grpSpLocks/>
                </p:cNvGrpSpPr>
                <p:nvPr/>
              </p:nvGrpSpPr>
              <p:grpSpPr bwMode="auto">
                <a:xfrm>
                  <a:off x="6321814" y="3163288"/>
                  <a:ext cx="784091" cy="2055041"/>
                  <a:chOff x="9388864" y="3087088"/>
                  <a:chExt cx="784091" cy="2055041"/>
                </a:xfrm>
              </p:grpSpPr>
              <p:sp>
                <p:nvSpPr>
                  <p:cNvPr id="70" name="Freeform 69"/>
                  <p:cNvSpPr/>
                  <p:nvPr/>
                </p:nvSpPr>
                <p:spPr bwMode="auto">
                  <a:xfrm>
                    <a:off x="9393897" y="3082212"/>
                    <a:ext cx="527995" cy="2060713"/>
                  </a:xfrm>
                  <a:custGeom>
                    <a:avLst/>
                    <a:gdLst>
                      <a:gd name="connsiteX0" fmla="*/ 0 w 723900"/>
                      <a:gd name="connsiteY0" fmla="*/ 0 h 952500"/>
                      <a:gd name="connsiteX1" fmla="*/ 609600 w 723900"/>
                      <a:gd name="connsiteY1" fmla="*/ 361950 h 952500"/>
                      <a:gd name="connsiteX2" fmla="*/ 180975 w 723900"/>
                      <a:gd name="connsiteY2" fmla="*/ 628650 h 952500"/>
                      <a:gd name="connsiteX3" fmla="*/ 723900 w 723900"/>
                      <a:gd name="connsiteY3" fmla="*/ 952500 h 9525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409575 w 952500"/>
                      <a:gd name="connsiteY2" fmla="*/ 781050 h 1104900"/>
                      <a:gd name="connsiteX3" fmla="*/ 952500 w 952500"/>
                      <a:gd name="connsiteY3" fmla="*/ 1104900 h 11049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523875 w 952500"/>
                      <a:gd name="connsiteY2" fmla="*/ 723900 h 1104900"/>
                      <a:gd name="connsiteX3" fmla="*/ 952500 w 952500"/>
                      <a:gd name="connsiteY3" fmla="*/ 1104900 h 1104900"/>
                      <a:gd name="connsiteX0" fmla="*/ 0 w 1104900"/>
                      <a:gd name="connsiteY0" fmla="*/ 0 h 1104900"/>
                      <a:gd name="connsiteX1" fmla="*/ 838200 w 1104900"/>
                      <a:gd name="connsiteY1" fmla="*/ 5143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361950 w 1104900"/>
                      <a:gd name="connsiteY2" fmla="*/ 600075 h 1104900"/>
                      <a:gd name="connsiteX3" fmla="*/ 1104900 w 1104900"/>
                      <a:gd name="connsiteY3" fmla="*/ 1104900 h 1104900"/>
                      <a:gd name="connsiteX0" fmla="*/ 0 w 830580"/>
                      <a:gd name="connsiteY0" fmla="*/ 0 h 868680"/>
                      <a:gd name="connsiteX1" fmla="*/ 666750 w 830580"/>
                      <a:gd name="connsiteY1" fmla="*/ 40005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1405890"/>
                      <a:gd name="connsiteY0" fmla="*/ 0 h 868680"/>
                      <a:gd name="connsiteX1" fmla="*/ 1405890 w 1405890"/>
                      <a:gd name="connsiteY1" fmla="*/ 468630 h 868680"/>
                      <a:gd name="connsiteX2" fmla="*/ 361950 w 1405890"/>
                      <a:gd name="connsiteY2" fmla="*/ 600075 h 868680"/>
                      <a:gd name="connsiteX3" fmla="*/ 830580 w 1405890"/>
                      <a:gd name="connsiteY3" fmla="*/ 868680 h 868680"/>
                      <a:gd name="connsiteX0" fmla="*/ 0 w 830580"/>
                      <a:gd name="connsiteY0" fmla="*/ 0 h 868680"/>
                      <a:gd name="connsiteX1" fmla="*/ 773430 w 830580"/>
                      <a:gd name="connsiteY1" fmla="*/ 36957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777240"/>
                      <a:gd name="connsiteY0" fmla="*/ 0 h 914400"/>
                      <a:gd name="connsiteX1" fmla="*/ 720090 w 777240"/>
                      <a:gd name="connsiteY1" fmla="*/ 415290 h 914400"/>
                      <a:gd name="connsiteX2" fmla="*/ 308610 w 777240"/>
                      <a:gd name="connsiteY2" fmla="*/ 645795 h 914400"/>
                      <a:gd name="connsiteX3" fmla="*/ 777240 w 777240"/>
                      <a:gd name="connsiteY3" fmla="*/ 914400 h 914400"/>
                      <a:gd name="connsiteX0" fmla="*/ 0 w 777240"/>
                      <a:gd name="connsiteY0" fmla="*/ 1911533 h 2825933"/>
                      <a:gd name="connsiteX1" fmla="*/ 284663 w 777240"/>
                      <a:gd name="connsiteY1" fmla="*/ 0 h 2825933"/>
                      <a:gd name="connsiteX2" fmla="*/ 308610 w 777240"/>
                      <a:gd name="connsiteY2" fmla="*/ 2557328 h 2825933"/>
                      <a:gd name="connsiteX3" fmla="*/ 777240 w 777240"/>
                      <a:gd name="connsiteY3" fmla="*/ 2825933 h 2825933"/>
                      <a:gd name="connsiteX0" fmla="*/ 382087 w 492578"/>
                      <a:gd name="connsiteY0" fmla="*/ 0 h 2846614"/>
                      <a:gd name="connsiteX1" fmla="*/ 0 w 492578"/>
                      <a:gd name="connsiteY1" fmla="*/ 20681 h 2846614"/>
                      <a:gd name="connsiteX2" fmla="*/ 23947 w 492578"/>
                      <a:gd name="connsiteY2" fmla="*/ 2578009 h 2846614"/>
                      <a:gd name="connsiteX3" fmla="*/ 492577 w 492578"/>
                      <a:gd name="connsiteY3" fmla="*/ 2846614 h 2846614"/>
                      <a:gd name="connsiteX0" fmla="*/ 548640 w 659129"/>
                      <a:gd name="connsiteY0" fmla="*/ 0 h 2846614"/>
                      <a:gd name="connsiteX1" fmla="*/ 166553 w 659129"/>
                      <a:gd name="connsiteY1" fmla="*/ 20681 h 2846614"/>
                      <a:gd name="connsiteX2" fmla="*/ 0 w 659129"/>
                      <a:gd name="connsiteY2" fmla="*/ 2387509 h 2846614"/>
                      <a:gd name="connsiteX3" fmla="*/ 659130 w 659129"/>
                      <a:gd name="connsiteY3" fmla="*/ 2846614 h 2846614"/>
                      <a:gd name="connsiteX0" fmla="*/ 1729193 w 1839683"/>
                      <a:gd name="connsiteY0" fmla="*/ 0 h 2846614"/>
                      <a:gd name="connsiteX1" fmla="*/ 0 w 1839683"/>
                      <a:gd name="connsiteY1" fmla="*/ 20681 h 2846614"/>
                      <a:gd name="connsiteX2" fmla="*/ 1180553 w 1839683"/>
                      <a:gd name="connsiteY2" fmla="*/ 2387509 h 2846614"/>
                      <a:gd name="connsiteX3" fmla="*/ 1839683 w 1839683"/>
                      <a:gd name="connsiteY3" fmla="*/ 2846614 h 2846614"/>
                      <a:gd name="connsiteX0" fmla="*/ 548640 w 659130"/>
                      <a:gd name="connsiteY0" fmla="*/ 0 h 2846614"/>
                      <a:gd name="connsiteX1" fmla="*/ 16876 w 659130"/>
                      <a:gd name="connsiteY1" fmla="*/ 20681 h 2846614"/>
                      <a:gd name="connsiteX2" fmla="*/ 0 w 659130"/>
                      <a:gd name="connsiteY2" fmla="*/ 2387509 h 2846614"/>
                      <a:gd name="connsiteX3" fmla="*/ 659130 w 659130"/>
                      <a:gd name="connsiteY3" fmla="*/ 2846614 h 2846614"/>
                      <a:gd name="connsiteX0" fmla="*/ 548640 w 659130"/>
                      <a:gd name="connsiteY0" fmla="*/ 757194 h 3603808"/>
                      <a:gd name="connsiteX1" fmla="*/ 16876 w 659130"/>
                      <a:gd name="connsiteY1" fmla="*/ 0 h 3603808"/>
                      <a:gd name="connsiteX2" fmla="*/ 0 w 659130"/>
                      <a:gd name="connsiteY2" fmla="*/ 3144703 h 3603808"/>
                      <a:gd name="connsiteX3" fmla="*/ 659130 w 659130"/>
                      <a:gd name="connsiteY3" fmla="*/ 3603808 h 3603808"/>
                      <a:gd name="connsiteX0" fmla="*/ 548640 w 659130"/>
                      <a:gd name="connsiteY0" fmla="*/ 3131 h 2849745"/>
                      <a:gd name="connsiteX1" fmla="*/ 16876 w 659130"/>
                      <a:gd name="connsiteY1" fmla="*/ 0 h 2849745"/>
                      <a:gd name="connsiteX2" fmla="*/ 0 w 659130"/>
                      <a:gd name="connsiteY2" fmla="*/ 2390640 h 2849745"/>
                      <a:gd name="connsiteX3" fmla="*/ 659130 w 659130"/>
                      <a:gd name="connsiteY3" fmla="*/ 2849745 h 284974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0 h 2751364"/>
                      <a:gd name="connsiteX1" fmla="*/ 16876 w 659130"/>
                      <a:gd name="connsiteY1" fmla="*/ 187369 h 2751364"/>
                      <a:gd name="connsiteX2" fmla="*/ 0 w 659130"/>
                      <a:gd name="connsiteY2" fmla="*/ 2387509 h 2751364"/>
                      <a:gd name="connsiteX3" fmla="*/ 659130 w 659130"/>
                      <a:gd name="connsiteY3" fmla="*/ 2751364 h 2751364"/>
                      <a:gd name="connsiteX0" fmla="*/ 548640 w 659130"/>
                      <a:gd name="connsiteY0" fmla="*/ 0 h 2568801"/>
                      <a:gd name="connsiteX1" fmla="*/ 16876 w 659130"/>
                      <a:gd name="connsiteY1" fmla="*/ 4806 h 2568801"/>
                      <a:gd name="connsiteX2" fmla="*/ 0 w 659130"/>
                      <a:gd name="connsiteY2" fmla="*/ 2204946 h 2568801"/>
                      <a:gd name="connsiteX3" fmla="*/ 659130 w 659130"/>
                      <a:gd name="connsiteY3" fmla="*/ 2568801 h 2568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9130" h="2568801">
                        <a:moveTo>
                          <a:pt x="548640" y="0"/>
                        </a:moveTo>
                        <a:lnTo>
                          <a:pt x="16876" y="4806"/>
                        </a:lnTo>
                        <a:cubicBezTo>
                          <a:pt x="11251" y="1053040"/>
                          <a:pt x="5625" y="1156712"/>
                          <a:pt x="0" y="2204946"/>
                        </a:cubicBezTo>
                        <a:lnTo>
                          <a:pt x="659130" y="2568801"/>
                        </a:lnTo>
                      </a:path>
                    </a:pathLst>
                  </a:custGeom>
                  <a:noFill/>
                  <a:ln w="38100" cap="rnd" cmpd="sng" algn="ctr">
                    <a:solidFill>
                      <a:schemeClr val="bg1">
                        <a:lumMod val="85000"/>
                      </a:schemeClr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09336E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71" name="Freeform 70"/>
                  <p:cNvSpPr/>
                  <p:nvPr/>
                </p:nvSpPr>
                <p:spPr bwMode="auto">
                  <a:xfrm>
                    <a:off x="9486697" y="3549392"/>
                    <a:ext cx="524794" cy="1555134"/>
                  </a:xfrm>
                  <a:custGeom>
                    <a:avLst/>
                    <a:gdLst>
                      <a:gd name="connsiteX0" fmla="*/ 0 w 723900"/>
                      <a:gd name="connsiteY0" fmla="*/ 0 h 952500"/>
                      <a:gd name="connsiteX1" fmla="*/ 609600 w 723900"/>
                      <a:gd name="connsiteY1" fmla="*/ 361950 h 952500"/>
                      <a:gd name="connsiteX2" fmla="*/ 180975 w 723900"/>
                      <a:gd name="connsiteY2" fmla="*/ 628650 h 952500"/>
                      <a:gd name="connsiteX3" fmla="*/ 723900 w 723900"/>
                      <a:gd name="connsiteY3" fmla="*/ 952500 h 9525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409575 w 952500"/>
                      <a:gd name="connsiteY2" fmla="*/ 781050 h 1104900"/>
                      <a:gd name="connsiteX3" fmla="*/ 952500 w 952500"/>
                      <a:gd name="connsiteY3" fmla="*/ 1104900 h 11049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523875 w 952500"/>
                      <a:gd name="connsiteY2" fmla="*/ 723900 h 1104900"/>
                      <a:gd name="connsiteX3" fmla="*/ 952500 w 952500"/>
                      <a:gd name="connsiteY3" fmla="*/ 1104900 h 1104900"/>
                      <a:gd name="connsiteX0" fmla="*/ 0 w 1104900"/>
                      <a:gd name="connsiteY0" fmla="*/ 0 h 1104900"/>
                      <a:gd name="connsiteX1" fmla="*/ 838200 w 1104900"/>
                      <a:gd name="connsiteY1" fmla="*/ 5143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361950 w 1104900"/>
                      <a:gd name="connsiteY2" fmla="*/ 600075 h 1104900"/>
                      <a:gd name="connsiteX3" fmla="*/ 1104900 w 1104900"/>
                      <a:gd name="connsiteY3" fmla="*/ 1104900 h 1104900"/>
                      <a:gd name="connsiteX0" fmla="*/ 0 w 830580"/>
                      <a:gd name="connsiteY0" fmla="*/ 0 h 868680"/>
                      <a:gd name="connsiteX1" fmla="*/ 666750 w 830580"/>
                      <a:gd name="connsiteY1" fmla="*/ 40005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1405890"/>
                      <a:gd name="connsiteY0" fmla="*/ 0 h 868680"/>
                      <a:gd name="connsiteX1" fmla="*/ 1405890 w 1405890"/>
                      <a:gd name="connsiteY1" fmla="*/ 468630 h 868680"/>
                      <a:gd name="connsiteX2" fmla="*/ 361950 w 1405890"/>
                      <a:gd name="connsiteY2" fmla="*/ 600075 h 868680"/>
                      <a:gd name="connsiteX3" fmla="*/ 830580 w 1405890"/>
                      <a:gd name="connsiteY3" fmla="*/ 868680 h 868680"/>
                      <a:gd name="connsiteX0" fmla="*/ 0 w 830580"/>
                      <a:gd name="connsiteY0" fmla="*/ 0 h 868680"/>
                      <a:gd name="connsiteX1" fmla="*/ 773430 w 830580"/>
                      <a:gd name="connsiteY1" fmla="*/ 36957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777240"/>
                      <a:gd name="connsiteY0" fmla="*/ 0 h 914400"/>
                      <a:gd name="connsiteX1" fmla="*/ 720090 w 777240"/>
                      <a:gd name="connsiteY1" fmla="*/ 415290 h 914400"/>
                      <a:gd name="connsiteX2" fmla="*/ 308610 w 777240"/>
                      <a:gd name="connsiteY2" fmla="*/ 645795 h 914400"/>
                      <a:gd name="connsiteX3" fmla="*/ 777240 w 777240"/>
                      <a:gd name="connsiteY3" fmla="*/ 914400 h 914400"/>
                      <a:gd name="connsiteX0" fmla="*/ 0 w 777240"/>
                      <a:gd name="connsiteY0" fmla="*/ 1911533 h 2825933"/>
                      <a:gd name="connsiteX1" fmla="*/ 284663 w 777240"/>
                      <a:gd name="connsiteY1" fmla="*/ 0 h 2825933"/>
                      <a:gd name="connsiteX2" fmla="*/ 308610 w 777240"/>
                      <a:gd name="connsiteY2" fmla="*/ 2557328 h 2825933"/>
                      <a:gd name="connsiteX3" fmla="*/ 777240 w 777240"/>
                      <a:gd name="connsiteY3" fmla="*/ 2825933 h 2825933"/>
                      <a:gd name="connsiteX0" fmla="*/ 382087 w 492578"/>
                      <a:gd name="connsiteY0" fmla="*/ 0 h 2846614"/>
                      <a:gd name="connsiteX1" fmla="*/ 0 w 492578"/>
                      <a:gd name="connsiteY1" fmla="*/ 20681 h 2846614"/>
                      <a:gd name="connsiteX2" fmla="*/ 23947 w 492578"/>
                      <a:gd name="connsiteY2" fmla="*/ 2578009 h 2846614"/>
                      <a:gd name="connsiteX3" fmla="*/ 492577 w 492578"/>
                      <a:gd name="connsiteY3" fmla="*/ 2846614 h 2846614"/>
                      <a:gd name="connsiteX0" fmla="*/ 548640 w 659129"/>
                      <a:gd name="connsiteY0" fmla="*/ 0 h 2846614"/>
                      <a:gd name="connsiteX1" fmla="*/ 166553 w 659129"/>
                      <a:gd name="connsiteY1" fmla="*/ 20681 h 2846614"/>
                      <a:gd name="connsiteX2" fmla="*/ 0 w 659129"/>
                      <a:gd name="connsiteY2" fmla="*/ 2387509 h 2846614"/>
                      <a:gd name="connsiteX3" fmla="*/ 659130 w 659129"/>
                      <a:gd name="connsiteY3" fmla="*/ 2846614 h 2846614"/>
                      <a:gd name="connsiteX0" fmla="*/ 1729193 w 1839683"/>
                      <a:gd name="connsiteY0" fmla="*/ 0 h 2846614"/>
                      <a:gd name="connsiteX1" fmla="*/ 0 w 1839683"/>
                      <a:gd name="connsiteY1" fmla="*/ 20681 h 2846614"/>
                      <a:gd name="connsiteX2" fmla="*/ 1180553 w 1839683"/>
                      <a:gd name="connsiteY2" fmla="*/ 2387509 h 2846614"/>
                      <a:gd name="connsiteX3" fmla="*/ 1839683 w 1839683"/>
                      <a:gd name="connsiteY3" fmla="*/ 2846614 h 2846614"/>
                      <a:gd name="connsiteX0" fmla="*/ 548640 w 659130"/>
                      <a:gd name="connsiteY0" fmla="*/ 0 h 2846614"/>
                      <a:gd name="connsiteX1" fmla="*/ 16876 w 659130"/>
                      <a:gd name="connsiteY1" fmla="*/ 20681 h 2846614"/>
                      <a:gd name="connsiteX2" fmla="*/ 0 w 659130"/>
                      <a:gd name="connsiteY2" fmla="*/ 2387509 h 2846614"/>
                      <a:gd name="connsiteX3" fmla="*/ 659130 w 659130"/>
                      <a:gd name="connsiteY3" fmla="*/ 2846614 h 2846614"/>
                      <a:gd name="connsiteX0" fmla="*/ 548640 w 659130"/>
                      <a:gd name="connsiteY0" fmla="*/ 757194 h 3603808"/>
                      <a:gd name="connsiteX1" fmla="*/ 16876 w 659130"/>
                      <a:gd name="connsiteY1" fmla="*/ 0 h 3603808"/>
                      <a:gd name="connsiteX2" fmla="*/ 0 w 659130"/>
                      <a:gd name="connsiteY2" fmla="*/ 3144703 h 3603808"/>
                      <a:gd name="connsiteX3" fmla="*/ 659130 w 659130"/>
                      <a:gd name="connsiteY3" fmla="*/ 3603808 h 3603808"/>
                      <a:gd name="connsiteX0" fmla="*/ 548640 w 659130"/>
                      <a:gd name="connsiteY0" fmla="*/ 3131 h 2849745"/>
                      <a:gd name="connsiteX1" fmla="*/ 16876 w 659130"/>
                      <a:gd name="connsiteY1" fmla="*/ 0 h 2849745"/>
                      <a:gd name="connsiteX2" fmla="*/ 0 w 659130"/>
                      <a:gd name="connsiteY2" fmla="*/ 2390640 h 2849745"/>
                      <a:gd name="connsiteX3" fmla="*/ 659130 w 659130"/>
                      <a:gd name="connsiteY3" fmla="*/ 2849745 h 284974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0 h 2751364"/>
                      <a:gd name="connsiteX1" fmla="*/ 16876 w 659130"/>
                      <a:gd name="connsiteY1" fmla="*/ 187369 h 2751364"/>
                      <a:gd name="connsiteX2" fmla="*/ 0 w 659130"/>
                      <a:gd name="connsiteY2" fmla="*/ 2387509 h 2751364"/>
                      <a:gd name="connsiteX3" fmla="*/ 659130 w 659130"/>
                      <a:gd name="connsiteY3" fmla="*/ 2751364 h 2751364"/>
                      <a:gd name="connsiteX0" fmla="*/ 548640 w 659130"/>
                      <a:gd name="connsiteY0" fmla="*/ 0 h 2568801"/>
                      <a:gd name="connsiteX1" fmla="*/ 16876 w 659130"/>
                      <a:gd name="connsiteY1" fmla="*/ 4806 h 2568801"/>
                      <a:gd name="connsiteX2" fmla="*/ 0 w 659130"/>
                      <a:gd name="connsiteY2" fmla="*/ 2204946 h 2568801"/>
                      <a:gd name="connsiteX3" fmla="*/ 659130 w 659130"/>
                      <a:gd name="connsiteY3" fmla="*/ 2568801 h 2568801"/>
                      <a:gd name="connsiteX0" fmla="*/ 548640 w 659130"/>
                      <a:gd name="connsiteY0" fmla="*/ 0 h 2568801"/>
                      <a:gd name="connsiteX1" fmla="*/ 16876 w 659130"/>
                      <a:gd name="connsiteY1" fmla="*/ 631869 h 2568801"/>
                      <a:gd name="connsiteX2" fmla="*/ 0 w 659130"/>
                      <a:gd name="connsiteY2" fmla="*/ 2204946 h 2568801"/>
                      <a:gd name="connsiteX3" fmla="*/ 659130 w 659130"/>
                      <a:gd name="connsiteY3" fmla="*/ 2568801 h 2568801"/>
                      <a:gd name="connsiteX0" fmla="*/ 548640 w 659130"/>
                      <a:gd name="connsiteY0" fmla="*/ 0 h 1941739"/>
                      <a:gd name="connsiteX1" fmla="*/ 16876 w 659130"/>
                      <a:gd name="connsiteY1" fmla="*/ 4807 h 1941739"/>
                      <a:gd name="connsiteX2" fmla="*/ 0 w 659130"/>
                      <a:gd name="connsiteY2" fmla="*/ 1577884 h 1941739"/>
                      <a:gd name="connsiteX3" fmla="*/ 659130 w 659130"/>
                      <a:gd name="connsiteY3" fmla="*/ 1941739 h 194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9130" h="1941739">
                        <a:moveTo>
                          <a:pt x="548640" y="0"/>
                        </a:moveTo>
                        <a:lnTo>
                          <a:pt x="16876" y="4807"/>
                        </a:lnTo>
                        <a:cubicBezTo>
                          <a:pt x="11251" y="1053041"/>
                          <a:pt x="5625" y="529650"/>
                          <a:pt x="0" y="1577884"/>
                        </a:cubicBezTo>
                        <a:lnTo>
                          <a:pt x="659130" y="1941739"/>
                        </a:lnTo>
                      </a:path>
                    </a:pathLst>
                  </a:custGeom>
                  <a:noFill/>
                  <a:ln w="38100" cap="rnd" cmpd="sng" algn="ctr">
                    <a:solidFill>
                      <a:schemeClr val="bg1">
                        <a:lumMod val="85000"/>
                      </a:schemeClr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09336E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72" name="Freeform 71"/>
                  <p:cNvSpPr/>
                  <p:nvPr/>
                </p:nvSpPr>
                <p:spPr bwMode="auto">
                  <a:xfrm>
                    <a:off x="9649894" y="4304561"/>
                    <a:ext cx="527995" cy="713571"/>
                  </a:xfrm>
                  <a:custGeom>
                    <a:avLst/>
                    <a:gdLst>
                      <a:gd name="connsiteX0" fmla="*/ 0 w 723900"/>
                      <a:gd name="connsiteY0" fmla="*/ 0 h 952500"/>
                      <a:gd name="connsiteX1" fmla="*/ 609600 w 723900"/>
                      <a:gd name="connsiteY1" fmla="*/ 361950 h 952500"/>
                      <a:gd name="connsiteX2" fmla="*/ 180975 w 723900"/>
                      <a:gd name="connsiteY2" fmla="*/ 628650 h 952500"/>
                      <a:gd name="connsiteX3" fmla="*/ 723900 w 723900"/>
                      <a:gd name="connsiteY3" fmla="*/ 952500 h 9525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409575 w 952500"/>
                      <a:gd name="connsiteY2" fmla="*/ 781050 h 1104900"/>
                      <a:gd name="connsiteX3" fmla="*/ 952500 w 952500"/>
                      <a:gd name="connsiteY3" fmla="*/ 1104900 h 11049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523875 w 952500"/>
                      <a:gd name="connsiteY2" fmla="*/ 723900 h 1104900"/>
                      <a:gd name="connsiteX3" fmla="*/ 952500 w 952500"/>
                      <a:gd name="connsiteY3" fmla="*/ 1104900 h 1104900"/>
                      <a:gd name="connsiteX0" fmla="*/ 0 w 1104900"/>
                      <a:gd name="connsiteY0" fmla="*/ 0 h 1104900"/>
                      <a:gd name="connsiteX1" fmla="*/ 838200 w 1104900"/>
                      <a:gd name="connsiteY1" fmla="*/ 5143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361950 w 1104900"/>
                      <a:gd name="connsiteY2" fmla="*/ 600075 h 1104900"/>
                      <a:gd name="connsiteX3" fmla="*/ 1104900 w 1104900"/>
                      <a:gd name="connsiteY3" fmla="*/ 1104900 h 1104900"/>
                      <a:gd name="connsiteX0" fmla="*/ 0 w 830580"/>
                      <a:gd name="connsiteY0" fmla="*/ 0 h 868680"/>
                      <a:gd name="connsiteX1" fmla="*/ 666750 w 830580"/>
                      <a:gd name="connsiteY1" fmla="*/ 40005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1405890"/>
                      <a:gd name="connsiteY0" fmla="*/ 0 h 868680"/>
                      <a:gd name="connsiteX1" fmla="*/ 1405890 w 1405890"/>
                      <a:gd name="connsiteY1" fmla="*/ 468630 h 868680"/>
                      <a:gd name="connsiteX2" fmla="*/ 361950 w 1405890"/>
                      <a:gd name="connsiteY2" fmla="*/ 600075 h 868680"/>
                      <a:gd name="connsiteX3" fmla="*/ 830580 w 1405890"/>
                      <a:gd name="connsiteY3" fmla="*/ 868680 h 868680"/>
                      <a:gd name="connsiteX0" fmla="*/ 0 w 830580"/>
                      <a:gd name="connsiteY0" fmla="*/ 0 h 868680"/>
                      <a:gd name="connsiteX1" fmla="*/ 773430 w 830580"/>
                      <a:gd name="connsiteY1" fmla="*/ 36957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777240"/>
                      <a:gd name="connsiteY0" fmla="*/ 0 h 914400"/>
                      <a:gd name="connsiteX1" fmla="*/ 720090 w 777240"/>
                      <a:gd name="connsiteY1" fmla="*/ 415290 h 914400"/>
                      <a:gd name="connsiteX2" fmla="*/ 308610 w 777240"/>
                      <a:gd name="connsiteY2" fmla="*/ 645795 h 914400"/>
                      <a:gd name="connsiteX3" fmla="*/ 777240 w 777240"/>
                      <a:gd name="connsiteY3" fmla="*/ 914400 h 914400"/>
                      <a:gd name="connsiteX0" fmla="*/ 0 w 777240"/>
                      <a:gd name="connsiteY0" fmla="*/ 1911533 h 2825933"/>
                      <a:gd name="connsiteX1" fmla="*/ 284663 w 777240"/>
                      <a:gd name="connsiteY1" fmla="*/ 0 h 2825933"/>
                      <a:gd name="connsiteX2" fmla="*/ 308610 w 777240"/>
                      <a:gd name="connsiteY2" fmla="*/ 2557328 h 2825933"/>
                      <a:gd name="connsiteX3" fmla="*/ 777240 w 777240"/>
                      <a:gd name="connsiteY3" fmla="*/ 2825933 h 2825933"/>
                      <a:gd name="connsiteX0" fmla="*/ 382087 w 492578"/>
                      <a:gd name="connsiteY0" fmla="*/ 0 h 2846614"/>
                      <a:gd name="connsiteX1" fmla="*/ 0 w 492578"/>
                      <a:gd name="connsiteY1" fmla="*/ 20681 h 2846614"/>
                      <a:gd name="connsiteX2" fmla="*/ 23947 w 492578"/>
                      <a:gd name="connsiteY2" fmla="*/ 2578009 h 2846614"/>
                      <a:gd name="connsiteX3" fmla="*/ 492577 w 492578"/>
                      <a:gd name="connsiteY3" fmla="*/ 2846614 h 2846614"/>
                      <a:gd name="connsiteX0" fmla="*/ 548640 w 659129"/>
                      <a:gd name="connsiteY0" fmla="*/ 0 h 2846614"/>
                      <a:gd name="connsiteX1" fmla="*/ 166553 w 659129"/>
                      <a:gd name="connsiteY1" fmla="*/ 20681 h 2846614"/>
                      <a:gd name="connsiteX2" fmla="*/ 0 w 659129"/>
                      <a:gd name="connsiteY2" fmla="*/ 2387509 h 2846614"/>
                      <a:gd name="connsiteX3" fmla="*/ 659130 w 659129"/>
                      <a:gd name="connsiteY3" fmla="*/ 2846614 h 2846614"/>
                      <a:gd name="connsiteX0" fmla="*/ 1729193 w 1839683"/>
                      <a:gd name="connsiteY0" fmla="*/ 0 h 2846614"/>
                      <a:gd name="connsiteX1" fmla="*/ 0 w 1839683"/>
                      <a:gd name="connsiteY1" fmla="*/ 20681 h 2846614"/>
                      <a:gd name="connsiteX2" fmla="*/ 1180553 w 1839683"/>
                      <a:gd name="connsiteY2" fmla="*/ 2387509 h 2846614"/>
                      <a:gd name="connsiteX3" fmla="*/ 1839683 w 1839683"/>
                      <a:gd name="connsiteY3" fmla="*/ 2846614 h 2846614"/>
                      <a:gd name="connsiteX0" fmla="*/ 548640 w 659130"/>
                      <a:gd name="connsiteY0" fmla="*/ 0 h 2846614"/>
                      <a:gd name="connsiteX1" fmla="*/ 16876 w 659130"/>
                      <a:gd name="connsiteY1" fmla="*/ 20681 h 2846614"/>
                      <a:gd name="connsiteX2" fmla="*/ 0 w 659130"/>
                      <a:gd name="connsiteY2" fmla="*/ 2387509 h 2846614"/>
                      <a:gd name="connsiteX3" fmla="*/ 659130 w 659130"/>
                      <a:gd name="connsiteY3" fmla="*/ 2846614 h 2846614"/>
                      <a:gd name="connsiteX0" fmla="*/ 548640 w 659130"/>
                      <a:gd name="connsiteY0" fmla="*/ 757194 h 3603808"/>
                      <a:gd name="connsiteX1" fmla="*/ 16876 w 659130"/>
                      <a:gd name="connsiteY1" fmla="*/ 0 h 3603808"/>
                      <a:gd name="connsiteX2" fmla="*/ 0 w 659130"/>
                      <a:gd name="connsiteY2" fmla="*/ 3144703 h 3603808"/>
                      <a:gd name="connsiteX3" fmla="*/ 659130 w 659130"/>
                      <a:gd name="connsiteY3" fmla="*/ 3603808 h 3603808"/>
                      <a:gd name="connsiteX0" fmla="*/ 548640 w 659130"/>
                      <a:gd name="connsiteY0" fmla="*/ 3131 h 2849745"/>
                      <a:gd name="connsiteX1" fmla="*/ 16876 w 659130"/>
                      <a:gd name="connsiteY1" fmla="*/ 0 h 2849745"/>
                      <a:gd name="connsiteX2" fmla="*/ 0 w 659130"/>
                      <a:gd name="connsiteY2" fmla="*/ 2390640 h 2849745"/>
                      <a:gd name="connsiteX3" fmla="*/ 659130 w 659130"/>
                      <a:gd name="connsiteY3" fmla="*/ 2849745 h 284974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0 h 2751364"/>
                      <a:gd name="connsiteX1" fmla="*/ 16876 w 659130"/>
                      <a:gd name="connsiteY1" fmla="*/ 187369 h 2751364"/>
                      <a:gd name="connsiteX2" fmla="*/ 0 w 659130"/>
                      <a:gd name="connsiteY2" fmla="*/ 2387509 h 2751364"/>
                      <a:gd name="connsiteX3" fmla="*/ 659130 w 659130"/>
                      <a:gd name="connsiteY3" fmla="*/ 2751364 h 2751364"/>
                      <a:gd name="connsiteX0" fmla="*/ 548640 w 659130"/>
                      <a:gd name="connsiteY0" fmla="*/ 0 h 2568801"/>
                      <a:gd name="connsiteX1" fmla="*/ 16876 w 659130"/>
                      <a:gd name="connsiteY1" fmla="*/ 4806 h 2568801"/>
                      <a:gd name="connsiteX2" fmla="*/ 0 w 659130"/>
                      <a:gd name="connsiteY2" fmla="*/ 2204946 h 2568801"/>
                      <a:gd name="connsiteX3" fmla="*/ 659130 w 659130"/>
                      <a:gd name="connsiteY3" fmla="*/ 2568801 h 2568801"/>
                      <a:gd name="connsiteX0" fmla="*/ 548640 w 659130"/>
                      <a:gd name="connsiteY0" fmla="*/ 0 h 2568801"/>
                      <a:gd name="connsiteX1" fmla="*/ 16876 w 659130"/>
                      <a:gd name="connsiteY1" fmla="*/ 631869 h 2568801"/>
                      <a:gd name="connsiteX2" fmla="*/ 0 w 659130"/>
                      <a:gd name="connsiteY2" fmla="*/ 2204946 h 2568801"/>
                      <a:gd name="connsiteX3" fmla="*/ 659130 w 659130"/>
                      <a:gd name="connsiteY3" fmla="*/ 2568801 h 2568801"/>
                      <a:gd name="connsiteX0" fmla="*/ 548640 w 659130"/>
                      <a:gd name="connsiteY0" fmla="*/ 0 h 1941739"/>
                      <a:gd name="connsiteX1" fmla="*/ 16876 w 659130"/>
                      <a:gd name="connsiteY1" fmla="*/ 4807 h 1941739"/>
                      <a:gd name="connsiteX2" fmla="*/ 0 w 659130"/>
                      <a:gd name="connsiteY2" fmla="*/ 1577884 h 1941739"/>
                      <a:gd name="connsiteX3" fmla="*/ 659130 w 659130"/>
                      <a:gd name="connsiteY3" fmla="*/ 1941739 h 1941739"/>
                      <a:gd name="connsiteX0" fmla="*/ 548640 w 659130"/>
                      <a:gd name="connsiteY0" fmla="*/ 0 h 2104760"/>
                      <a:gd name="connsiteX1" fmla="*/ 16876 w 659130"/>
                      <a:gd name="connsiteY1" fmla="*/ 1056526 h 2104760"/>
                      <a:gd name="connsiteX2" fmla="*/ 0 w 659130"/>
                      <a:gd name="connsiteY2" fmla="*/ 1577884 h 2104760"/>
                      <a:gd name="connsiteX3" fmla="*/ 659130 w 659130"/>
                      <a:gd name="connsiteY3" fmla="*/ 1941739 h 2104760"/>
                      <a:gd name="connsiteX0" fmla="*/ 548640 w 659130"/>
                      <a:gd name="connsiteY0" fmla="*/ 0 h 2104760"/>
                      <a:gd name="connsiteX1" fmla="*/ 16876 w 659130"/>
                      <a:gd name="connsiteY1" fmla="*/ 1056526 h 2104760"/>
                      <a:gd name="connsiteX2" fmla="*/ 0 w 659130"/>
                      <a:gd name="connsiteY2" fmla="*/ 1577884 h 2104760"/>
                      <a:gd name="connsiteX3" fmla="*/ 659130 w 659130"/>
                      <a:gd name="connsiteY3" fmla="*/ 1941739 h 2104760"/>
                      <a:gd name="connsiteX0" fmla="*/ 548640 w 659130"/>
                      <a:gd name="connsiteY0" fmla="*/ 0 h 2104760"/>
                      <a:gd name="connsiteX1" fmla="*/ 16876 w 659130"/>
                      <a:gd name="connsiteY1" fmla="*/ 1056526 h 2104760"/>
                      <a:gd name="connsiteX2" fmla="*/ 0 w 659130"/>
                      <a:gd name="connsiteY2" fmla="*/ 1577884 h 2104760"/>
                      <a:gd name="connsiteX3" fmla="*/ 659130 w 659130"/>
                      <a:gd name="connsiteY3" fmla="*/ 1941739 h 2104760"/>
                      <a:gd name="connsiteX0" fmla="*/ 358140 w 659130"/>
                      <a:gd name="connsiteY0" fmla="*/ 530006 h 1575110"/>
                      <a:gd name="connsiteX1" fmla="*/ 16876 w 659130"/>
                      <a:gd name="connsiteY1" fmla="*/ 526876 h 1575110"/>
                      <a:gd name="connsiteX2" fmla="*/ 0 w 659130"/>
                      <a:gd name="connsiteY2" fmla="*/ 1048234 h 1575110"/>
                      <a:gd name="connsiteX3" fmla="*/ 659130 w 659130"/>
                      <a:gd name="connsiteY3" fmla="*/ 1412089 h 1575110"/>
                      <a:gd name="connsiteX0" fmla="*/ 465349 w 766339"/>
                      <a:gd name="connsiteY0" fmla="*/ 88118 h 970201"/>
                      <a:gd name="connsiteX1" fmla="*/ 124085 w 766339"/>
                      <a:gd name="connsiteY1" fmla="*/ 84988 h 970201"/>
                      <a:gd name="connsiteX2" fmla="*/ 123084 w 766339"/>
                      <a:gd name="connsiteY2" fmla="*/ 86892 h 970201"/>
                      <a:gd name="connsiteX3" fmla="*/ 107209 w 766339"/>
                      <a:gd name="connsiteY3" fmla="*/ 606346 h 970201"/>
                      <a:gd name="connsiteX4" fmla="*/ 766339 w 766339"/>
                      <a:gd name="connsiteY4" fmla="*/ 970201 h 970201"/>
                      <a:gd name="connsiteX0" fmla="*/ 465349 w 766339"/>
                      <a:gd name="connsiteY0" fmla="*/ 8744 h 890827"/>
                      <a:gd name="connsiteX1" fmla="*/ 124085 w 766339"/>
                      <a:gd name="connsiteY1" fmla="*/ 5614 h 890827"/>
                      <a:gd name="connsiteX2" fmla="*/ 123084 w 766339"/>
                      <a:gd name="connsiteY2" fmla="*/ 7518 h 890827"/>
                      <a:gd name="connsiteX3" fmla="*/ 107209 w 766339"/>
                      <a:gd name="connsiteY3" fmla="*/ 526972 h 890827"/>
                      <a:gd name="connsiteX4" fmla="*/ 766339 w 766339"/>
                      <a:gd name="connsiteY4" fmla="*/ 890827 h 890827"/>
                      <a:gd name="connsiteX0" fmla="*/ 465349 w 766339"/>
                      <a:gd name="connsiteY0" fmla="*/ 9583 h 891666"/>
                      <a:gd name="connsiteX1" fmla="*/ 124085 w 766339"/>
                      <a:gd name="connsiteY1" fmla="*/ 6453 h 891666"/>
                      <a:gd name="connsiteX2" fmla="*/ 123084 w 766339"/>
                      <a:gd name="connsiteY2" fmla="*/ 8357 h 891666"/>
                      <a:gd name="connsiteX3" fmla="*/ 107209 w 766339"/>
                      <a:gd name="connsiteY3" fmla="*/ 527811 h 891666"/>
                      <a:gd name="connsiteX4" fmla="*/ 766339 w 766339"/>
                      <a:gd name="connsiteY4" fmla="*/ 891666 h 891666"/>
                      <a:gd name="connsiteX0" fmla="*/ 398308 w 699298"/>
                      <a:gd name="connsiteY0" fmla="*/ 9583 h 891666"/>
                      <a:gd name="connsiteX1" fmla="*/ 57044 w 699298"/>
                      <a:gd name="connsiteY1" fmla="*/ 6453 h 891666"/>
                      <a:gd name="connsiteX2" fmla="*/ 56043 w 699298"/>
                      <a:gd name="connsiteY2" fmla="*/ 8357 h 891666"/>
                      <a:gd name="connsiteX3" fmla="*/ 40168 w 699298"/>
                      <a:gd name="connsiteY3" fmla="*/ 527811 h 891666"/>
                      <a:gd name="connsiteX4" fmla="*/ 699298 w 699298"/>
                      <a:gd name="connsiteY4" fmla="*/ 891666 h 891666"/>
                      <a:gd name="connsiteX0" fmla="*/ 398308 w 699298"/>
                      <a:gd name="connsiteY0" fmla="*/ 14698 h 896781"/>
                      <a:gd name="connsiteX1" fmla="*/ 57044 w 699298"/>
                      <a:gd name="connsiteY1" fmla="*/ 11568 h 896781"/>
                      <a:gd name="connsiteX2" fmla="*/ 56043 w 699298"/>
                      <a:gd name="connsiteY2" fmla="*/ 13472 h 896781"/>
                      <a:gd name="connsiteX3" fmla="*/ 40168 w 699298"/>
                      <a:gd name="connsiteY3" fmla="*/ 532926 h 896781"/>
                      <a:gd name="connsiteX4" fmla="*/ 699298 w 699298"/>
                      <a:gd name="connsiteY4" fmla="*/ 896781 h 896781"/>
                      <a:gd name="connsiteX0" fmla="*/ 398308 w 699298"/>
                      <a:gd name="connsiteY0" fmla="*/ 17674 h 899757"/>
                      <a:gd name="connsiteX1" fmla="*/ 57044 w 699298"/>
                      <a:gd name="connsiteY1" fmla="*/ 14544 h 899757"/>
                      <a:gd name="connsiteX2" fmla="*/ 56043 w 699298"/>
                      <a:gd name="connsiteY2" fmla="*/ 16448 h 899757"/>
                      <a:gd name="connsiteX3" fmla="*/ 40168 w 699298"/>
                      <a:gd name="connsiteY3" fmla="*/ 535902 h 899757"/>
                      <a:gd name="connsiteX4" fmla="*/ 699298 w 699298"/>
                      <a:gd name="connsiteY4" fmla="*/ 899757 h 899757"/>
                      <a:gd name="connsiteX0" fmla="*/ 398308 w 699298"/>
                      <a:gd name="connsiteY0" fmla="*/ 17674 h 899757"/>
                      <a:gd name="connsiteX1" fmla="*/ 57044 w 699298"/>
                      <a:gd name="connsiteY1" fmla="*/ 14544 h 899757"/>
                      <a:gd name="connsiteX2" fmla="*/ 56043 w 699298"/>
                      <a:gd name="connsiteY2" fmla="*/ 16448 h 899757"/>
                      <a:gd name="connsiteX3" fmla="*/ 40168 w 699298"/>
                      <a:gd name="connsiteY3" fmla="*/ 535902 h 899757"/>
                      <a:gd name="connsiteX4" fmla="*/ 699298 w 699298"/>
                      <a:gd name="connsiteY4" fmla="*/ 899757 h 899757"/>
                      <a:gd name="connsiteX0" fmla="*/ 398308 w 699298"/>
                      <a:gd name="connsiteY0" fmla="*/ 17674 h 899757"/>
                      <a:gd name="connsiteX1" fmla="*/ 57044 w 699298"/>
                      <a:gd name="connsiteY1" fmla="*/ 14544 h 899757"/>
                      <a:gd name="connsiteX2" fmla="*/ 56043 w 699298"/>
                      <a:gd name="connsiteY2" fmla="*/ 16448 h 899757"/>
                      <a:gd name="connsiteX3" fmla="*/ 40168 w 699298"/>
                      <a:gd name="connsiteY3" fmla="*/ 535902 h 899757"/>
                      <a:gd name="connsiteX4" fmla="*/ 699298 w 699298"/>
                      <a:gd name="connsiteY4" fmla="*/ 899757 h 899757"/>
                      <a:gd name="connsiteX0" fmla="*/ 465182 w 766172"/>
                      <a:gd name="connsiteY0" fmla="*/ 3130 h 885213"/>
                      <a:gd name="connsiteX1" fmla="*/ 123918 w 766172"/>
                      <a:gd name="connsiteY1" fmla="*/ 0 h 885213"/>
                      <a:gd name="connsiteX2" fmla="*/ 107042 w 766172"/>
                      <a:gd name="connsiteY2" fmla="*/ 521358 h 885213"/>
                      <a:gd name="connsiteX3" fmla="*/ 766172 w 766172"/>
                      <a:gd name="connsiteY3" fmla="*/ 885213 h 885213"/>
                      <a:gd name="connsiteX0" fmla="*/ 465182 w 766172"/>
                      <a:gd name="connsiteY0" fmla="*/ 3130 h 885213"/>
                      <a:gd name="connsiteX1" fmla="*/ 123918 w 766172"/>
                      <a:gd name="connsiteY1" fmla="*/ 0 h 885213"/>
                      <a:gd name="connsiteX2" fmla="*/ 107042 w 766172"/>
                      <a:gd name="connsiteY2" fmla="*/ 521358 h 885213"/>
                      <a:gd name="connsiteX3" fmla="*/ 766172 w 766172"/>
                      <a:gd name="connsiteY3" fmla="*/ 885213 h 885213"/>
                      <a:gd name="connsiteX0" fmla="*/ 465181 w 766171"/>
                      <a:gd name="connsiteY0" fmla="*/ 3130 h 885213"/>
                      <a:gd name="connsiteX1" fmla="*/ 123917 w 766171"/>
                      <a:gd name="connsiteY1" fmla="*/ 0 h 885213"/>
                      <a:gd name="connsiteX2" fmla="*/ 107042 w 766171"/>
                      <a:gd name="connsiteY2" fmla="*/ 521358 h 885213"/>
                      <a:gd name="connsiteX3" fmla="*/ 766171 w 766171"/>
                      <a:gd name="connsiteY3" fmla="*/ 885213 h 885213"/>
                      <a:gd name="connsiteX0" fmla="*/ 465180 w 766170"/>
                      <a:gd name="connsiteY0" fmla="*/ 3130 h 885213"/>
                      <a:gd name="connsiteX1" fmla="*/ 123916 w 766170"/>
                      <a:gd name="connsiteY1" fmla="*/ 0 h 885213"/>
                      <a:gd name="connsiteX2" fmla="*/ 107042 w 766170"/>
                      <a:gd name="connsiteY2" fmla="*/ 521358 h 885213"/>
                      <a:gd name="connsiteX3" fmla="*/ 766170 w 766170"/>
                      <a:gd name="connsiteY3" fmla="*/ 885213 h 885213"/>
                      <a:gd name="connsiteX0" fmla="*/ 465179 w 766169"/>
                      <a:gd name="connsiteY0" fmla="*/ 3130 h 885213"/>
                      <a:gd name="connsiteX1" fmla="*/ 123915 w 766169"/>
                      <a:gd name="connsiteY1" fmla="*/ 0 h 885213"/>
                      <a:gd name="connsiteX2" fmla="*/ 107042 w 766169"/>
                      <a:gd name="connsiteY2" fmla="*/ 521358 h 885213"/>
                      <a:gd name="connsiteX3" fmla="*/ 766169 w 766169"/>
                      <a:gd name="connsiteY3" fmla="*/ 885213 h 885213"/>
                      <a:gd name="connsiteX0" fmla="*/ 465179 w 766169"/>
                      <a:gd name="connsiteY0" fmla="*/ 3130 h 885213"/>
                      <a:gd name="connsiteX1" fmla="*/ 123915 w 766169"/>
                      <a:gd name="connsiteY1" fmla="*/ 0 h 885213"/>
                      <a:gd name="connsiteX2" fmla="*/ 107042 w 766169"/>
                      <a:gd name="connsiteY2" fmla="*/ 521358 h 885213"/>
                      <a:gd name="connsiteX3" fmla="*/ 766169 w 766169"/>
                      <a:gd name="connsiteY3" fmla="*/ 885213 h 885213"/>
                      <a:gd name="connsiteX0" fmla="*/ 400954 w 701944"/>
                      <a:gd name="connsiteY0" fmla="*/ 3130 h 885213"/>
                      <a:gd name="connsiteX1" fmla="*/ 59690 w 701944"/>
                      <a:gd name="connsiteY1" fmla="*/ 0 h 885213"/>
                      <a:gd name="connsiteX2" fmla="*/ 42817 w 701944"/>
                      <a:gd name="connsiteY2" fmla="*/ 521358 h 885213"/>
                      <a:gd name="connsiteX3" fmla="*/ 701944 w 701944"/>
                      <a:gd name="connsiteY3" fmla="*/ 885213 h 885213"/>
                      <a:gd name="connsiteX0" fmla="*/ 360999 w 661989"/>
                      <a:gd name="connsiteY0" fmla="*/ 9031 h 891114"/>
                      <a:gd name="connsiteX1" fmla="*/ 19735 w 661989"/>
                      <a:gd name="connsiteY1" fmla="*/ 5901 h 891114"/>
                      <a:gd name="connsiteX2" fmla="*/ 2862 w 661989"/>
                      <a:gd name="connsiteY2" fmla="*/ 527259 h 891114"/>
                      <a:gd name="connsiteX3" fmla="*/ 661989 w 661989"/>
                      <a:gd name="connsiteY3" fmla="*/ 891114 h 891114"/>
                      <a:gd name="connsiteX0" fmla="*/ 1674926 w 1975916"/>
                      <a:gd name="connsiteY0" fmla="*/ 9031 h 891114"/>
                      <a:gd name="connsiteX1" fmla="*/ 159 w 1975916"/>
                      <a:gd name="connsiteY1" fmla="*/ 5901 h 891114"/>
                      <a:gd name="connsiteX2" fmla="*/ 1316789 w 1975916"/>
                      <a:gd name="connsiteY2" fmla="*/ 527259 h 891114"/>
                      <a:gd name="connsiteX3" fmla="*/ 1975916 w 1975916"/>
                      <a:gd name="connsiteY3" fmla="*/ 891114 h 891114"/>
                      <a:gd name="connsiteX0" fmla="*/ 360999 w 661989"/>
                      <a:gd name="connsiteY0" fmla="*/ 9031 h 891114"/>
                      <a:gd name="connsiteX1" fmla="*/ 1876 w 661989"/>
                      <a:gd name="connsiteY1" fmla="*/ 5901 h 891114"/>
                      <a:gd name="connsiteX2" fmla="*/ 2862 w 661989"/>
                      <a:gd name="connsiteY2" fmla="*/ 527259 h 891114"/>
                      <a:gd name="connsiteX3" fmla="*/ 661989 w 661989"/>
                      <a:gd name="connsiteY3" fmla="*/ 891114 h 891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1989" h="891114">
                        <a:moveTo>
                          <a:pt x="360999" y="9031"/>
                        </a:moveTo>
                        <a:lnTo>
                          <a:pt x="1876" y="5901"/>
                        </a:lnTo>
                        <a:cubicBezTo>
                          <a:pt x="1717" y="0"/>
                          <a:pt x="0" y="534506"/>
                          <a:pt x="2862" y="527259"/>
                        </a:cubicBezTo>
                        <a:lnTo>
                          <a:pt x="661989" y="891114"/>
                        </a:lnTo>
                      </a:path>
                    </a:pathLst>
                  </a:custGeom>
                  <a:noFill/>
                  <a:ln w="38100" cap="rnd" cmpd="sng" algn="ctr">
                    <a:solidFill>
                      <a:schemeClr val="bg1">
                        <a:lumMod val="85000"/>
                      </a:schemeClr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09336E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73" name="Freeform 72"/>
                  <p:cNvSpPr/>
                  <p:nvPr/>
                </p:nvSpPr>
                <p:spPr bwMode="auto">
                  <a:xfrm>
                    <a:off x="9566695" y="3853381"/>
                    <a:ext cx="531194" cy="1203149"/>
                  </a:xfrm>
                  <a:custGeom>
                    <a:avLst/>
                    <a:gdLst>
                      <a:gd name="connsiteX0" fmla="*/ 0 w 723900"/>
                      <a:gd name="connsiteY0" fmla="*/ 0 h 952500"/>
                      <a:gd name="connsiteX1" fmla="*/ 609600 w 723900"/>
                      <a:gd name="connsiteY1" fmla="*/ 361950 h 952500"/>
                      <a:gd name="connsiteX2" fmla="*/ 180975 w 723900"/>
                      <a:gd name="connsiteY2" fmla="*/ 628650 h 952500"/>
                      <a:gd name="connsiteX3" fmla="*/ 723900 w 723900"/>
                      <a:gd name="connsiteY3" fmla="*/ 952500 h 9525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409575 w 952500"/>
                      <a:gd name="connsiteY2" fmla="*/ 781050 h 1104900"/>
                      <a:gd name="connsiteX3" fmla="*/ 952500 w 952500"/>
                      <a:gd name="connsiteY3" fmla="*/ 1104900 h 11049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523875 w 952500"/>
                      <a:gd name="connsiteY2" fmla="*/ 723900 h 1104900"/>
                      <a:gd name="connsiteX3" fmla="*/ 952500 w 952500"/>
                      <a:gd name="connsiteY3" fmla="*/ 1104900 h 1104900"/>
                      <a:gd name="connsiteX0" fmla="*/ 0 w 1104900"/>
                      <a:gd name="connsiteY0" fmla="*/ 0 h 1104900"/>
                      <a:gd name="connsiteX1" fmla="*/ 838200 w 1104900"/>
                      <a:gd name="connsiteY1" fmla="*/ 5143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361950 w 1104900"/>
                      <a:gd name="connsiteY2" fmla="*/ 600075 h 1104900"/>
                      <a:gd name="connsiteX3" fmla="*/ 1104900 w 1104900"/>
                      <a:gd name="connsiteY3" fmla="*/ 1104900 h 1104900"/>
                      <a:gd name="connsiteX0" fmla="*/ 0 w 830580"/>
                      <a:gd name="connsiteY0" fmla="*/ 0 h 868680"/>
                      <a:gd name="connsiteX1" fmla="*/ 666750 w 830580"/>
                      <a:gd name="connsiteY1" fmla="*/ 40005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1405890"/>
                      <a:gd name="connsiteY0" fmla="*/ 0 h 868680"/>
                      <a:gd name="connsiteX1" fmla="*/ 1405890 w 1405890"/>
                      <a:gd name="connsiteY1" fmla="*/ 468630 h 868680"/>
                      <a:gd name="connsiteX2" fmla="*/ 361950 w 1405890"/>
                      <a:gd name="connsiteY2" fmla="*/ 600075 h 868680"/>
                      <a:gd name="connsiteX3" fmla="*/ 830580 w 1405890"/>
                      <a:gd name="connsiteY3" fmla="*/ 868680 h 868680"/>
                      <a:gd name="connsiteX0" fmla="*/ 0 w 830580"/>
                      <a:gd name="connsiteY0" fmla="*/ 0 h 868680"/>
                      <a:gd name="connsiteX1" fmla="*/ 773430 w 830580"/>
                      <a:gd name="connsiteY1" fmla="*/ 36957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777240"/>
                      <a:gd name="connsiteY0" fmla="*/ 0 h 914400"/>
                      <a:gd name="connsiteX1" fmla="*/ 720090 w 777240"/>
                      <a:gd name="connsiteY1" fmla="*/ 415290 h 914400"/>
                      <a:gd name="connsiteX2" fmla="*/ 308610 w 777240"/>
                      <a:gd name="connsiteY2" fmla="*/ 645795 h 914400"/>
                      <a:gd name="connsiteX3" fmla="*/ 777240 w 777240"/>
                      <a:gd name="connsiteY3" fmla="*/ 914400 h 914400"/>
                      <a:gd name="connsiteX0" fmla="*/ 0 w 777240"/>
                      <a:gd name="connsiteY0" fmla="*/ 1911533 h 2825933"/>
                      <a:gd name="connsiteX1" fmla="*/ 284663 w 777240"/>
                      <a:gd name="connsiteY1" fmla="*/ 0 h 2825933"/>
                      <a:gd name="connsiteX2" fmla="*/ 308610 w 777240"/>
                      <a:gd name="connsiteY2" fmla="*/ 2557328 h 2825933"/>
                      <a:gd name="connsiteX3" fmla="*/ 777240 w 777240"/>
                      <a:gd name="connsiteY3" fmla="*/ 2825933 h 2825933"/>
                      <a:gd name="connsiteX0" fmla="*/ 382087 w 492578"/>
                      <a:gd name="connsiteY0" fmla="*/ 0 h 2846614"/>
                      <a:gd name="connsiteX1" fmla="*/ 0 w 492578"/>
                      <a:gd name="connsiteY1" fmla="*/ 20681 h 2846614"/>
                      <a:gd name="connsiteX2" fmla="*/ 23947 w 492578"/>
                      <a:gd name="connsiteY2" fmla="*/ 2578009 h 2846614"/>
                      <a:gd name="connsiteX3" fmla="*/ 492577 w 492578"/>
                      <a:gd name="connsiteY3" fmla="*/ 2846614 h 2846614"/>
                      <a:gd name="connsiteX0" fmla="*/ 548640 w 659129"/>
                      <a:gd name="connsiteY0" fmla="*/ 0 h 2846614"/>
                      <a:gd name="connsiteX1" fmla="*/ 166553 w 659129"/>
                      <a:gd name="connsiteY1" fmla="*/ 20681 h 2846614"/>
                      <a:gd name="connsiteX2" fmla="*/ 0 w 659129"/>
                      <a:gd name="connsiteY2" fmla="*/ 2387509 h 2846614"/>
                      <a:gd name="connsiteX3" fmla="*/ 659130 w 659129"/>
                      <a:gd name="connsiteY3" fmla="*/ 2846614 h 2846614"/>
                      <a:gd name="connsiteX0" fmla="*/ 1729193 w 1839683"/>
                      <a:gd name="connsiteY0" fmla="*/ 0 h 2846614"/>
                      <a:gd name="connsiteX1" fmla="*/ 0 w 1839683"/>
                      <a:gd name="connsiteY1" fmla="*/ 20681 h 2846614"/>
                      <a:gd name="connsiteX2" fmla="*/ 1180553 w 1839683"/>
                      <a:gd name="connsiteY2" fmla="*/ 2387509 h 2846614"/>
                      <a:gd name="connsiteX3" fmla="*/ 1839683 w 1839683"/>
                      <a:gd name="connsiteY3" fmla="*/ 2846614 h 2846614"/>
                      <a:gd name="connsiteX0" fmla="*/ 548640 w 659130"/>
                      <a:gd name="connsiteY0" fmla="*/ 0 h 2846614"/>
                      <a:gd name="connsiteX1" fmla="*/ 16876 w 659130"/>
                      <a:gd name="connsiteY1" fmla="*/ 20681 h 2846614"/>
                      <a:gd name="connsiteX2" fmla="*/ 0 w 659130"/>
                      <a:gd name="connsiteY2" fmla="*/ 2387509 h 2846614"/>
                      <a:gd name="connsiteX3" fmla="*/ 659130 w 659130"/>
                      <a:gd name="connsiteY3" fmla="*/ 2846614 h 2846614"/>
                      <a:gd name="connsiteX0" fmla="*/ 548640 w 659130"/>
                      <a:gd name="connsiteY0" fmla="*/ 757194 h 3603808"/>
                      <a:gd name="connsiteX1" fmla="*/ 16876 w 659130"/>
                      <a:gd name="connsiteY1" fmla="*/ 0 h 3603808"/>
                      <a:gd name="connsiteX2" fmla="*/ 0 w 659130"/>
                      <a:gd name="connsiteY2" fmla="*/ 3144703 h 3603808"/>
                      <a:gd name="connsiteX3" fmla="*/ 659130 w 659130"/>
                      <a:gd name="connsiteY3" fmla="*/ 3603808 h 3603808"/>
                      <a:gd name="connsiteX0" fmla="*/ 548640 w 659130"/>
                      <a:gd name="connsiteY0" fmla="*/ 3131 h 2849745"/>
                      <a:gd name="connsiteX1" fmla="*/ 16876 w 659130"/>
                      <a:gd name="connsiteY1" fmla="*/ 0 h 2849745"/>
                      <a:gd name="connsiteX2" fmla="*/ 0 w 659130"/>
                      <a:gd name="connsiteY2" fmla="*/ 2390640 h 2849745"/>
                      <a:gd name="connsiteX3" fmla="*/ 659130 w 659130"/>
                      <a:gd name="connsiteY3" fmla="*/ 2849745 h 284974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0 h 2751364"/>
                      <a:gd name="connsiteX1" fmla="*/ 16876 w 659130"/>
                      <a:gd name="connsiteY1" fmla="*/ 187369 h 2751364"/>
                      <a:gd name="connsiteX2" fmla="*/ 0 w 659130"/>
                      <a:gd name="connsiteY2" fmla="*/ 2387509 h 2751364"/>
                      <a:gd name="connsiteX3" fmla="*/ 659130 w 659130"/>
                      <a:gd name="connsiteY3" fmla="*/ 2751364 h 2751364"/>
                      <a:gd name="connsiteX0" fmla="*/ 548640 w 659130"/>
                      <a:gd name="connsiteY0" fmla="*/ 0 h 2568801"/>
                      <a:gd name="connsiteX1" fmla="*/ 16876 w 659130"/>
                      <a:gd name="connsiteY1" fmla="*/ 4806 h 2568801"/>
                      <a:gd name="connsiteX2" fmla="*/ 0 w 659130"/>
                      <a:gd name="connsiteY2" fmla="*/ 2204946 h 2568801"/>
                      <a:gd name="connsiteX3" fmla="*/ 659130 w 659130"/>
                      <a:gd name="connsiteY3" fmla="*/ 2568801 h 2568801"/>
                      <a:gd name="connsiteX0" fmla="*/ 548640 w 659130"/>
                      <a:gd name="connsiteY0" fmla="*/ 0 h 2568801"/>
                      <a:gd name="connsiteX1" fmla="*/ 16876 w 659130"/>
                      <a:gd name="connsiteY1" fmla="*/ 631869 h 2568801"/>
                      <a:gd name="connsiteX2" fmla="*/ 0 w 659130"/>
                      <a:gd name="connsiteY2" fmla="*/ 2204946 h 2568801"/>
                      <a:gd name="connsiteX3" fmla="*/ 659130 w 659130"/>
                      <a:gd name="connsiteY3" fmla="*/ 2568801 h 2568801"/>
                      <a:gd name="connsiteX0" fmla="*/ 548640 w 659130"/>
                      <a:gd name="connsiteY0" fmla="*/ 0 h 1941739"/>
                      <a:gd name="connsiteX1" fmla="*/ 16876 w 659130"/>
                      <a:gd name="connsiteY1" fmla="*/ 4807 h 1941739"/>
                      <a:gd name="connsiteX2" fmla="*/ 0 w 659130"/>
                      <a:gd name="connsiteY2" fmla="*/ 1577884 h 1941739"/>
                      <a:gd name="connsiteX3" fmla="*/ 659130 w 659130"/>
                      <a:gd name="connsiteY3" fmla="*/ 1941739 h 1941739"/>
                      <a:gd name="connsiteX0" fmla="*/ 548640 w 659130"/>
                      <a:gd name="connsiteY0" fmla="*/ 0 h 2104760"/>
                      <a:gd name="connsiteX1" fmla="*/ 16876 w 659130"/>
                      <a:gd name="connsiteY1" fmla="*/ 1056526 h 2104760"/>
                      <a:gd name="connsiteX2" fmla="*/ 0 w 659130"/>
                      <a:gd name="connsiteY2" fmla="*/ 1577884 h 2104760"/>
                      <a:gd name="connsiteX3" fmla="*/ 659130 w 659130"/>
                      <a:gd name="connsiteY3" fmla="*/ 1941739 h 2104760"/>
                      <a:gd name="connsiteX0" fmla="*/ 548640 w 659130"/>
                      <a:gd name="connsiteY0" fmla="*/ 0 h 2104760"/>
                      <a:gd name="connsiteX1" fmla="*/ 16876 w 659130"/>
                      <a:gd name="connsiteY1" fmla="*/ 1056526 h 2104760"/>
                      <a:gd name="connsiteX2" fmla="*/ 0 w 659130"/>
                      <a:gd name="connsiteY2" fmla="*/ 1577884 h 2104760"/>
                      <a:gd name="connsiteX3" fmla="*/ 659130 w 659130"/>
                      <a:gd name="connsiteY3" fmla="*/ 1941739 h 2104760"/>
                      <a:gd name="connsiteX0" fmla="*/ 548640 w 659130"/>
                      <a:gd name="connsiteY0" fmla="*/ 0 h 2104760"/>
                      <a:gd name="connsiteX1" fmla="*/ 16876 w 659130"/>
                      <a:gd name="connsiteY1" fmla="*/ 1056526 h 2104760"/>
                      <a:gd name="connsiteX2" fmla="*/ 0 w 659130"/>
                      <a:gd name="connsiteY2" fmla="*/ 1577884 h 2104760"/>
                      <a:gd name="connsiteX3" fmla="*/ 659130 w 659130"/>
                      <a:gd name="connsiteY3" fmla="*/ 1941739 h 2104760"/>
                      <a:gd name="connsiteX0" fmla="*/ 358140 w 659130"/>
                      <a:gd name="connsiteY0" fmla="*/ 530006 h 1575110"/>
                      <a:gd name="connsiteX1" fmla="*/ 16876 w 659130"/>
                      <a:gd name="connsiteY1" fmla="*/ 526876 h 1575110"/>
                      <a:gd name="connsiteX2" fmla="*/ 0 w 659130"/>
                      <a:gd name="connsiteY2" fmla="*/ 1048234 h 1575110"/>
                      <a:gd name="connsiteX3" fmla="*/ 659130 w 659130"/>
                      <a:gd name="connsiteY3" fmla="*/ 1412089 h 1575110"/>
                      <a:gd name="connsiteX0" fmla="*/ 465349 w 766339"/>
                      <a:gd name="connsiteY0" fmla="*/ 88118 h 970201"/>
                      <a:gd name="connsiteX1" fmla="*/ 124085 w 766339"/>
                      <a:gd name="connsiteY1" fmla="*/ 84988 h 970201"/>
                      <a:gd name="connsiteX2" fmla="*/ 123084 w 766339"/>
                      <a:gd name="connsiteY2" fmla="*/ 86892 h 970201"/>
                      <a:gd name="connsiteX3" fmla="*/ 107209 w 766339"/>
                      <a:gd name="connsiteY3" fmla="*/ 606346 h 970201"/>
                      <a:gd name="connsiteX4" fmla="*/ 766339 w 766339"/>
                      <a:gd name="connsiteY4" fmla="*/ 970201 h 970201"/>
                      <a:gd name="connsiteX0" fmla="*/ 465349 w 766339"/>
                      <a:gd name="connsiteY0" fmla="*/ 8744 h 890827"/>
                      <a:gd name="connsiteX1" fmla="*/ 124085 w 766339"/>
                      <a:gd name="connsiteY1" fmla="*/ 5614 h 890827"/>
                      <a:gd name="connsiteX2" fmla="*/ 123084 w 766339"/>
                      <a:gd name="connsiteY2" fmla="*/ 7518 h 890827"/>
                      <a:gd name="connsiteX3" fmla="*/ 107209 w 766339"/>
                      <a:gd name="connsiteY3" fmla="*/ 526972 h 890827"/>
                      <a:gd name="connsiteX4" fmla="*/ 766339 w 766339"/>
                      <a:gd name="connsiteY4" fmla="*/ 890827 h 890827"/>
                      <a:gd name="connsiteX0" fmla="*/ 465349 w 766339"/>
                      <a:gd name="connsiteY0" fmla="*/ 9583 h 891666"/>
                      <a:gd name="connsiteX1" fmla="*/ 124085 w 766339"/>
                      <a:gd name="connsiteY1" fmla="*/ 6453 h 891666"/>
                      <a:gd name="connsiteX2" fmla="*/ 123084 w 766339"/>
                      <a:gd name="connsiteY2" fmla="*/ 8357 h 891666"/>
                      <a:gd name="connsiteX3" fmla="*/ 107209 w 766339"/>
                      <a:gd name="connsiteY3" fmla="*/ 527811 h 891666"/>
                      <a:gd name="connsiteX4" fmla="*/ 766339 w 766339"/>
                      <a:gd name="connsiteY4" fmla="*/ 891666 h 891666"/>
                      <a:gd name="connsiteX0" fmla="*/ 398308 w 699298"/>
                      <a:gd name="connsiteY0" fmla="*/ 9583 h 891666"/>
                      <a:gd name="connsiteX1" fmla="*/ 57044 w 699298"/>
                      <a:gd name="connsiteY1" fmla="*/ 6453 h 891666"/>
                      <a:gd name="connsiteX2" fmla="*/ 56043 w 699298"/>
                      <a:gd name="connsiteY2" fmla="*/ 8357 h 891666"/>
                      <a:gd name="connsiteX3" fmla="*/ 40168 w 699298"/>
                      <a:gd name="connsiteY3" fmla="*/ 527811 h 891666"/>
                      <a:gd name="connsiteX4" fmla="*/ 699298 w 699298"/>
                      <a:gd name="connsiteY4" fmla="*/ 891666 h 891666"/>
                      <a:gd name="connsiteX0" fmla="*/ 398308 w 699298"/>
                      <a:gd name="connsiteY0" fmla="*/ 14698 h 896781"/>
                      <a:gd name="connsiteX1" fmla="*/ 57044 w 699298"/>
                      <a:gd name="connsiteY1" fmla="*/ 11568 h 896781"/>
                      <a:gd name="connsiteX2" fmla="*/ 56043 w 699298"/>
                      <a:gd name="connsiteY2" fmla="*/ 13472 h 896781"/>
                      <a:gd name="connsiteX3" fmla="*/ 40168 w 699298"/>
                      <a:gd name="connsiteY3" fmla="*/ 532926 h 896781"/>
                      <a:gd name="connsiteX4" fmla="*/ 699298 w 699298"/>
                      <a:gd name="connsiteY4" fmla="*/ 896781 h 896781"/>
                      <a:gd name="connsiteX0" fmla="*/ 398308 w 699298"/>
                      <a:gd name="connsiteY0" fmla="*/ 17674 h 899757"/>
                      <a:gd name="connsiteX1" fmla="*/ 57044 w 699298"/>
                      <a:gd name="connsiteY1" fmla="*/ 14544 h 899757"/>
                      <a:gd name="connsiteX2" fmla="*/ 56043 w 699298"/>
                      <a:gd name="connsiteY2" fmla="*/ 16448 h 899757"/>
                      <a:gd name="connsiteX3" fmla="*/ 40168 w 699298"/>
                      <a:gd name="connsiteY3" fmla="*/ 535902 h 899757"/>
                      <a:gd name="connsiteX4" fmla="*/ 699298 w 699298"/>
                      <a:gd name="connsiteY4" fmla="*/ 899757 h 899757"/>
                      <a:gd name="connsiteX0" fmla="*/ 398308 w 699298"/>
                      <a:gd name="connsiteY0" fmla="*/ 17674 h 899757"/>
                      <a:gd name="connsiteX1" fmla="*/ 57044 w 699298"/>
                      <a:gd name="connsiteY1" fmla="*/ 14544 h 899757"/>
                      <a:gd name="connsiteX2" fmla="*/ 56043 w 699298"/>
                      <a:gd name="connsiteY2" fmla="*/ 16448 h 899757"/>
                      <a:gd name="connsiteX3" fmla="*/ 40168 w 699298"/>
                      <a:gd name="connsiteY3" fmla="*/ 535902 h 899757"/>
                      <a:gd name="connsiteX4" fmla="*/ 699298 w 699298"/>
                      <a:gd name="connsiteY4" fmla="*/ 899757 h 899757"/>
                      <a:gd name="connsiteX0" fmla="*/ 398308 w 699298"/>
                      <a:gd name="connsiteY0" fmla="*/ 17674 h 899757"/>
                      <a:gd name="connsiteX1" fmla="*/ 57044 w 699298"/>
                      <a:gd name="connsiteY1" fmla="*/ 14544 h 899757"/>
                      <a:gd name="connsiteX2" fmla="*/ 56043 w 699298"/>
                      <a:gd name="connsiteY2" fmla="*/ 16448 h 899757"/>
                      <a:gd name="connsiteX3" fmla="*/ 40168 w 699298"/>
                      <a:gd name="connsiteY3" fmla="*/ 535902 h 899757"/>
                      <a:gd name="connsiteX4" fmla="*/ 699298 w 699298"/>
                      <a:gd name="connsiteY4" fmla="*/ 899757 h 899757"/>
                      <a:gd name="connsiteX0" fmla="*/ 465182 w 766172"/>
                      <a:gd name="connsiteY0" fmla="*/ 3130 h 885213"/>
                      <a:gd name="connsiteX1" fmla="*/ 123918 w 766172"/>
                      <a:gd name="connsiteY1" fmla="*/ 0 h 885213"/>
                      <a:gd name="connsiteX2" fmla="*/ 107042 w 766172"/>
                      <a:gd name="connsiteY2" fmla="*/ 521358 h 885213"/>
                      <a:gd name="connsiteX3" fmla="*/ 766172 w 766172"/>
                      <a:gd name="connsiteY3" fmla="*/ 885213 h 885213"/>
                      <a:gd name="connsiteX0" fmla="*/ 465182 w 766172"/>
                      <a:gd name="connsiteY0" fmla="*/ 3130 h 885213"/>
                      <a:gd name="connsiteX1" fmla="*/ 123918 w 766172"/>
                      <a:gd name="connsiteY1" fmla="*/ 0 h 885213"/>
                      <a:gd name="connsiteX2" fmla="*/ 107042 w 766172"/>
                      <a:gd name="connsiteY2" fmla="*/ 521358 h 885213"/>
                      <a:gd name="connsiteX3" fmla="*/ 766172 w 766172"/>
                      <a:gd name="connsiteY3" fmla="*/ 885213 h 885213"/>
                      <a:gd name="connsiteX0" fmla="*/ 465181 w 766171"/>
                      <a:gd name="connsiteY0" fmla="*/ 3130 h 885213"/>
                      <a:gd name="connsiteX1" fmla="*/ 123917 w 766171"/>
                      <a:gd name="connsiteY1" fmla="*/ 0 h 885213"/>
                      <a:gd name="connsiteX2" fmla="*/ 107042 w 766171"/>
                      <a:gd name="connsiteY2" fmla="*/ 521358 h 885213"/>
                      <a:gd name="connsiteX3" fmla="*/ 766171 w 766171"/>
                      <a:gd name="connsiteY3" fmla="*/ 885213 h 885213"/>
                      <a:gd name="connsiteX0" fmla="*/ 465180 w 766170"/>
                      <a:gd name="connsiteY0" fmla="*/ 3130 h 885213"/>
                      <a:gd name="connsiteX1" fmla="*/ 123916 w 766170"/>
                      <a:gd name="connsiteY1" fmla="*/ 0 h 885213"/>
                      <a:gd name="connsiteX2" fmla="*/ 107042 w 766170"/>
                      <a:gd name="connsiteY2" fmla="*/ 521358 h 885213"/>
                      <a:gd name="connsiteX3" fmla="*/ 766170 w 766170"/>
                      <a:gd name="connsiteY3" fmla="*/ 885213 h 885213"/>
                      <a:gd name="connsiteX0" fmla="*/ 465179 w 766169"/>
                      <a:gd name="connsiteY0" fmla="*/ 3130 h 885213"/>
                      <a:gd name="connsiteX1" fmla="*/ 123915 w 766169"/>
                      <a:gd name="connsiteY1" fmla="*/ 0 h 885213"/>
                      <a:gd name="connsiteX2" fmla="*/ 107042 w 766169"/>
                      <a:gd name="connsiteY2" fmla="*/ 521358 h 885213"/>
                      <a:gd name="connsiteX3" fmla="*/ 766169 w 766169"/>
                      <a:gd name="connsiteY3" fmla="*/ 885213 h 885213"/>
                      <a:gd name="connsiteX0" fmla="*/ 465179 w 766169"/>
                      <a:gd name="connsiteY0" fmla="*/ 3130 h 885213"/>
                      <a:gd name="connsiteX1" fmla="*/ 123915 w 766169"/>
                      <a:gd name="connsiteY1" fmla="*/ 0 h 885213"/>
                      <a:gd name="connsiteX2" fmla="*/ 107042 w 766169"/>
                      <a:gd name="connsiteY2" fmla="*/ 521358 h 885213"/>
                      <a:gd name="connsiteX3" fmla="*/ 766169 w 766169"/>
                      <a:gd name="connsiteY3" fmla="*/ 885213 h 885213"/>
                      <a:gd name="connsiteX0" fmla="*/ 400954 w 701944"/>
                      <a:gd name="connsiteY0" fmla="*/ 3130 h 885213"/>
                      <a:gd name="connsiteX1" fmla="*/ 59690 w 701944"/>
                      <a:gd name="connsiteY1" fmla="*/ 0 h 885213"/>
                      <a:gd name="connsiteX2" fmla="*/ 42817 w 701944"/>
                      <a:gd name="connsiteY2" fmla="*/ 521358 h 885213"/>
                      <a:gd name="connsiteX3" fmla="*/ 701944 w 701944"/>
                      <a:gd name="connsiteY3" fmla="*/ 885213 h 885213"/>
                      <a:gd name="connsiteX0" fmla="*/ 360999 w 661989"/>
                      <a:gd name="connsiteY0" fmla="*/ 9031 h 891114"/>
                      <a:gd name="connsiteX1" fmla="*/ 19735 w 661989"/>
                      <a:gd name="connsiteY1" fmla="*/ 5901 h 891114"/>
                      <a:gd name="connsiteX2" fmla="*/ 2862 w 661989"/>
                      <a:gd name="connsiteY2" fmla="*/ 527259 h 891114"/>
                      <a:gd name="connsiteX3" fmla="*/ 661989 w 661989"/>
                      <a:gd name="connsiteY3" fmla="*/ 891114 h 891114"/>
                      <a:gd name="connsiteX0" fmla="*/ 1674926 w 1975916"/>
                      <a:gd name="connsiteY0" fmla="*/ 9031 h 891114"/>
                      <a:gd name="connsiteX1" fmla="*/ 159 w 1975916"/>
                      <a:gd name="connsiteY1" fmla="*/ 5901 h 891114"/>
                      <a:gd name="connsiteX2" fmla="*/ 1316789 w 1975916"/>
                      <a:gd name="connsiteY2" fmla="*/ 527259 h 891114"/>
                      <a:gd name="connsiteX3" fmla="*/ 1975916 w 1975916"/>
                      <a:gd name="connsiteY3" fmla="*/ 891114 h 891114"/>
                      <a:gd name="connsiteX0" fmla="*/ 360999 w 661989"/>
                      <a:gd name="connsiteY0" fmla="*/ 9031 h 891114"/>
                      <a:gd name="connsiteX1" fmla="*/ 1876 w 661989"/>
                      <a:gd name="connsiteY1" fmla="*/ 5901 h 891114"/>
                      <a:gd name="connsiteX2" fmla="*/ 2862 w 661989"/>
                      <a:gd name="connsiteY2" fmla="*/ 527259 h 891114"/>
                      <a:gd name="connsiteX3" fmla="*/ 661989 w 661989"/>
                      <a:gd name="connsiteY3" fmla="*/ 891114 h 891114"/>
                      <a:gd name="connsiteX0" fmla="*/ 360999 w 661989"/>
                      <a:gd name="connsiteY0" fmla="*/ 622203 h 1504286"/>
                      <a:gd name="connsiteX1" fmla="*/ 1876 w 661989"/>
                      <a:gd name="connsiteY1" fmla="*/ 5901 h 1504286"/>
                      <a:gd name="connsiteX2" fmla="*/ 2862 w 661989"/>
                      <a:gd name="connsiteY2" fmla="*/ 1140431 h 1504286"/>
                      <a:gd name="connsiteX3" fmla="*/ 661989 w 661989"/>
                      <a:gd name="connsiteY3" fmla="*/ 1504286 h 1504286"/>
                      <a:gd name="connsiteX0" fmla="*/ 361000 w 661989"/>
                      <a:gd name="connsiteY0" fmla="*/ 12009 h 1504286"/>
                      <a:gd name="connsiteX1" fmla="*/ 1876 w 661989"/>
                      <a:gd name="connsiteY1" fmla="*/ 5901 h 1504286"/>
                      <a:gd name="connsiteX2" fmla="*/ 2862 w 661989"/>
                      <a:gd name="connsiteY2" fmla="*/ 1140431 h 1504286"/>
                      <a:gd name="connsiteX3" fmla="*/ 661989 w 661989"/>
                      <a:gd name="connsiteY3" fmla="*/ 1504286 h 1504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1989" h="1504286">
                        <a:moveTo>
                          <a:pt x="361000" y="12009"/>
                        </a:moveTo>
                        <a:lnTo>
                          <a:pt x="1876" y="5901"/>
                        </a:lnTo>
                        <a:cubicBezTo>
                          <a:pt x="1717" y="0"/>
                          <a:pt x="0" y="1147678"/>
                          <a:pt x="2862" y="1140431"/>
                        </a:cubicBezTo>
                        <a:lnTo>
                          <a:pt x="661989" y="1504286"/>
                        </a:lnTo>
                      </a:path>
                    </a:pathLst>
                  </a:custGeom>
                  <a:noFill/>
                  <a:ln w="38100" cap="rnd" cmpd="sng" algn="ctr">
                    <a:solidFill>
                      <a:schemeClr val="bg1">
                        <a:lumMod val="85000"/>
                      </a:schemeClr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09336E"/>
                      </a:solidFill>
                      <a:latin typeface="Calibri" pitchFamily="34" charset="0"/>
                    </a:endParaRPr>
                  </a:p>
                </p:txBody>
              </p:sp>
            </p:grpSp>
            <p:pic>
              <p:nvPicPr>
                <p:cNvPr id="63" name="Picture 62" descr="device1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470847" y="4204769"/>
                  <a:ext cx="697592" cy="41598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64" name="Picture 63" descr="rtu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474046" y="3379204"/>
                  <a:ext cx="694393" cy="41278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65" name="Picture 64" descr="router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6486846" y="2953621"/>
                  <a:ext cx="668793" cy="39038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66" name="Picture 65" descr="switch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6490046" y="3766386"/>
                  <a:ext cx="716792" cy="42558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67" name="Picture 66" descr="appliance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6234049" y="4611151"/>
                  <a:ext cx="1209586" cy="9119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44" name="Picture 43" descr="shop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794164" y="1200727"/>
                <a:ext cx="731751" cy="67458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7" name="Group 156"/>
            <p:cNvGrpSpPr>
              <a:grpSpLocks/>
            </p:cNvGrpSpPr>
            <p:nvPr/>
          </p:nvGrpSpPr>
          <p:grpSpPr bwMode="auto">
            <a:xfrm>
              <a:off x="5709063" y="4193595"/>
              <a:ext cx="1214440" cy="1930400"/>
              <a:chOff x="685800" y="3362036"/>
              <a:chExt cx="1213860" cy="1930401"/>
            </a:xfrm>
          </p:grpSpPr>
          <p:grpSp>
            <p:nvGrpSpPr>
              <p:cNvPr id="8" name="Group 73"/>
              <p:cNvGrpSpPr>
                <a:grpSpLocks/>
              </p:cNvGrpSpPr>
              <p:nvPr/>
            </p:nvGrpSpPr>
            <p:grpSpPr bwMode="auto">
              <a:xfrm>
                <a:off x="1041232" y="3800186"/>
                <a:ext cx="858428" cy="1492251"/>
                <a:chOff x="6132272" y="2697183"/>
                <a:chExt cx="1730558" cy="3008321"/>
              </a:xfrm>
            </p:grpSpPr>
            <p:sp>
              <p:nvSpPr>
                <p:cNvPr id="75" name="Freeform 74"/>
                <p:cNvSpPr/>
                <p:nvPr/>
              </p:nvSpPr>
              <p:spPr bwMode="auto">
                <a:xfrm>
                  <a:off x="6471346" y="5142244"/>
                  <a:ext cx="518208" cy="332836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16876 w 659130"/>
                    <a:gd name="connsiteY0" fmla="*/ -1 h 1936931"/>
                    <a:gd name="connsiteX1" fmla="*/ 0 w 659130"/>
                    <a:gd name="connsiteY1" fmla="*/ 1573076 h 1936931"/>
                    <a:gd name="connsiteX2" fmla="*/ 659130 w 659130"/>
                    <a:gd name="connsiteY2" fmla="*/ 1936931 h 1936931"/>
                    <a:gd name="connsiteX0" fmla="*/ 663465 w 663465"/>
                    <a:gd name="connsiteY0" fmla="*/ 0 h 1988526"/>
                    <a:gd name="connsiteX1" fmla="*/ 646589 w 663465"/>
                    <a:gd name="connsiteY1" fmla="*/ 1573077 h 1988526"/>
                    <a:gd name="connsiteX2" fmla="*/ 0 w 663465"/>
                    <a:gd name="connsiteY2" fmla="*/ 1988526 h 1988526"/>
                    <a:gd name="connsiteX0" fmla="*/ 663465 w 663465"/>
                    <a:gd name="connsiteY0" fmla="*/ 0 h 1988526"/>
                    <a:gd name="connsiteX1" fmla="*/ 646589 w 663465"/>
                    <a:gd name="connsiteY1" fmla="*/ 1573077 h 1988526"/>
                    <a:gd name="connsiteX2" fmla="*/ 0 w 663465"/>
                    <a:gd name="connsiteY2" fmla="*/ 1988526 h 1988526"/>
                    <a:gd name="connsiteX0" fmla="*/ 646589 w 646589"/>
                    <a:gd name="connsiteY0" fmla="*/ 0 h 415449"/>
                    <a:gd name="connsiteX1" fmla="*/ 0 w 646589"/>
                    <a:gd name="connsiteY1" fmla="*/ 415449 h 415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6589" h="415449">
                      <a:moveTo>
                        <a:pt x="646589" y="0"/>
                      </a:moveTo>
                      <a:lnTo>
                        <a:pt x="0" y="415449"/>
                      </a:lnTo>
                    </a:path>
                  </a:pathLst>
                </a:custGeom>
                <a:noFill/>
                <a:ln w="38100" cap="sq" cmpd="sng" algn="ctr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pic>
              <p:nvPicPr>
                <p:cNvPr id="76" name="Picture 75" descr="device2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6169293" y="5292662"/>
                  <a:ext cx="527335" cy="41284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77" name="Freeform 76"/>
                <p:cNvSpPr/>
                <p:nvPr/>
              </p:nvSpPr>
              <p:spPr bwMode="auto">
                <a:xfrm>
                  <a:off x="6132272" y="2697183"/>
                  <a:ext cx="777312" cy="2397057"/>
                </a:xfrm>
                <a:custGeom>
                  <a:avLst/>
                  <a:gdLst>
                    <a:gd name="connsiteX0" fmla="*/ 0 w 9525"/>
                    <a:gd name="connsiteY0" fmla="*/ 0 h 1295400"/>
                    <a:gd name="connsiteX1" fmla="*/ 9525 w 9525"/>
                    <a:gd name="connsiteY1" fmla="*/ 1295400 h 1295400"/>
                    <a:gd name="connsiteX0" fmla="*/ 0 w 9525"/>
                    <a:gd name="connsiteY0" fmla="*/ 0 h 1855891"/>
                    <a:gd name="connsiteX1" fmla="*/ 9525 w 9525"/>
                    <a:gd name="connsiteY1" fmla="*/ 1855891 h 1855891"/>
                    <a:gd name="connsiteX0" fmla="*/ 0 w 9525"/>
                    <a:gd name="connsiteY0" fmla="*/ 0 h 1971548"/>
                    <a:gd name="connsiteX1" fmla="*/ 9525 w 9525"/>
                    <a:gd name="connsiteY1" fmla="*/ 1971548 h 1971548"/>
                    <a:gd name="connsiteX0" fmla="*/ 0 w 9525"/>
                    <a:gd name="connsiteY0" fmla="*/ 0 h 1971548"/>
                    <a:gd name="connsiteX1" fmla="*/ 152 w 9525"/>
                    <a:gd name="connsiteY1" fmla="*/ 134711 h 1971548"/>
                    <a:gd name="connsiteX2" fmla="*/ 9525 w 9525"/>
                    <a:gd name="connsiteY2" fmla="*/ 1971548 h 1971548"/>
                    <a:gd name="connsiteX0" fmla="*/ 0 w 161544"/>
                    <a:gd name="connsiteY0" fmla="*/ 0 h 2309622"/>
                    <a:gd name="connsiteX1" fmla="*/ 152171 w 161544"/>
                    <a:gd name="connsiteY1" fmla="*/ 472785 h 2309622"/>
                    <a:gd name="connsiteX2" fmla="*/ 161544 w 161544"/>
                    <a:gd name="connsiteY2" fmla="*/ 2309622 h 2309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544" h="2309622">
                      <a:moveTo>
                        <a:pt x="0" y="0"/>
                      </a:moveTo>
                      <a:cubicBezTo>
                        <a:pt x="51" y="44904"/>
                        <a:pt x="152120" y="427881"/>
                        <a:pt x="152171" y="472785"/>
                      </a:cubicBezTo>
                      <a:cubicBezTo>
                        <a:pt x="155194" y="995257"/>
                        <a:pt x="158369" y="1652439"/>
                        <a:pt x="161544" y="2309622"/>
                      </a:cubicBezTo>
                    </a:path>
                  </a:pathLst>
                </a:custGeom>
                <a:noFill/>
                <a:ln w="38100" cap="sq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8" name="Freeform 77"/>
                <p:cNvSpPr/>
                <p:nvPr/>
              </p:nvSpPr>
              <p:spPr bwMode="auto">
                <a:xfrm>
                  <a:off x="7037537" y="3631682"/>
                  <a:ext cx="531003" cy="1590571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16876 w 659130"/>
                    <a:gd name="connsiteY0" fmla="*/ -1 h 1936931"/>
                    <a:gd name="connsiteX1" fmla="*/ 0 w 659130"/>
                    <a:gd name="connsiteY1" fmla="*/ 1573076 h 1936931"/>
                    <a:gd name="connsiteX2" fmla="*/ 659130 w 659130"/>
                    <a:gd name="connsiteY2" fmla="*/ 1936931 h 1936931"/>
                    <a:gd name="connsiteX0" fmla="*/ 663465 w 663465"/>
                    <a:gd name="connsiteY0" fmla="*/ 0 h 1988526"/>
                    <a:gd name="connsiteX1" fmla="*/ 646589 w 663465"/>
                    <a:gd name="connsiteY1" fmla="*/ 1573077 h 1988526"/>
                    <a:gd name="connsiteX2" fmla="*/ 0 w 663465"/>
                    <a:gd name="connsiteY2" fmla="*/ 1988526 h 1988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3465" h="1988526">
                      <a:moveTo>
                        <a:pt x="663465" y="0"/>
                      </a:moveTo>
                      <a:cubicBezTo>
                        <a:pt x="657840" y="1048234"/>
                        <a:pt x="652214" y="524843"/>
                        <a:pt x="646589" y="1573077"/>
                      </a:cubicBezTo>
                      <a:lnTo>
                        <a:pt x="0" y="1988526"/>
                      </a:lnTo>
                    </a:path>
                  </a:pathLst>
                </a:custGeom>
                <a:noFill/>
                <a:ln w="38100" cap="sq" cmpd="sng" algn="ctr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9" name="Freeform 78"/>
                <p:cNvSpPr/>
                <p:nvPr/>
              </p:nvSpPr>
              <p:spPr bwMode="auto">
                <a:xfrm>
                  <a:off x="6324200" y="3164433"/>
                  <a:ext cx="524605" cy="2054619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2568801">
                      <a:moveTo>
                        <a:pt x="548640" y="0"/>
                      </a:moveTo>
                      <a:lnTo>
                        <a:pt x="16876" y="4806"/>
                      </a:lnTo>
                      <a:cubicBezTo>
                        <a:pt x="11251" y="1053040"/>
                        <a:pt x="5625" y="1156712"/>
                        <a:pt x="0" y="2204946"/>
                      </a:cubicBezTo>
                      <a:lnTo>
                        <a:pt x="659130" y="2568801"/>
                      </a:lnTo>
                    </a:path>
                  </a:pathLst>
                </a:custGeom>
                <a:noFill/>
                <a:ln w="38100" cap="sq" cmpd="sng" algn="ctr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pic>
              <p:nvPicPr>
                <p:cNvPr id="80" name="Picture 79" descr="tall power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399001" y="3071624"/>
                  <a:ext cx="463829" cy="117452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81" name="Freeform 80"/>
                <p:cNvSpPr/>
                <p:nvPr/>
              </p:nvSpPr>
              <p:spPr bwMode="auto">
                <a:xfrm>
                  <a:off x="6413767" y="3628483"/>
                  <a:ext cx="527805" cy="1552165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1941739">
                      <a:moveTo>
                        <a:pt x="548640" y="0"/>
                      </a:moveTo>
                      <a:lnTo>
                        <a:pt x="16876" y="4807"/>
                      </a:lnTo>
                      <a:cubicBezTo>
                        <a:pt x="11251" y="1053041"/>
                        <a:pt x="5625" y="529650"/>
                        <a:pt x="0" y="1577884"/>
                      </a:cubicBezTo>
                      <a:lnTo>
                        <a:pt x="659130" y="1941739"/>
                      </a:lnTo>
                    </a:path>
                  </a:pathLst>
                </a:custGeom>
                <a:noFill/>
                <a:ln w="38100" cap="sq" cmpd="sng" algn="ctr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6576908" y="4383764"/>
                  <a:ext cx="531003" cy="710476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891114">
                      <a:moveTo>
                        <a:pt x="360999" y="9031"/>
                      </a:moveTo>
                      <a:lnTo>
                        <a:pt x="1876" y="5901"/>
                      </a:lnTo>
                      <a:cubicBezTo>
                        <a:pt x="1717" y="0"/>
                        <a:pt x="0" y="534506"/>
                        <a:pt x="2862" y="527259"/>
                      </a:cubicBezTo>
                      <a:lnTo>
                        <a:pt x="661989" y="891114"/>
                      </a:lnTo>
                    </a:path>
                  </a:pathLst>
                </a:custGeom>
                <a:noFill/>
                <a:ln w="38100" cap="sq" cmpd="sng" algn="ctr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6496936" y="3929315"/>
                  <a:ext cx="527805" cy="1203329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360999 w 661989"/>
                    <a:gd name="connsiteY0" fmla="*/ 622203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  <a:gd name="connsiteX0" fmla="*/ 361000 w 661989"/>
                    <a:gd name="connsiteY0" fmla="*/ 12009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1504286">
                      <a:moveTo>
                        <a:pt x="361000" y="12009"/>
                      </a:moveTo>
                      <a:lnTo>
                        <a:pt x="1876" y="5901"/>
                      </a:lnTo>
                      <a:cubicBezTo>
                        <a:pt x="1717" y="0"/>
                        <a:pt x="0" y="1147678"/>
                        <a:pt x="2862" y="1140431"/>
                      </a:cubicBezTo>
                      <a:lnTo>
                        <a:pt x="661989" y="1504286"/>
                      </a:lnTo>
                    </a:path>
                  </a:pathLst>
                </a:custGeom>
                <a:noFill/>
                <a:ln w="38100" cap="sq" cmpd="sng" algn="ctr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6960765" y="3177234"/>
                  <a:ext cx="534201" cy="124814"/>
                </a:xfrm>
                <a:custGeom>
                  <a:avLst/>
                  <a:gdLst>
                    <a:gd name="connsiteX0" fmla="*/ 0 w 533400"/>
                    <a:gd name="connsiteY0" fmla="*/ 0 h 121920"/>
                    <a:gd name="connsiteX1" fmla="*/ 297180 w 533400"/>
                    <a:gd name="connsiteY1" fmla="*/ 0 h 121920"/>
                    <a:gd name="connsiteX2" fmla="*/ 297180 w 533400"/>
                    <a:gd name="connsiteY2" fmla="*/ 121920 h 121920"/>
                    <a:gd name="connsiteX3" fmla="*/ 533400 w 533400"/>
                    <a:gd name="connsiteY3" fmla="*/ 121920 h 12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121920">
                      <a:moveTo>
                        <a:pt x="0" y="0"/>
                      </a:moveTo>
                      <a:lnTo>
                        <a:pt x="297180" y="0"/>
                      </a:lnTo>
                      <a:lnTo>
                        <a:pt x="297180" y="121920"/>
                      </a:lnTo>
                      <a:lnTo>
                        <a:pt x="533400" y="121920"/>
                      </a:lnTo>
                    </a:path>
                  </a:pathLst>
                </a:custGeom>
                <a:noFill/>
                <a:ln w="38100" cap="sq" cmpd="sng" algn="ctr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6960765" y="3529272"/>
                  <a:ext cx="534201" cy="121613"/>
                </a:xfrm>
                <a:custGeom>
                  <a:avLst/>
                  <a:gdLst>
                    <a:gd name="connsiteX0" fmla="*/ 0 w 533400"/>
                    <a:gd name="connsiteY0" fmla="*/ 0 h 121920"/>
                    <a:gd name="connsiteX1" fmla="*/ 297180 w 533400"/>
                    <a:gd name="connsiteY1" fmla="*/ 0 h 121920"/>
                    <a:gd name="connsiteX2" fmla="*/ 297180 w 533400"/>
                    <a:gd name="connsiteY2" fmla="*/ 121920 h 121920"/>
                    <a:gd name="connsiteX3" fmla="*/ 533400 w 533400"/>
                    <a:gd name="connsiteY3" fmla="*/ 121920 h 12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121920">
                      <a:moveTo>
                        <a:pt x="0" y="0"/>
                      </a:moveTo>
                      <a:lnTo>
                        <a:pt x="297180" y="0"/>
                      </a:lnTo>
                      <a:lnTo>
                        <a:pt x="297180" y="121920"/>
                      </a:lnTo>
                      <a:lnTo>
                        <a:pt x="533400" y="121920"/>
                      </a:lnTo>
                    </a:path>
                  </a:pathLst>
                </a:custGeom>
                <a:noFill/>
                <a:ln w="38100" cap="sq" cmpd="sng" algn="ctr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86" name="Freeform 85"/>
                <p:cNvSpPr/>
                <p:nvPr/>
              </p:nvSpPr>
              <p:spPr bwMode="auto">
                <a:xfrm flipV="1">
                  <a:off x="6960765" y="3887710"/>
                  <a:ext cx="534201" cy="121613"/>
                </a:xfrm>
                <a:custGeom>
                  <a:avLst/>
                  <a:gdLst>
                    <a:gd name="connsiteX0" fmla="*/ 0 w 533400"/>
                    <a:gd name="connsiteY0" fmla="*/ 0 h 121920"/>
                    <a:gd name="connsiteX1" fmla="*/ 297180 w 533400"/>
                    <a:gd name="connsiteY1" fmla="*/ 0 h 121920"/>
                    <a:gd name="connsiteX2" fmla="*/ 297180 w 533400"/>
                    <a:gd name="connsiteY2" fmla="*/ 121920 h 121920"/>
                    <a:gd name="connsiteX3" fmla="*/ 533400 w 533400"/>
                    <a:gd name="connsiteY3" fmla="*/ 121920 h 12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121920">
                      <a:moveTo>
                        <a:pt x="0" y="0"/>
                      </a:moveTo>
                      <a:lnTo>
                        <a:pt x="297180" y="0"/>
                      </a:lnTo>
                      <a:lnTo>
                        <a:pt x="297180" y="121920"/>
                      </a:lnTo>
                      <a:lnTo>
                        <a:pt x="533400" y="121920"/>
                      </a:lnTo>
                    </a:path>
                  </a:pathLst>
                </a:custGeom>
                <a:noFill/>
                <a:ln w="38100" cap="sq" cmpd="sng" algn="ctr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87" name="Freeform 86"/>
                <p:cNvSpPr/>
                <p:nvPr/>
              </p:nvSpPr>
              <p:spPr bwMode="auto">
                <a:xfrm flipV="1">
                  <a:off x="6960765" y="4130936"/>
                  <a:ext cx="534201" cy="320034"/>
                </a:xfrm>
                <a:custGeom>
                  <a:avLst/>
                  <a:gdLst>
                    <a:gd name="connsiteX0" fmla="*/ 0 w 533400"/>
                    <a:gd name="connsiteY0" fmla="*/ 0 h 121920"/>
                    <a:gd name="connsiteX1" fmla="*/ 297180 w 533400"/>
                    <a:gd name="connsiteY1" fmla="*/ 0 h 121920"/>
                    <a:gd name="connsiteX2" fmla="*/ 297180 w 533400"/>
                    <a:gd name="connsiteY2" fmla="*/ 121920 h 121920"/>
                    <a:gd name="connsiteX3" fmla="*/ 533400 w 533400"/>
                    <a:gd name="connsiteY3" fmla="*/ 121920 h 121920"/>
                    <a:gd name="connsiteX0" fmla="*/ 0 w 533400"/>
                    <a:gd name="connsiteY0" fmla="*/ 196850 h 318770"/>
                    <a:gd name="connsiteX1" fmla="*/ 297180 w 533400"/>
                    <a:gd name="connsiteY1" fmla="*/ 0 h 318770"/>
                    <a:gd name="connsiteX2" fmla="*/ 297180 w 533400"/>
                    <a:gd name="connsiteY2" fmla="*/ 318770 h 318770"/>
                    <a:gd name="connsiteX3" fmla="*/ 533400 w 533400"/>
                    <a:gd name="connsiteY3" fmla="*/ 318770 h 318770"/>
                    <a:gd name="connsiteX0" fmla="*/ 0 w 533400"/>
                    <a:gd name="connsiteY0" fmla="*/ 0 h 318770"/>
                    <a:gd name="connsiteX1" fmla="*/ 297180 w 533400"/>
                    <a:gd name="connsiteY1" fmla="*/ 0 h 318770"/>
                    <a:gd name="connsiteX2" fmla="*/ 297180 w 533400"/>
                    <a:gd name="connsiteY2" fmla="*/ 318770 h 318770"/>
                    <a:gd name="connsiteX3" fmla="*/ 533400 w 533400"/>
                    <a:gd name="connsiteY3" fmla="*/ 318770 h 318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318770">
                      <a:moveTo>
                        <a:pt x="0" y="0"/>
                      </a:moveTo>
                      <a:lnTo>
                        <a:pt x="297180" y="0"/>
                      </a:lnTo>
                      <a:lnTo>
                        <a:pt x="297180" y="318770"/>
                      </a:lnTo>
                      <a:lnTo>
                        <a:pt x="533400" y="318770"/>
                      </a:lnTo>
                    </a:path>
                  </a:pathLst>
                </a:custGeom>
                <a:noFill/>
                <a:ln w="38100" cap="sq" cmpd="sng" algn="ctr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grpSp>
              <p:nvGrpSpPr>
                <p:cNvPr id="9" name="Group 117"/>
                <p:cNvGrpSpPr>
                  <a:grpSpLocks/>
                </p:cNvGrpSpPr>
                <p:nvPr/>
              </p:nvGrpSpPr>
              <p:grpSpPr bwMode="auto">
                <a:xfrm>
                  <a:off x="6321814" y="3163288"/>
                  <a:ext cx="784091" cy="2055041"/>
                  <a:chOff x="9388864" y="3087088"/>
                  <a:chExt cx="784091" cy="2055041"/>
                </a:xfrm>
              </p:grpSpPr>
              <p:sp>
                <p:nvSpPr>
                  <p:cNvPr id="96" name="Freeform 95"/>
                  <p:cNvSpPr/>
                  <p:nvPr/>
                </p:nvSpPr>
                <p:spPr bwMode="auto">
                  <a:xfrm>
                    <a:off x="9394450" y="3088233"/>
                    <a:ext cx="527803" cy="2054620"/>
                  </a:xfrm>
                  <a:custGeom>
                    <a:avLst/>
                    <a:gdLst>
                      <a:gd name="connsiteX0" fmla="*/ 0 w 723900"/>
                      <a:gd name="connsiteY0" fmla="*/ 0 h 952500"/>
                      <a:gd name="connsiteX1" fmla="*/ 609600 w 723900"/>
                      <a:gd name="connsiteY1" fmla="*/ 361950 h 952500"/>
                      <a:gd name="connsiteX2" fmla="*/ 180975 w 723900"/>
                      <a:gd name="connsiteY2" fmla="*/ 628650 h 952500"/>
                      <a:gd name="connsiteX3" fmla="*/ 723900 w 723900"/>
                      <a:gd name="connsiteY3" fmla="*/ 952500 h 9525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409575 w 952500"/>
                      <a:gd name="connsiteY2" fmla="*/ 781050 h 1104900"/>
                      <a:gd name="connsiteX3" fmla="*/ 952500 w 952500"/>
                      <a:gd name="connsiteY3" fmla="*/ 1104900 h 11049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523875 w 952500"/>
                      <a:gd name="connsiteY2" fmla="*/ 723900 h 1104900"/>
                      <a:gd name="connsiteX3" fmla="*/ 952500 w 952500"/>
                      <a:gd name="connsiteY3" fmla="*/ 1104900 h 1104900"/>
                      <a:gd name="connsiteX0" fmla="*/ 0 w 1104900"/>
                      <a:gd name="connsiteY0" fmla="*/ 0 h 1104900"/>
                      <a:gd name="connsiteX1" fmla="*/ 838200 w 1104900"/>
                      <a:gd name="connsiteY1" fmla="*/ 5143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361950 w 1104900"/>
                      <a:gd name="connsiteY2" fmla="*/ 600075 h 1104900"/>
                      <a:gd name="connsiteX3" fmla="*/ 1104900 w 1104900"/>
                      <a:gd name="connsiteY3" fmla="*/ 1104900 h 1104900"/>
                      <a:gd name="connsiteX0" fmla="*/ 0 w 830580"/>
                      <a:gd name="connsiteY0" fmla="*/ 0 h 868680"/>
                      <a:gd name="connsiteX1" fmla="*/ 666750 w 830580"/>
                      <a:gd name="connsiteY1" fmla="*/ 40005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1405890"/>
                      <a:gd name="connsiteY0" fmla="*/ 0 h 868680"/>
                      <a:gd name="connsiteX1" fmla="*/ 1405890 w 1405890"/>
                      <a:gd name="connsiteY1" fmla="*/ 468630 h 868680"/>
                      <a:gd name="connsiteX2" fmla="*/ 361950 w 1405890"/>
                      <a:gd name="connsiteY2" fmla="*/ 600075 h 868680"/>
                      <a:gd name="connsiteX3" fmla="*/ 830580 w 1405890"/>
                      <a:gd name="connsiteY3" fmla="*/ 868680 h 868680"/>
                      <a:gd name="connsiteX0" fmla="*/ 0 w 830580"/>
                      <a:gd name="connsiteY0" fmla="*/ 0 h 868680"/>
                      <a:gd name="connsiteX1" fmla="*/ 773430 w 830580"/>
                      <a:gd name="connsiteY1" fmla="*/ 36957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777240"/>
                      <a:gd name="connsiteY0" fmla="*/ 0 h 914400"/>
                      <a:gd name="connsiteX1" fmla="*/ 720090 w 777240"/>
                      <a:gd name="connsiteY1" fmla="*/ 415290 h 914400"/>
                      <a:gd name="connsiteX2" fmla="*/ 308610 w 777240"/>
                      <a:gd name="connsiteY2" fmla="*/ 645795 h 914400"/>
                      <a:gd name="connsiteX3" fmla="*/ 777240 w 777240"/>
                      <a:gd name="connsiteY3" fmla="*/ 914400 h 914400"/>
                      <a:gd name="connsiteX0" fmla="*/ 0 w 777240"/>
                      <a:gd name="connsiteY0" fmla="*/ 1911533 h 2825933"/>
                      <a:gd name="connsiteX1" fmla="*/ 284663 w 777240"/>
                      <a:gd name="connsiteY1" fmla="*/ 0 h 2825933"/>
                      <a:gd name="connsiteX2" fmla="*/ 308610 w 777240"/>
                      <a:gd name="connsiteY2" fmla="*/ 2557328 h 2825933"/>
                      <a:gd name="connsiteX3" fmla="*/ 777240 w 777240"/>
                      <a:gd name="connsiteY3" fmla="*/ 2825933 h 2825933"/>
                      <a:gd name="connsiteX0" fmla="*/ 382087 w 492578"/>
                      <a:gd name="connsiteY0" fmla="*/ 0 h 2846614"/>
                      <a:gd name="connsiteX1" fmla="*/ 0 w 492578"/>
                      <a:gd name="connsiteY1" fmla="*/ 20681 h 2846614"/>
                      <a:gd name="connsiteX2" fmla="*/ 23947 w 492578"/>
                      <a:gd name="connsiteY2" fmla="*/ 2578009 h 2846614"/>
                      <a:gd name="connsiteX3" fmla="*/ 492577 w 492578"/>
                      <a:gd name="connsiteY3" fmla="*/ 2846614 h 2846614"/>
                      <a:gd name="connsiteX0" fmla="*/ 548640 w 659129"/>
                      <a:gd name="connsiteY0" fmla="*/ 0 h 2846614"/>
                      <a:gd name="connsiteX1" fmla="*/ 166553 w 659129"/>
                      <a:gd name="connsiteY1" fmla="*/ 20681 h 2846614"/>
                      <a:gd name="connsiteX2" fmla="*/ 0 w 659129"/>
                      <a:gd name="connsiteY2" fmla="*/ 2387509 h 2846614"/>
                      <a:gd name="connsiteX3" fmla="*/ 659130 w 659129"/>
                      <a:gd name="connsiteY3" fmla="*/ 2846614 h 2846614"/>
                      <a:gd name="connsiteX0" fmla="*/ 1729193 w 1839683"/>
                      <a:gd name="connsiteY0" fmla="*/ 0 h 2846614"/>
                      <a:gd name="connsiteX1" fmla="*/ 0 w 1839683"/>
                      <a:gd name="connsiteY1" fmla="*/ 20681 h 2846614"/>
                      <a:gd name="connsiteX2" fmla="*/ 1180553 w 1839683"/>
                      <a:gd name="connsiteY2" fmla="*/ 2387509 h 2846614"/>
                      <a:gd name="connsiteX3" fmla="*/ 1839683 w 1839683"/>
                      <a:gd name="connsiteY3" fmla="*/ 2846614 h 2846614"/>
                      <a:gd name="connsiteX0" fmla="*/ 548640 w 659130"/>
                      <a:gd name="connsiteY0" fmla="*/ 0 h 2846614"/>
                      <a:gd name="connsiteX1" fmla="*/ 16876 w 659130"/>
                      <a:gd name="connsiteY1" fmla="*/ 20681 h 2846614"/>
                      <a:gd name="connsiteX2" fmla="*/ 0 w 659130"/>
                      <a:gd name="connsiteY2" fmla="*/ 2387509 h 2846614"/>
                      <a:gd name="connsiteX3" fmla="*/ 659130 w 659130"/>
                      <a:gd name="connsiteY3" fmla="*/ 2846614 h 2846614"/>
                      <a:gd name="connsiteX0" fmla="*/ 548640 w 659130"/>
                      <a:gd name="connsiteY0" fmla="*/ 757194 h 3603808"/>
                      <a:gd name="connsiteX1" fmla="*/ 16876 w 659130"/>
                      <a:gd name="connsiteY1" fmla="*/ 0 h 3603808"/>
                      <a:gd name="connsiteX2" fmla="*/ 0 w 659130"/>
                      <a:gd name="connsiteY2" fmla="*/ 3144703 h 3603808"/>
                      <a:gd name="connsiteX3" fmla="*/ 659130 w 659130"/>
                      <a:gd name="connsiteY3" fmla="*/ 3603808 h 3603808"/>
                      <a:gd name="connsiteX0" fmla="*/ 548640 w 659130"/>
                      <a:gd name="connsiteY0" fmla="*/ 3131 h 2849745"/>
                      <a:gd name="connsiteX1" fmla="*/ 16876 w 659130"/>
                      <a:gd name="connsiteY1" fmla="*/ 0 h 2849745"/>
                      <a:gd name="connsiteX2" fmla="*/ 0 w 659130"/>
                      <a:gd name="connsiteY2" fmla="*/ 2390640 h 2849745"/>
                      <a:gd name="connsiteX3" fmla="*/ 659130 w 659130"/>
                      <a:gd name="connsiteY3" fmla="*/ 2849745 h 284974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0 h 2751364"/>
                      <a:gd name="connsiteX1" fmla="*/ 16876 w 659130"/>
                      <a:gd name="connsiteY1" fmla="*/ 187369 h 2751364"/>
                      <a:gd name="connsiteX2" fmla="*/ 0 w 659130"/>
                      <a:gd name="connsiteY2" fmla="*/ 2387509 h 2751364"/>
                      <a:gd name="connsiteX3" fmla="*/ 659130 w 659130"/>
                      <a:gd name="connsiteY3" fmla="*/ 2751364 h 2751364"/>
                      <a:gd name="connsiteX0" fmla="*/ 548640 w 659130"/>
                      <a:gd name="connsiteY0" fmla="*/ 0 h 2568801"/>
                      <a:gd name="connsiteX1" fmla="*/ 16876 w 659130"/>
                      <a:gd name="connsiteY1" fmla="*/ 4806 h 2568801"/>
                      <a:gd name="connsiteX2" fmla="*/ 0 w 659130"/>
                      <a:gd name="connsiteY2" fmla="*/ 2204946 h 2568801"/>
                      <a:gd name="connsiteX3" fmla="*/ 659130 w 659130"/>
                      <a:gd name="connsiteY3" fmla="*/ 2568801 h 2568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9130" h="2568801">
                        <a:moveTo>
                          <a:pt x="548640" y="0"/>
                        </a:moveTo>
                        <a:lnTo>
                          <a:pt x="16876" y="4806"/>
                        </a:lnTo>
                        <a:cubicBezTo>
                          <a:pt x="11251" y="1053040"/>
                          <a:pt x="5625" y="1156712"/>
                          <a:pt x="0" y="2204946"/>
                        </a:cubicBezTo>
                        <a:lnTo>
                          <a:pt x="659130" y="2568801"/>
                        </a:lnTo>
                      </a:path>
                    </a:pathLst>
                  </a:custGeom>
                  <a:noFill/>
                  <a:ln w="38100" cap="rnd" cmpd="sng" algn="ctr">
                    <a:solidFill>
                      <a:schemeClr val="bg1">
                        <a:lumMod val="85000"/>
                      </a:schemeClr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09336E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97" name="Freeform 96"/>
                  <p:cNvSpPr/>
                  <p:nvPr/>
                </p:nvSpPr>
                <p:spPr bwMode="auto">
                  <a:xfrm>
                    <a:off x="9487214" y="3552284"/>
                    <a:ext cx="524605" cy="1552165"/>
                  </a:xfrm>
                  <a:custGeom>
                    <a:avLst/>
                    <a:gdLst>
                      <a:gd name="connsiteX0" fmla="*/ 0 w 723900"/>
                      <a:gd name="connsiteY0" fmla="*/ 0 h 952500"/>
                      <a:gd name="connsiteX1" fmla="*/ 609600 w 723900"/>
                      <a:gd name="connsiteY1" fmla="*/ 361950 h 952500"/>
                      <a:gd name="connsiteX2" fmla="*/ 180975 w 723900"/>
                      <a:gd name="connsiteY2" fmla="*/ 628650 h 952500"/>
                      <a:gd name="connsiteX3" fmla="*/ 723900 w 723900"/>
                      <a:gd name="connsiteY3" fmla="*/ 952500 h 9525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409575 w 952500"/>
                      <a:gd name="connsiteY2" fmla="*/ 781050 h 1104900"/>
                      <a:gd name="connsiteX3" fmla="*/ 952500 w 952500"/>
                      <a:gd name="connsiteY3" fmla="*/ 1104900 h 11049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523875 w 952500"/>
                      <a:gd name="connsiteY2" fmla="*/ 723900 h 1104900"/>
                      <a:gd name="connsiteX3" fmla="*/ 952500 w 952500"/>
                      <a:gd name="connsiteY3" fmla="*/ 1104900 h 1104900"/>
                      <a:gd name="connsiteX0" fmla="*/ 0 w 1104900"/>
                      <a:gd name="connsiteY0" fmla="*/ 0 h 1104900"/>
                      <a:gd name="connsiteX1" fmla="*/ 838200 w 1104900"/>
                      <a:gd name="connsiteY1" fmla="*/ 5143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361950 w 1104900"/>
                      <a:gd name="connsiteY2" fmla="*/ 600075 h 1104900"/>
                      <a:gd name="connsiteX3" fmla="*/ 1104900 w 1104900"/>
                      <a:gd name="connsiteY3" fmla="*/ 1104900 h 1104900"/>
                      <a:gd name="connsiteX0" fmla="*/ 0 w 830580"/>
                      <a:gd name="connsiteY0" fmla="*/ 0 h 868680"/>
                      <a:gd name="connsiteX1" fmla="*/ 666750 w 830580"/>
                      <a:gd name="connsiteY1" fmla="*/ 40005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1405890"/>
                      <a:gd name="connsiteY0" fmla="*/ 0 h 868680"/>
                      <a:gd name="connsiteX1" fmla="*/ 1405890 w 1405890"/>
                      <a:gd name="connsiteY1" fmla="*/ 468630 h 868680"/>
                      <a:gd name="connsiteX2" fmla="*/ 361950 w 1405890"/>
                      <a:gd name="connsiteY2" fmla="*/ 600075 h 868680"/>
                      <a:gd name="connsiteX3" fmla="*/ 830580 w 1405890"/>
                      <a:gd name="connsiteY3" fmla="*/ 868680 h 868680"/>
                      <a:gd name="connsiteX0" fmla="*/ 0 w 830580"/>
                      <a:gd name="connsiteY0" fmla="*/ 0 h 868680"/>
                      <a:gd name="connsiteX1" fmla="*/ 773430 w 830580"/>
                      <a:gd name="connsiteY1" fmla="*/ 36957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777240"/>
                      <a:gd name="connsiteY0" fmla="*/ 0 h 914400"/>
                      <a:gd name="connsiteX1" fmla="*/ 720090 w 777240"/>
                      <a:gd name="connsiteY1" fmla="*/ 415290 h 914400"/>
                      <a:gd name="connsiteX2" fmla="*/ 308610 w 777240"/>
                      <a:gd name="connsiteY2" fmla="*/ 645795 h 914400"/>
                      <a:gd name="connsiteX3" fmla="*/ 777240 w 777240"/>
                      <a:gd name="connsiteY3" fmla="*/ 914400 h 914400"/>
                      <a:gd name="connsiteX0" fmla="*/ 0 w 777240"/>
                      <a:gd name="connsiteY0" fmla="*/ 1911533 h 2825933"/>
                      <a:gd name="connsiteX1" fmla="*/ 284663 w 777240"/>
                      <a:gd name="connsiteY1" fmla="*/ 0 h 2825933"/>
                      <a:gd name="connsiteX2" fmla="*/ 308610 w 777240"/>
                      <a:gd name="connsiteY2" fmla="*/ 2557328 h 2825933"/>
                      <a:gd name="connsiteX3" fmla="*/ 777240 w 777240"/>
                      <a:gd name="connsiteY3" fmla="*/ 2825933 h 2825933"/>
                      <a:gd name="connsiteX0" fmla="*/ 382087 w 492578"/>
                      <a:gd name="connsiteY0" fmla="*/ 0 h 2846614"/>
                      <a:gd name="connsiteX1" fmla="*/ 0 w 492578"/>
                      <a:gd name="connsiteY1" fmla="*/ 20681 h 2846614"/>
                      <a:gd name="connsiteX2" fmla="*/ 23947 w 492578"/>
                      <a:gd name="connsiteY2" fmla="*/ 2578009 h 2846614"/>
                      <a:gd name="connsiteX3" fmla="*/ 492577 w 492578"/>
                      <a:gd name="connsiteY3" fmla="*/ 2846614 h 2846614"/>
                      <a:gd name="connsiteX0" fmla="*/ 548640 w 659129"/>
                      <a:gd name="connsiteY0" fmla="*/ 0 h 2846614"/>
                      <a:gd name="connsiteX1" fmla="*/ 166553 w 659129"/>
                      <a:gd name="connsiteY1" fmla="*/ 20681 h 2846614"/>
                      <a:gd name="connsiteX2" fmla="*/ 0 w 659129"/>
                      <a:gd name="connsiteY2" fmla="*/ 2387509 h 2846614"/>
                      <a:gd name="connsiteX3" fmla="*/ 659130 w 659129"/>
                      <a:gd name="connsiteY3" fmla="*/ 2846614 h 2846614"/>
                      <a:gd name="connsiteX0" fmla="*/ 1729193 w 1839683"/>
                      <a:gd name="connsiteY0" fmla="*/ 0 h 2846614"/>
                      <a:gd name="connsiteX1" fmla="*/ 0 w 1839683"/>
                      <a:gd name="connsiteY1" fmla="*/ 20681 h 2846614"/>
                      <a:gd name="connsiteX2" fmla="*/ 1180553 w 1839683"/>
                      <a:gd name="connsiteY2" fmla="*/ 2387509 h 2846614"/>
                      <a:gd name="connsiteX3" fmla="*/ 1839683 w 1839683"/>
                      <a:gd name="connsiteY3" fmla="*/ 2846614 h 2846614"/>
                      <a:gd name="connsiteX0" fmla="*/ 548640 w 659130"/>
                      <a:gd name="connsiteY0" fmla="*/ 0 h 2846614"/>
                      <a:gd name="connsiteX1" fmla="*/ 16876 w 659130"/>
                      <a:gd name="connsiteY1" fmla="*/ 20681 h 2846614"/>
                      <a:gd name="connsiteX2" fmla="*/ 0 w 659130"/>
                      <a:gd name="connsiteY2" fmla="*/ 2387509 h 2846614"/>
                      <a:gd name="connsiteX3" fmla="*/ 659130 w 659130"/>
                      <a:gd name="connsiteY3" fmla="*/ 2846614 h 2846614"/>
                      <a:gd name="connsiteX0" fmla="*/ 548640 w 659130"/>
                      <a:gd name="connsiteY0" fmla="*/ 757194 h 3603808"/>
                      <a:gd name="connsiteX1" fmla="*/ 16876 w 659130"/>
                      <a:gd name="connsiteY1" fmla="*/ 0 h 3603808"/>
                      <a:gd name="connsiteX2" fmla="*/ 0 w 659130"/>
                      <a:gd name="connsiteY2" fmla="*/ 3144703 h 3603808"/>
                      <a:gd name="connsiteX3" fmla="*/ 659130 w 659130"/>
                      <a:gd name="connsiteY3" fmla="*/ 3603808 h 3603808"/>
                      <a:gd name="connsiteX0" fmla="*/ 548640 w 659130"/>
                      <a:gd name="connsiteY0" fmla="*/ 3131 h 2849745"/>
                      <a:gd name="connsiteX1" fmla="*/ 16876 w 659130"/>
                      <a:gd name="connsiteY1" fmla="*/ 0 h 2849745"/>
                      <a:gd name="connsiteX2" fmla="*/ 0 w 659130"/>
                      <a:gd name="connsiteY2" fmla="*/ 2390640 h 2849745"/>
                      <a:gd name="connsiteX3" fmla="*/ 659130 w 659130"/>
                      <a:gd name="connsiteY3" fmla="*/ 2849745 h 284974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0 h 2751364"/>
                      <a:gd name="connsiteX1" fmla="*/ 16876 w 659130"/>
                      <a:gd name="connsiteY1" fmla="*/ 187369 h 2751364"/>
                      <a:gd name="connsiteX2" fmla="*/ 0 w 659130"/>
                      <a:gd name="connsiteY2" fmla="*/ 2387509 h 2751364"/>
                      <a:gd name="connsiteX3" fmla="*/ 659130 w 659130"/>
                      <a:gd name="connsiteY3" fmla="*/ 2751364 h 2751364"/>
                      <a:gd name="connsiteX0" fmla="*/ 548640 w 659130"/>
                      <a:gd name="connsiteY0" fmla="*/ 0 h 2568801"/>
                      <a:gd name="connsiteX1" fmla="*/ 16876 w 659130"/>
                      <a:gd name="connsiteY1" fmla="*/ 4806 h 2568801"/>
                      <a:gd name="connsiteX2" fmla="*/ 0 w 659130"/>
                      <a:gd name="connsiteY2" fmla="*/ 2204946 h 2568801"/>
                      <a:gd name="connsiteX3" fmla="*/ 659130 w 659130"/>
                      <a:gd name="connsiteY3" fmla="*/ 2568801 h 2568801"/>
                      <a:gd name="connsiteX0" fmla="*/ 548640 w 659130"/>
                      <a:gd name="connsiteY0" fmla="*/ 0 h 2568801"/>
                      <a:gd name="connsiteX1" fmla="*/ 16876 w 659130"/>
                      <a:gd name="connsiteY1" fmla="*/ 631869 h 2568801"/>
                      <a:gd name="connsiteX2" fmla="*/ 0 w 659130"/>
                      <a:gd name="connsiteY2" fmla="*/ 2204946 h 2568801"/>
                      <a:gd name="connsiteX3" fmla="*/ 659130 w 659130"/>
                      <a:gd name="connsiteY3" fmla="*/ 2568801 h 2568801"/>
                      <a:gd name="connsiteX0" fmla="*/ 548640 w 659130"/>
                      <a:gd name="connsiteY0" fmla="*/ 0 h 1941739"/>
                      <a:gd name="connsiteX1" fmla="*/ 16876 w 659130"/>
                      <a:gd name="connsiteY1" fmla="*/ 4807 h 1941739"/>
                      <a:gd name="connsiteX2" fmla="*/ 0 w 659130"/>
                      <a:gd name="connsiteY2" fmla="*/ 1577884 h 1941739"/>
                      <a:gd name="connsiteX3" fmla="*/ 659130 w 659130"/>
                      <a:gd name="connsiteY3" fmla="*/ 1941739 h 194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9130" h="1941739">
                        <a:moveTo>
                          <a:pt x="548640" y="0"/>
                        </a:moveTo>
                        <a:lnTo>
                          <a:pt x="16876" y="4807"/>
                        </a:lnTo>
                        <a:cubicBezTo>
                          <a:pt x="11251" y="1053041"/>
                          <a:pt x="5625" y="529650"/>
                          <a:pt x="0" y="1577884"/>
                        </a:cubicBezTo>
                        <a:lnTo>
                          <a:pt x="659130" y="1941739"/>
                        </a:lnTo>
                      </a:path>
                    </a:pathLst>
                  </a:custGeom>
                  <a:noFill/>
                  <a:ln w="38100" cap="rnd" cmpd="sng" algn="ctr">
                    <a:solidFill>
                      <a:schemeClr val="bg1">
                        <a:lumMod val="85000"/>
                      </a:schemeClr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09336E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98" name="Freeform 97"/>
                  <p:cNvSpPr/>
                  <p:nvPr/>
                </p:nvSpPr>
                <p:spPr bwMode="auto">
                  <a:xfrm>
                    <a:off x="9650355" y="4307564"/>
                    <a:ext cx="527803" cy="710476"/>
                  </a:xfrm>
                  <a:custGeom>
                    <a:avLst/>
                    <a:gdLst>
                      <a:gd name="connsiteX0" fmla="*/ 0 w 723900"/>
                      <a:gd name="connsiteY0" fmla="*/ 0 h 952500"/>
                      <a:gd name="connsiteX1" fmla="*/ 609600 w 723900"/>
                      <a:gd name="connsiteY1" fmla="*/ 361950 h 952500"/>
                      <a:gd name="connsiteX2" fmla="*/ 180975 w 723900"/>
                      <a:gd name="connsiteY2" fmla="*/ 628650 h 952500"/>
                      <a:gd name="connsiteX3" fmla="*/ 723900 w 723900"/>
                      <a:gd name="connsiteY3" fmla="*/ 952500 h 9525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409575 w 952500"/>
                      <a:gd name="connsiteY2" fmla="*/ 781050 h 1104900"/>
                      <a:gd name="connsiteX3" fmla="*/ 952500 w 952500"/>
                      <a:gd name="connsiteY3" fmla="*/ 1104900 h 11049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523875 w 952500"/>
                      <a:gd name="connsiteY2" fmla="*/ 723900 h 1104900"/>
                      <a:gd name="connsiteX3" fmla="*/ 952500 w 952500"/>
                      <a:gd name="connsiteY3" fmla="*/ 1104900 h 1104900"/>
                      <a:gd name="connsiteX0" fmla="*/ 0 w 1104900"/>
                      <a:gd name="connsiteY0" fmla="*/ 0 h 1104900"/>
                      <a:gd name="connsiteX1" fmla="*/ 838200 w 1104900"/>
                      <a:gd name="connsiteY1" fmla="*/ 5143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361950 w 1104900"/>
                      <a:gd name="connsiteY2" fmla="*/ 600075 h 1104900"/>
                      <a:gd name="connsiteX3" fmla="*/ 1104900 w 1104900"/>
                      <a:gd name="connsiteY3" fmla="*/ 1104900 h 1104900"/>
                      <a:gd name="connsiteX0" fmla="*/ 0 w 830580"/>
                      <a:gd name="connsiteY0" fmla="*/ 0 h 868680"/>
                      <a:gd name="connsiteX1" fmla="*/ 666750 w 830580"/>
                      <a:gd name="connsiteY1" fmla="*/ 40005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1405890"/>
                      <a:gd name="connsiteY0" fmla="*/ 0 h 868680"/>
                      <a:gd name="connsiteX1" fmla="*/ 1405890 w 1405890"/>
                      <a:gd name="connsiteY1" fmla="*/ 468630 h 868680"/>
                      <a:gd name="connsiteX2" fmla="*/ 361950 w 1405890"/>
                      <a:gd name="connsiteY2" fmla="*/ 600075 h 868680"/>
                      <a:gd name="connsiteX3" fmla="*/ 830580 w 1405890"/>
                      <a:gd name="connsiteY3" fmla="*/ 868680 h 868680"/>
                      <a:gd name="connsiteX0" fmla="*/ 0 w 830580"/>
                      <a:gd name="connsiteY0" fmla="*/ 0 h 868680"/>
                      <a:gd name="connsiteX1" fmla="*/ 773430 w 830580"/>
                      <a:gd name="connsiteY1" fmla="*/ 36957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777240"/>
                      <a:gd name="connsiteY0" fmla="*/ 0 h 914400"/>
                      <a:gd name="connsiteX1" fmla="*/ 720090 w 777240"/>
                      <a:gd name="connsiteY1" fmla="*/ 415290 h 914400"/>
                      <a:gd name="connsiteX2" fmla="*/ 308610 w 777240"/>
                      <a:gd name="connsiteY2" fmla="*/ 645795 h 914400"/>
                      <a:gd name="connsiteX3" fmla="*/ 777240 w 777240"/>
                      <a:gd name="connsiteY3" fmla="*/ 914400 h 914400"/>
                      <a:gd name="connsiteX0" fmla="*/ 0 w 777240"/>
                      <a:gd name="connsiteY0" fmla="*/ 1911533 h 2825933"/>
                      <a:gd name="connsiteX1" fmla="*/ 284663 w 777240"/>
                      <a:gd name="connsiteY1" fmla="*/ 0 h 2825933"/>
                      <a:gd name="connsiteX2" fmla="*/ 308610 w 777240"/>
                      <a:gd name="connsiteY2" fmla="*/ 2557328 h 2825933"/>
                      <a:gd name="connsiteX3" fmla="*/ 777240 w 777240"/>
                      <a:gd name="connsiteY3" fmla="*/ 2825933 h 2825933"/>
                      <a:gd name="connsiteX0" fmla="*/ 382087 w 492578"/>
                      <a:gd name="connsiteY0" fmla="*/ 0 h 2846614"/>
                      <a:gd name="connsiteX1" fmla="*/ 0 w 492578"/>
                      <a:gd name="connsiteY1" fmla="*/ 20681 h 2846614"/>
                      <a:gd name="connsiteX2" fmla="*/ 23947 w 492578"/>
                      <a:gd name="connsiteY2" fmla="*/ 2578009 h 2846614"/>
                      <a:gd name="connsiteX3" fmla="*/ 492577 w 492578"/>
                      <a:gd name="connsiteY3" fmla="*/ 2846614 h 2846614"/>
                      <a:gd name="connsiteX0" fmla="*/ 548640 w 659129"/>
                      <a:gd name="connsiteY0" fmla="*/ 0 h 2846614"/>
                      <a:gd name="connsiteX1" fmla="*/ 166553 w 659129"/>
                      <a:gd name="connsiteY1" fmla="*/ 20681 h 2846614"/>
                      <a:gd name="connsiteX2" fmla="*/ 0 w 659129"/>
                      <a:gd name="connsiteY2" fmla="*/ 2387509 h 2846614"/>
                      <a:gd name="connsiteX3" fmla="*/ 659130 w 659129"/>
                      <a:gd name="connsiteY3" fmla="*/ 2846614 h 2846614"/>
                      <a:gd name="connsiteX0" fmla="*/ 1729193 w 1839683"/>
                      <a:gd name="connsiteY0" fmla="*/ 0 h 2846614"/>
                      <a:gd name="connsiteX1" fmla="*/ 0 w 1839683"/>
                      <a:gd name="connsiteY1" fmla="*/ 20681 h 2846614"/>
                      <a:gd name="connsiteX2" fmla="*/ 1180553 w 1839683"/>
                      <a:gd name="connsiteY2" fmla="*/ 2387509 h 2846614"/>
                      <a:gd name="connsiteX3" fmla="*/ 1839683 w 1839683"/>
                      <a:gd name="connsiteY3" fmla="*/ 2846614 h 2846614"/>
                      <a:gd name="connsiteX0" fmla="*/ 548640 w 659130"/>
                      <a:gd name="connsiteY0" fmla="*/ 0 h 2846614"/>
                      <a:gd name="connsiteX1" fmla="*/ 16876 w 659130"/>
                      <a:gd name="connsiteY1" fmla="*/ 20681 h 2846614"/>
                      <a:gd name="connsiteX2" fmla="*/ 0 w 659130"/>
                      <a:gd name="connsiteY2" fmla="*/ 2387509 h 2846614"/>
                      <a:gd name="connsiteX3" fmla="*/ 659130 w 659130"/>
                      <a:gd name="connsiteY3" fmla="*/ 2846614 h 2846614"/>
                      <a:gd name="connsiteX0" fmla="*/ 548640 w 659130"/>
                      <a:gd name="connsiteY0" fmla="*/ 757194 h 3603808"/>
                      <a:gd name="connsiteX1" fmla="*/ 16876 w 659130"/>
                      <a:gd name="connsiteY1" fmla="*/ 0 h 3603808"/>
                      <a:gd name="connsiteX2" fmla="*/ 0 w 659130"/>
                      <a:gd name="connsiteY2" fmla="*/ 3144703 h 3603808"/>
                      <a:gd name="connsiteX3" fmla="*/ 659130 w 659130"/>
                      <a:gd name="connsiteY3" fmla="*/ 3603808 h 3603808"/>
                      <a:gd name="connsiteX0" fmla="*/ 548640 w 659130"/>
                      <a:gd name="connsiteY0" fmla="*/ 3131 h 2849745"/>
                      <a:gd name="connsiteX1" fmla="*/ 16876 w 659130"/>
                      <a:gd name="connsiteY1" fmla="*/ 0 h 2849745"/>
                      <a:gd name="connsiteX2" fmla="*/ 0 w 659130"/>
                      <a:gd name="connsiteY2" fmla="*/ 2390640 h 2849745"/>
                      <a:gd name="connsiteX3" fmla="*/ 659130 w 659130"/>
                      <a:gd name="connsiteY3" fmla="*/ 2849745 h 284974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0 h 2751364"/>
                      <a:gd name="connsiteX1" fmla="*/ 16876 w 659130"/>
                      <a:gd name="connsiteY1" fmla="*/ 187369 h 2751364"/>
                      <a:gd name="connsiteX2" fmla="*/ 0 w 659130"/>
                      <a:gd name="connsiteY2" fmla="*/ 2387509 h 2751364"/>
                      <a:gd name="connsiteX3" fmla="*/ 659130 w 659130"/>
                      <a:gd name="connsiteY3" fmla="*/ 2751364 h 2751364"/>
                      <a:gd name="connsiteX0" fmla="*/ 548640 w 659130"/>
                      <a:gd name="connsiteY0" fmla="*/ 0 h 2568801"/>
                      <a:gd name="connsiteX1" fmla="*/ 16876 w 659130"/>
                      <a:gd name="connsiteY1" fmla="*/ 4806 h 2568801"/>
                      <a:gd name="connsiteX2" fmla="*/ 0 w 659130"/>
                      <a:gd name="connsiteY2" fmla="*/ 2204946 h 2568801"/>
                      <a:gd name="connsiteX3" fmla="*/ 659130 w 659130"/>
                      <a:gd name="connsiteY3" fmla="*/ 2568801 h 2568801"/>
                      <a:gd name="connsiteX0" fmla="*/ 548640 w 659130"/>
                      <a:gd name="connsiteY0" fmla="*/ 0 h 2568801"/>
                      <a:gd name="connsiteX1" fmla="*/ 16876 w 659130"/>
                      <a:gd name="connsiteY1" fmla="*/ 631869 h 2568801"/>
                      <a:gd name="connsiteX2" fmla="*/ 0 w 659130"/>
                      <a:gd name="connsiteY2" fmla="*/ 2204946 h 2568801"/>
                      <a:gd name="connsiteX3" fmla="*/ 659130 w 659130"/>
                      <a:gd name="connsiteY3" fmla="*/ 2568801 h 2568801"/>
                      <a:gd name="connsiteX0" fmla="*/ 548640 w 659130"/>
                      <a:gd name="connsiteY0" fmla="*/ 0 h 1941739"/>
                      <a:gd name="connsiteX1" fmla="*/ 16876 w 659130"/>
                      <a:gd name="connsiteY1" fmla="*/ 4807 h 1941739"/>
                      <a:gd name="connsiteX2" fmla="*/ 0 w 659130"/>
                      <a:gd name="connsiteY2" fmla="*/ 1577884 h 1941739"/>
                      <a:gd name="connsiteX3" fmla="*/ 659130 w 659130"/>
                      <a:gd name="connsiteY3" fmla="*/ 1941739 h 1941739"/>
                      <a:gd name="connsiteX0" fmla="*/ 548640 w 659130"/>
                      <a:gd name="connsiteY0" fmla="*/ 0 h 2104760"/>
                      <a:gd name="connsiteX1" fmla="*/ 16876 w 659130"/>
                      <a:gd name="connsiteY1" fmla="*/ 1056526 h 2104760"/>
                      <a:gd name="connsiteX2" fmla="*/ 0 w 659130"/>
                      <a:gd name="connsiteY2" fmla="*/ 1577884 h 2104760"/>
                      <a:gd name="connsiteX3" fmla="*/ 659130 w 659130"/>
                      <a:gd name="connsiteY3" fmla="*/ 1941739 h 2104760"/>
                      <a:gd name="connsiteX0" fmla="*/ 548640 w 659130"/>
                      <a:gd name="connsiteY0" fmla="*/ 0 h 2104760"/>
                      <a:gd name="connsiteX1" fmla="*/ 16876 w 659130"/>
                      <a:gd name="connsiteY1" fmla="*/ 1056526 h 2104760"/>
                      <a:gd name="connsiteX2" fmla="*/ 0 w 659130"/>
                      <a:gd name="connsiteY2" fmla="*/ 1577884 h 2104760"/>
                      <a:gd name="connsiteX3" fmla="*/ 659130 w 659130"/>
                      <a:gd name="connsiteY3" fmla="*/ 1941739 h 2104760"/>
                      <a:gd name="connsiteX0" fmla="*/ 548640 w 659130"/>
                      <a:gd name="connsiteY0" fmla="*/ 0 h 2104760"/>
                      <a:gd name="connsiteX1" fmla="*/ 16876 w 659130"/>
                      <a:gd name="connsiteY1" fmla="*/ 1056526 h 2104760"/>
                      <a:gd name="connsiteX2" fmla="*/ 0 w 659130"/>
                      <a:gd name="connsiteY2" fmla="*/ 1577884 h 2104760"/>
                      <a:gd name="connsiteX3" fmla="*/ 659130 w 659130"/>
                      <a:gd name="connsiteY3" fmla="*/ 1941739 h 2104760"/>
                      <a:gd name="connsiteX0" fmla="*/ 358140 w 659130"/>
                      <a:gd name="connsiteY0" fmla="*/ 530006 h 1575110"/>
                      <a:gd name="connsiteX1" fmla="*/ 16876 w 659130"/>
                      <a:gd name="connsiteY1" fmla="*/ 526876 h 1575110"/>
                      <a:gd name="connsiteX2" fmla="*/ 0 w 659130"/>
                      <a:gd name="connsiteY2" fmla="*/ 1048234 h 1575110"/>
                      <a:gd name="connsiteX3" fmla="*/ 659130 w 659130"/>
                      <a:gd name="connsiteY3" fmla="*/ 1412089 h 1575110"/>
                      <a:gd name="connsiteX0" fmla="*/ 465349 w 766339"/>
                      <a:gd name="connsiteY0" fmla="*/ 88118 h 970201"/>
                      <a:gd name="connsiteX1" fmla="*/ 124085 w 766339"/>
                      <a:gd name="connsiteY1" fmla="*/ 84988 h 970201"/>
                      <a:gd name="connsiteX2" fmla="*/ 123084 w 766339"/>
                      <a:gd name="connsiteY2" fmla="*/ 86892 h 970201"/>
                      <a:gd name="connsiteX3" fmla="*/ 107209 w 766339"/>
                      <a:gd name="connsiteY3" fmla="*/ 606346 h 970201"/>
                      <a:gd name="connsiteX4" fmla="*/ 766339 w 766339"/>
                      <a:gd name="connsiteY4" fmla="*/ 970201 h 970201"/>
                      <a:gd name="connsiteX0" fmla="*/ 465349 w 766339"/>
                      <a:gd name="connsiteY0" fmla="*/ 8744 h 890827"/>
                      <a:gd name="connsiteX1" fmla="*/ 124085 w 766339"/>
                      <a:gd name="connsiteY1" fmla="*/ 5614 h 890827"/>
                      <a:gd name="connsiteX2" fmla="*/ 123084 w 766339"/>
                      <a:gd name="connsiteY2" fmla="*/ 7518 h 890827"/>
                      <a:gd name="connsiteX3" fmla="*/ 107209 w 766339"/>
                      <a:gd name="connsiteY3" fmla="*/ 526972 h 890827"/>
                      <a:gd name="connsiteX4" fmla="*/ 766339 w 766339"/>
                      <a:gd name="connsiteY4" fmla="*/ 890827 h 890827"/>
                      <a:gd name="connsiteX0" fmla="*/ 465349 w 766339"/>
                      <a:gd name="connsiteY0" fmla="*/ 9583 h 891666"/>
                      <a:gd name="connsiteX1" fmla="*/ 124085 w 766339"/>
                      <a:gd name="connsiteY1" fmla="*/ 6453 h 891666"/>
                      <a:gd name="connsiteX2" fmla="*/ 123084 w 766339"/>
                      <a:gd name="connsiteY2" fmla="*/ 8357 h 891666"/>
                      <a:gd name="connsiteX3" fmla="*/ 107209 w 766339"/>
                      <a:gd name="connsiteY3" fmla="*/ 527811 h 891666"/>
                      <a:gd name="connsiteX4" fmla="*/ 766339 w 766339"/>
                      <a:gd name="connsiteY4" fmla="*/ 891666 h 891666"/>
                      <a:gd name="connsiteX0" fmla="*/ 398308 w 699298"/>
                      <a:gd name="connsiteY0" fmla="*/ 9583 h 891666"/>
                      <a:gd name="connsiteX1" fmla="*/ 57044 w 699298"/>
                      <a:gd name="connsiteY1" fmla="*/ 6453 h 891666"/>
                      <a:gd name="connsiteX2" fmla="*/ 56043 w 699298"/>
                      <a:gd name="connsiteY2" fmla="*/ 8357 h 891666"/>
                      <a:gd name="connsiteX3" fmla="*/ 40168 w 699298"/>
                      <a:gd name="connsiteY3" fmla="*/ 527811 h 891666"/>
                      <a:gd name="connsiteX4" fmla="*/ 699298 w 699298"/>
                      <a:gd name="connsiteY4" fmla="*/ 891666 h 891666"/>
                      <a:gd name="connsiteX0" fmla="*/ 398308 w 699298"/>
                      <a:gd name="connsiteY0" fmla="*/ 14698 h 896781"/>
                      <a:gd name="connsiteX1" fmla="*/ 57044 w 699298"/>
                      <a:gd name="connsiteY1" fmla="*/ 11568 h 896781"/>
                      <a:gd name="connsiteX2" fmla="*/ 56043 w 699298"/>
                      <a:gd name="connsiteY2" fmla="*/ 13472 h 896781"/>
                      <a:gd name="connsiteX3" fmla="*/ 40168 w 699298"/>
                      <a:gd name="connsiteY3" fmla="*/ 532926 h 896781"/>
                      <a:gd name="connsiteX4" fmla="*/ 699298 w 699298"/>
                      <a:gd name="connsiteY4" fmla="*/ 896781 h 896781"/>
                      <a:gd name="connsiteX0" fmla="*/ 398308 w 699298"/>
                      <a:gd name="connsiteY0" fmla="*/ 17674 h 899757"/>
                      <a:gd name="connsiteX1" fmla="*/ 57044 w 699298"/>
                      <a:gd name="connsiteY1" fmla="*/ 14544 h 899757"/>
                      <a:gd name="connsiteX2" fmla="*/ 56043 w 699298"/>
                      <a:gd name="connsiteY2" fmla="*/ 16448 h 899757"/>
                      <a:gd name="connsiteX3" fmla="*/ 40168 w 699298"/>
                      <a:gd name="connsiteY3" fmla="*/ 535902 h 899757"/>
                      <a:gd name="connsiteX4" fmla="*/ 699298 w 699298"/>
                      <a:gd name="connsiteY4" fmla="*/ 899757 h 899757"/>
                      <a:gd name="connsiteX0" fmla="*/ 398308 w 699298"/>
                      <a:gd name="connsiteY0" fmla="*/ 17674 h 899757"/>
                      <a:gd name="connsiteX1" fmla="*/ 57044 w 699298"/>
                      <a:gd name="connsiteY1" fmla="*/ 14544 h 899757"/>
                      <a:gd name="connsiteX2" fmla="*/ 56043 w 699298"/>
                      <a:gd name="connsiteY2" fmla="*/ 16448 h 899757"/>
                      <a:gd name="connsiteX3" fmla="*/ 40168 w 699298"/>
                      <a:gd name="connsiteY3" fmla="*/ 535902 h 899757"/>
                      <a:gd name="connsiteX4" fmla="*/ 699298 w 699298"/>
                      <a:gd name="connsiteY4" fmla="*/ 899757 h 899757"/>
                      <a:gd name="connsiteX0" fmla="*/ 398308 w 699298"/>
                      <a:gd name="connsiteY0" fmla="*/ 17674 h 899757"/>
                      <a:gd name="connsiteX1" fmla="*/ 57044 w 699298"/>
                      <a:gd name="connsiteY1" fmla="*/ 14544 h 899757"/>
                      <a:gd name="connsiteX2" fmla="*/ 56043 w 699298"/>
                      <a:gd name="connsiteY2" fmla="*/ 16448 h 899757"/>
                      <a:gd name="connsiteX3" fmla="*/ 40168 w 699298"/>
                      <a:gd name="connsiteY3" fmla="*/ 535902 h 899757"/>
                      <a:gd name="connsiteX4" fmla="*/ 699298 w 699298"/>
                      <a:gd name="connsiteY4" fmla="*/ 899757 h 899757"/>
                      <a:gd name="connsiteX0" fmla="*/ 465182 w 766172"/>
                      <a:gd name="connsiteY0" fmla="*/ 3130 h 885213"/>
                      <a:gd name="connsiteX1" fmla="*/ 123918 w 766172"/>
                      <a:gd name="connsiteY1" fmla="*/ 0 h 885213"/>
                      <a:gd name="connsiteX2" fmla="*/ 107042 w 766172"/>
                      <a:gd name="connsiteY2" fmla="*/ 521358 h 885213"/>
                      <a:gd name="connsiteX3" fmla="*/ 766172 w 766172"/>
                      <a:gd name="connsiteY3" fmla="*/ 885213 h 885213"/>
                      <a:gd name="connsiteX0" fmla="*/ 465182 w 766172"/>
                      <a:gd name="connsiteY0" fmla="*/ 3130 h 885213"/>
                      <a:gd name="connsiteX1" fmla="*/ 123918 w 766172"/>
                      <a:gd name="connsiteY1" fmla="*/ 0 h 885213"/>
                      <a:gd name="connsiteX2" fmla="*/ 107042 w 766172"/>
                      <a:gd name="connsiteY2" fmla="*/ 521358 h 885213"/>
                      <a:gd name="connsiteX3" fmla="*/ 766172 w 766172"/>
                      <a:gd name="connsiteY3" fmla="*/ 885213 h 885213"/>
                      <a:gd name="connsiteX0" fmla="*/ 465181 w 766171"/>
                      <a:gd name="connsiteY0" fmla="*/ 3130 h 885213"/>
                      <a:gd name="connsiteX1" fmla="*/ 123917 w 766171"/>
                      <a:gd name="connsiteY1" fmla="*/ 0 h 885213"/>
                      <a:gd name="connsiteX2" fmla="*/ 107042 w 766171"/>
                      <a:gd name="connsiteY2" fmla="*/ 521358 h 885213"/>
                      <a:gd name="connsiteX3" fmla="*/ 766171 w 766171"/>
                      <a:gd name="connsiteY3" fmla="*/ 885213 h 885213"/>
                      <a:gd name="connsiteX0" fmla="*/ 465180 w 766170"/>
                      <a:gd name="connsiteY0" fmla="*/ 3130 h 885213"/>
                      <a:gd name="connsiteX1" fmla="*/ 123916 w 766170"/>
                      <a:gd name="connsiteY1" fmla="*/ 0 h 885213"/>
                      <a:gd name="connsiteX2" fmla="*/ 107042 w 766170"/>
                      <a:gd name="connsiteY2" fmla="*/ 521358 h 885213"/>
                      <a:gd name="connsiteX3" fmla="*/ 766170 w 766170"/>
                      <a:gd name="connsiteY3" fmla="*/ 885213 h 885213"/>
                      <a:gd name="connsiteX0" fmla="*/ 465179 w 766169"/>
                      <a:gd name="connsiteY0" fmla="*/ 3130 h 885213"/>
                      <a:gd name="connsiteX1" fmla="*/ 123915 w 766169"/>
                      <a:gd name="connsiteY1" fmla="*/ 0 h 885213"/>
                      <a:gd name="connsiteX2" fmla="*/ 107042 w 766169"/>
                      <a:gd name="connsiteY2" fmla="*/ 521358 h 885213"/>
                      <a:gd name="connsiteX3" fmla="*/ 766169 w 766169"/>
                      <a:gd name="connsiteY3" fmla="*/ 885213 h 885213"/>
                      <a:gd name="connsiteX0" fmla="*/ 465179 w 766169"/>
                      <a:gd name="connsiteY0" fmla="*/ 3130 h 885213"/>
                      <a:gd name="connsiteX1" fmla="*/ 123915 w 766169"/>
                      <a:gd name="connsiteY1" fmla="*/ 0 h 885213"/>
                      <a:gd name="connsiteX2" fmla="*/ 107042 w 766169"/>
                      <a:gd name="connsiteY2" fmla="*/ 521358 h 885213"/>
                      <a:gd name="connsiteX3" fmla="*/ 766169 w 766169"/>
                      <a:gd name="connsiteY3" fmla="*/ 885213 h 885213"/>
                      <a:gd name="connsiteX0" fmla="*/ 400954 w 701944"/>
                      <a:gd name="connsiteY0" fmla="*/ 3130 h 885213"/>
                      <a:gd name="connsiteX1" fmla="*/ 59690 w 701944"/>
                      <a:gd name="connsiteY1" fmla="*/ 0 h 885213"/>
                      <a:gd name="connsiteX2" fmla="*/ 42817 w 701944"/>
                      <a:gd name="connsiteY2" fmla="*/ 521358 h 885213"/>
                      <a:gd name="connsiteX3" fmla="*/ 701944 w 701944"/>
                      <a:gd name="connsiteY3" fmla="*/ 885213 h 885213"/>
                      <a:gd name="connsiteX0" fmla="*/ 360999 w 661989"/>
                      <a:gd name="connsiteY0" fmla="*/ 9031 h 891114"/>
                      <a:gd name="connsiteX1" fmla="*/ 19735 w 661989"/>
                      <a:gd name="connsiteY1" fmla="*/ 5901 h 891114"/>
                      <a:gd name="connsiteX2" fmla="*/ 2862 w 661989"/>
                      <a:gd name="connsiteY2" fmla="*/ 527259 h 891114"/>
                      <a:gd name="connsiteX3" fmla="*/ 661989 w 661989"/>
                      <a:gd name="connsiteY3" fmla="*/ 891114 h 891114"/>
                      <a:gd name="connsiteX0" fmla="*/ 1674926 w 1975916"/>
                      <a:gd name="connsiteY0" fmla="*/ 9031 h 891114"/>
                      <a:gd name="connsiteX1" fmla="*/ 159 w 1975916"/>
                      <a:gd name="connsiteY1" fmla="*/ 5901 h 891114"/>
                      <a:gd name="connsiteX2" fmla="*/ 1316789 w 1975916"/>
                      <a:gd name="connsiteY2" fmla="*/ 527259 h 891114"/>
                      <a:gd name="connsiteX3" fmla="*/ 1975916 w 1975916"/>
                      <a:gd name="connsiteY3" fmla="*/ 891114 h 891114"/>
                      <a:gd name="connsiteX0" fmla="*/ 360999 w 661989"/>
                      <a:gd name="connsiteY0" fmla="*/ 9031 h 891114"/>
                      <a:gd name="connsiteX1" fmla="*/ 1876 w 661989"/>
                      <a:gd name="connsiteY1" fmla="*/ 5901 h 891114"/>
                      <a:gd name="connsiteX2" fmla="*/ 2862 w 661989"/>
                      <a:gd name="connsiteY2" fmla="*/ 527259 h 891114"/>
                      <a:gd name="connsiteX3" fmla="*/ 661989 w 661989"/>
                      <a:gd name="connsiteY3" fmla="*/ 891114 h 891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1989" h="891114">
                        <a:moveTo>
                          <a:pt x="360999" y="9031"/>
                        </a:moveTo>
                        <a:lnTo>
                          <a:pt x="1876" y="5901"/>
                        </a:lnTo>
                        <a:cubicBezTo>
                          <a:pt x="1717" y="0"/>
                          <a:pt x="0" y="534506"/>
                          <a:pt x="2862" y="527259"/>
                        </a:cubicBezTo>
                        <a:lnTo>
                          <a:pt x="661989" y="891114"/>
                        </a:lnTo>
                      </a:path>
                    </a:pathLst>
                  </a:custGeom>
                  <a:noFill/>
                  <a:ln w="38100" cap="rnd" cmpd="sng" algn="ctr">
                    <a:solidFill>
                      <a:schemeClr val="bg1">
                        <a:lumMod val="85000"/>
                      </a:schemeClr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09336E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99" name="Freeform 98"/>
                  <p:cNvSpPr/>
                  <p:nvPr/>
                </p:nvSpPr>
                <p:spPr bwMode="auto">
                  <a:xfrm>
                    <a:off x="9567185" y="3853116"/>
                    <a:ext cx="531003" cy="1203329"/>
                  </a:xfrm>
                  <a:custGeom>
                    <a:avLst/>
                    <a:gdLst>
                      <a:gd name="connsiteX0" fmla="*/ 0 w 723900"/>
                      <a:gd name="connsiteY0" fmla="*/ 0 h 952500"/>
                      <a:gd name="connsiteX1" fmla="*/ 609600 w 723900"/>
                      <a:gd name="connsiteY1" fmla="*/ 361950 h 952500"/>
                      <a:gd name="connsiteX2" fmla="*/ 180975 w 723900"/>
                      <a:gd name="connsiteY2" fmla="*/ 628650 h 952500"/>
                      <a:gd name="connsiteX3" fmla="*/ 723900 w 723900"/>
                      <a:gd name="connsiteY3" fmla="*/ 952500 h 9525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409575 w 952500"/>
                      <a:gd name="connsiteY2" fmla="*/ 781050 h 1104900"/>
                      <a:gd name="connsiteX3" fmla="*/ 952500 w 952500"/>
                      <a:gd name="connsiteY3" fmla="*/ 1104900 h 1104900"/>
                      <a:gd name="connsiteX0" fmla="*/ 0 w 952500"/>
                      <a:gd name="connsiteY0" fmla="*/ 0 h 1104900"/>
                      <a:gd name="connsiteX1" fmla="*/ 838200 w 952500"/>
                      <a:gd name="connsiteY1" fmla="*/ 514350 h 1104900"/>
                      <a:gd name="connsiteX2" fmla="*/ 523875 w 952500"/>
                      <a:gd name="connsiteY2" fmla="*/ 723900 h 1104900"/>
                      <a:gd name="connsiteX3" fmla="*/ 952500 w 952500"/>
                      <a:gd name="connsiteY3" fmla="*/ 1104900 h 1104900"/>
                      <a:gd name="connsiteX0" fmla="*/ 0 w 1104900"/>
                      <a:gd name="connsiteY0" fmla="*/ 0 h 1104900"/>
                      <a:gd name="connsiteX1" fmla="*/ 838200 w 1104900"/>
                      <a:gd name="connsiteY1" fmla="*/ 5143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523875 w 1104900"/>
                      <a:gd name="connsiteY2" fmla="*/ 72390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400050 w 1104900"/>
                      <a:gd name="connsiteY2" fmla="*/ 666750 h 1104900"/>
                      <a:gd name="connsiteX3" fmla="*/ 1104900 w 1104900"/>
                      <a:gd name="connsiteY3" fmla="*/ 1104900 h 1104900"/>
                      <a:gd name="connsiteX0" fmla="*/ 0 w 1104900"/>
                      <a:gd name="connsiteY0" fmla="*/ 0 h 1104900"/>
                      <a:gd name="connsiteX1" fmla="*/ 666750 w 1104900"/>
                      <a:gd name="connsiteY1" fmla="*/ 400050 h 1104900"/>
                      <a:gd name="connsiteX2" fmla="*/ 361950 w 1104900"/>
                      <a:gd name="connsiteY2" fmla="*/ 600075 h 1104900"/>
                      <a:gd name="connsiteX3" fmla="*/ 1104900 w 1104900"/>
                      <a:gd name="connsiteY3" fmla="*/ 1104900 h 1104900"/>
                      <a:gd name="connsiteX0" fmla="*/ 0 w 830580"/>
                      <a:gd name="connsiteY0" fmla="*/ 0 h 868680"/>
                      <a:gd name="connsiteX1" fmla="*/ 666750 w 830580"/>
                      <a:gd name="connsiteY1" fmla="*/ 40005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1405890"/>
                      <a:gd name="connsiteY0" fmla="*/ 0 h 868680"/>
                      <a:gd name="connsiteX1" fmla="*/ 1405890 w 1405890"/>
                      <a:gd name="connsiteY1" fmla="*/ 468630 h 868680"/>
                      <a:gd name="connsiteX2" fmla="*/ 361950 w 1405890"/>
                      <a:gd name="connsiteY2" fmla="*/ 600075 h 868680"/>
                      <a:gd name="connsiteX3" fmla="*/ 830580 w 1405890"/>
                      <a:gd name="connsiteY3" fmla="*/ 868680 h 868680"/>
                      <a:gd name="connsiteX0" fmla="*/ 0 w 830580"/>
                      <a:gd name="connsiteY0" fmla="*/ 0 h 868680"/>
                      <a:gd name="connsiteX1" fmla="*/ 773430 w 830580"/>
                      <a:gd name="connsiteY1" fmla="*/ 369570 h 868680"/>
                      <a:gd name="connsiteX2" fmla="*/ 361950 w 830580"/>
                      <a:gd name="connsiteY2" fmla="*/ 600075 h 868680"/>
                      <a:gd name="connsiteX3" fmla="*/ 830580 w 830580"/>
                      <a:gd name="connsiteY3" fmla="*/ 868680 h 868680"/>
                      <a:gd name="connsiteX0" fmla="*/ 0 w 777240"/>
                      <a:gd name="connsiteY0" fmla="*/ 0 h 914400"/>
                      <a:gd name="connsiteX1" fmla="*/ 720090 w 777240"/>
                      <a:gd name="connsiteY1" fmla="*/ 415290 h 914400"/>
                      <a:gd name="connsiteX2" fmla="*/ 308610 w 777240"/>
                      <a:gd name="connsiteY2" fmla="*/ 645795 h 914400"/>
                      <a:gd name="connsiteX3" fmla="*/ 777240 w 777240"/>
                      <a:gd name="connsiteY3" fmla="*/ 914400 h 914400"/>
                      <a:gd name="connsiteX0" fmla="*/ 0 w 777240"/>
                      <a:gd name="connsiteY0" fmla="*/ 1911533 h 2825933"/>
                      <a:gd name="connsiteX1" fmla="*/ 284663 w 777240"/>
                      <a:gd name="connsiteY1" fmla="*/ 0 h 2825933"/>
                      <a:gd name="connsiteX2" fmla="*/ 308610 w 777240"/>
                      <a:gd name="connsiteY2" fmla="*/ 2557328 h 2825933"/>
                      <a:gd name="connsiteX3" fmla="*/ 777240 w 777240"/>
                      <a:gd name="connsiteY3" fmla="*/ 2825933 h 2825933"/>
                      <a:gd name="connsiteX0" fmla="*/ 382087 w 492578"/>
                      <a:gd name="connsiteY0" fmla="*/ 0 h 2846614"/>
                      <a:gd name="connsiteX1" fmla="*/ 0 w 492578"/>
                      <a:gd name="connsiteY1" fmla="*/ 20681 h 2846614"/>
                      <a:gd name="connsiteX2" fmla="*/ 23947 w 492578"/>
                      <a:gd name="connsiteY2" fmla="*/ 2578009 h 2846614"/>
                      <a:gd name="connsiteX3" fmla="*/ 492577 w 492578"/>
                      <a:gd name="connsiteY3" fmla="*/ 2846614 h 2846614"/>
                      <a:gd name="connsiteX0" fmla="*/ 548640 w 659129"/>
                      <a:gd name="connsiteY0" fmla="*/ 0 h 2846614"/>
                      <a:gd name="connsiteX1" fmla="*/ 166553 w 659129"/>
                      <a:gd name="connsiteY1" fmla="*/ 20681 h 2846614"/>
                      <a:gd name="connsiteX2" fmla="*/ 0 w 659129"/>
                      <a:gd name="connsiteY2" fmla="*/ 2387509 h 2846614"/>
                      <a:gd name="connsiteX3" fmla="*/ 659130 w 659129"/>
                      <a:gd name="connsiteY3" fmla="*/ 2846614 h 2846614"/>
                      <a:gd name="connsiteX0" fmla="*/ 1729193 w 1839683"/>
                      <a:gd name="connsiteY0" fmla="*/ 0 h 2846614"/>
                      <a:gd name="connsiteX1" fmla="*/ 0 w 1839683"/>
                      <a:gd name="connsiteY1" fmla="*/ 20681 h 2846614"/>
                      <a:gd name="connsiteX2" fmla="*/ 1180553 w 1839683"/>
                      <a:gd name="connsiteY2" fmla="*/ 2387509 h 2846614"/>
                      <a:gd name="connsiteX3" fmla="*/ 1839683 w 1839683"/>
                      <a:gd name="connsiteY3" fmla="*/ 2846614 h 2846614"/>
                      <a:gd name="connsiteX0" fmla="*/ 548640 w 659130"/>
                      <a:gd name="connsiteY0" fmla="*/ 0 h 2846614"/>
                      <a:gd name="connsiteX1" fmla="*/ 16876 w 659130"/>
                      <a:gd name="connsiteY1" fmla="*/ 20681 h 2846614"/>
                      <a:gd name="connsiteX2" fmla="*/ 0 w 659130"/>
                      <a:gd name="connsiteY2" fmla="*/ 2387509 h 2846614"/>
                      <a:gd name="connsiteX3" fmla="*/ 659130 w 659130"/>
                      <a:gd name="connsiteY3" fmla="*/ 2846614 h 2846614"/>
                      <a:gd name="connsiteX0" fmla="*/ 548640 w 659130"/>
                      <a:gd name="connsiteY0" fmla="*/ 757194 h 3603808"/>
                      <a:gd name="connsiteX1" fmla="*/ 16876 w 659130"/>
                      <a:gd name="connsiteY1" fmla="*/ 0 h 3603808"/>
                      <a:gd name="connsiteX2" fmla="*/ 0 w 659130"/>
                      <a:gd name="connsiteY2" fmla="*/ 3144703 h 3603808"/>
                      <a:gd name="connsiteX3" fmla="*/ 659130 w 659130"/>
                      <a:gd name="connsiteY3" fmla="*/ 3603808 h 3603808"/>
                      <a:gd name="connsiteX0" fmla="*/ 548640 w 659130"/>
                      <a:gd name="connsiteY0" fmla="*/ 3131 h 2849745"/>
                      <a:gd name="connsiteX1" fmla="*/ 16876 w 659130"/>
                      <a:gd name="connsiteY1" fmla="*/ 0 h 2849745"/>
                      <a:gd name="connsiteX2" fmla="*/ 0 w 659130"/>
                      <a:gd name="connsiteY2" fmla="*/ 2390640 h 2849745"/>
                      <a:gd name="connsiteX3" fmla="*/ 659130 w 659130"/>
                      <a:gd name="connsiteY3" fmla="*/ 2849745 h 284974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3131 h 2754495"/>
                      <a:gd name="connsiteX1" fmla="*/ 16876 w 659130"/>
                      <a:gd name="connsiteY1" fmla="*/ 0 h 2754495"/>
                      <a:gd name="connsiteX2" fmla="*/ 0 w 659130"/>
                      <a:gd name="connsiteY2" fmla="*/ 2390640 h 2754495"/>
                      <a:gd name="connsiteX3" fmla="*/ 659130 w 659130"/>
                      <a:gd name="connsiteY3" fmla="*/ 2754495 h 2754495"/>
                      <a:gd name="connsiteX0" fmla="*/ 548640 w 659130"/>
                      <a:gd name="connsiteY0" fmla="*/ 0 h 2751364"/>
                      <a:gd name="connsiteX1" fmla="*/ 16876 w 659130"/>
                      <a:gd name="connsiteY1" fmla="*/ 187369 h 2751364"/>
                      <a:gd name="connsiteX2" fmla="*/ 0 w 659130"/>
                      <a:gd name="connsiteY2" fmla="*/ 2387509 h 2751364"/>
                      <a:gd name="connsiteX3" fmla="*/ 659130 w 659130"/>
                      <a:gd name="connsiteY3" fmla="*/ 2751364 h 2751364"/>
                      <a:gd name="connsiteX0" fmla="*/ 548640 w 659130"/>
                      <a:gd name="connsiteY0" fmla="*/ 0 h 2568801"/>
                      <a:gd name="connsiteX1" fmla="*/ 16876 w 659130"/>
                      <a:gd name="connsiteY1" fmla="*/ 4806 h 2568801"/>
                      <a:gd name="connsiteX2" fmla="*/ 0 w 659130"/>
                      <a:gd name="connsiteY2" fmla="*/ 2204946 h 2568801"/>
                      <a:gd name="connsiteX3" fmla="*/ 659130 w 659130"/>
                      <a:gd name="connsiteY3" fmla="*/ 2568801 h 2568801"/>
                      <a:gd name="connsiteX0" fmla="*/ 548640 w 659130"/>
                      <a:gd name="connsiteY0" fmla="*/ 0 h 2568801"/>
                      <a:gd name="connsiteX1" fmla="*/ 16876 w 659130"/>
                      <a:gd name="connsiteY1" fmla="*/ 631869 h 2568801"/>
                      <a:gd name="connsiteX2" fmla="*/ 0 w 659130"/>
                      <a:gd name="connsiteY2" fmla="*/ 2204946 h 2568801"/>
                      <a:gd name="connsiteX3" fmla="*/ 659130 w 659130"/>
                      <a:gd name="connsiteY3" fmla="*/ 2568801 h 2568801"/>
                      <a:gd name="connsiteX0" fmla="*/ 548640 w 659130"/>
                      <a:gd name="connsiteY0" fmla="*/ 0 h 1941739"/>
                      <a:gd name="connsiteX1" fmla="*/ 16876 w 659130"/>
                      <a:gd name="connsiteY1" fmla="*/ 4807 h 1941739"/>
                      <a:gd name="connsiteX2" fmla="*/ 0 w 659130"/>
                      <a:gd name="connsiteY2" fmla="*/ 1577884 h 1941739"/>
                      <a:gd name="connsiteX3" fmla="*/ 659130 w 659130"/>
                      <a:gd name="connsiteY3" fmla="*/ 1941739 h 1941739"/>
                      <a:gd name="connsiteX0" fmla="*/ 548640 w 659130"/>
                      <a:gd name="connsiteY0" fmla="*/ 0 h 2104760"/>
                      <a:gd name="connsiteX1" fmla="*/ 16876 w 659130"/>
                      <a:gd name="connsiteY1" fmla="*/ 1056526 h 2104760"/>
                      <a:gd name="connsiteX2" fmla="*/ 0 w 659130"/>
                      <a:gd name="connsiteY2" fmla="*/ 1577884 h 2104760"/>
                      <a:gd name="connsiteX3" fmla="*/ 659130 w 659130"/>
                      <a:gd name="connsiteY3" fmla="*/ 1941739 h 2104760"/>
                      <a:gd name="connsiteX0" fmla="*/ 548640 w 659130"/>
                      <a:gd name="connsiteY0" fmla="*/ 0 h 2104760"/>
                      <a:gd name="connsiteX1" fmla="*/ 16876 w 659130"/>
                      <a:gd name="connsiteY1" fmla="*/ 1056526 h 2104760"/>
                      <a:gd name="connsiteX2" fmla="*/ 0 w 659130"/>
                      <a:gd name="connsiteY2" fmla="*/ 1577884 h 2104760"/>
                      <a:gd name="connsiteX3" fmla="*/ 659130 w 659130"/>
                      <a:gd name="connsiteY3" fmla="*/ 1941739 h 2104760"/>
                      <a:gd name="connsiteX0" fmla="*/ 548640 w 659130"/>
                      <a:gd name="connsiteY0" fmla="*/ 0 h 2104760"/>
                      <a:gd name="connsiteX1" fmla="*/ 16876 w 659130"/>
                      <a:gd name="connsiteY1" fmla="*/ 1056526 h 2104760"/>
                      <a:gd name="connsiteX2" fmla="*/ 0 w 659130"/>
                      <a:gd name="connsiteY2" fmla="*/ 1577884 h 2104760"/>
                      <a:gd name="connsiteX3" fmla="*/ 659130 w 659130"/>
                      <a:gd name="connsiteY3" fmla="*/ 1941739 h 2104760"/>
                      <a:gd name="connsiteX0" fmla="*/ 358140 w 659130"/>
                      <a:gd name="connsiteY0" fmla="*/ 530006 h 1575110"/>
                      <a:gd name="connsiteX1" fmla="*/ 16876 w 659130"/>
                      <a:gd name="connsiteY1" fmla="*/ 526876 h 1575110"/>
                      <a:gd name="connsiteX2" fmla="*/ 0 w 659130"/>
                      <a:gd name="connsiteY2" fmla="*/ 1048234 h 1575110"/>
                      <a:gd name="connsiteX3" fmla="*/ 659130 w 659130"/>
                      <a:gd name="connsiteY3" fmla="*/ 1412089 h 1575110"/>
                      <a:gd name="connsiteX0" fmla="*/ 465349 w 766339"/>
                      <a:gd name="connsiteY0" fmla="*/ 88118 h 970201"/>
                      <a:gd name="connsiteX1" fmla="*/ 124085 w 766339"/>
                      <a:gd name="connsiteY1" fmla="*/ 84988 h 970201"/>
                      <a:gd name="connsiteX2" fmla="*/ 123084 w 766339"/>
                      <a:gd name="connsiteY2" fmla="*/ 86892 h 970201"/>
                      <a:gd name="connsiteX3" fmla="*/ 107209 w 766339"/>
                      <a:gd name="connsiteY3" fmla="*/ 606346 h 970201"/>
                      <a:gd name="connsiteX4" fmla="*/ 766339 w 766339"/>
                      <a:gd name="connsiteY4" fmla="*/ 970201 h 970201"/>
                      <a:gd name="connsiteX0" fmla="*/ 465349 w 766339"/>
                      <a:gd name="connsiteY0" fmla="*/ 8744 h 890827"/>
                      <a:gd name="connsiteX1" fmla="*/ 124085 w 766339"/>
                      <a:gd name="connsiteY1" fmla="*/ 5614 h 890827"/>
                      <a:gd name="connsiteX2" fmla="*/ 123084 w 766339"/>
                      <a:gd name="connsiteY2" fmla="*/ 7518 h 890827"/>
                      <a:gd name="connsiteX3" fmla="*/ 107209 w 766339"/>
                      <a:gd name="connsiteY3" fmla="*/ 526972 h 890827"/>
                      <a:gd name="connsiteX4" fmla="*/ 766339 w 766339"/>
                      <a:gd name="connsiteY4" fmla="*/ 890827 h 890827"/>
                      <a:gd name="connsiteX0" fmla="*/ 465349 w 766339"/>
                      <a:gd name="connsiteY0" fmla="*/ 9583 h 891666"/>
                      <a:gd name="connsiteX1" fmla="*/ 124085 w 766339"/>
                      <a:gd name="connsiteY1" fmla="*/ 6453 h 891666"/>
                      <a:gd name="connsiteX2" fmla="*/ 123084 w 766339"/>
                      <a:gd name="connsiteY2" fmla="*/ 8357 h 891666"/>
                      <a:gd name="connsiteX3" fmla="*/ 107209 w 766339"/>
                      <a:gd name="connsiteY3" fmla="*/ 527811 h 891666"/>
                      <a:gd name="connsiteX4" fmla="*/ 766339 w 766339"/>
                      <a:gd name="connsiteY4" fmla="*/ 891666 h 891666"/>
                      <a:gd name="connsiteX0" fmla="*/ 398308 w 699298"/>
                      <a:gd name="connsiteY0" fmla="*/ 9583 h 891666"/>
                      <a:gd name="connsiteX1" fmla="*/ 57044 w 699298"/>
                      <a:gd name="connsiteY1" fmla="*/ 6453 h 891666"/>
                      <a:gd name="connsiteX2" fmla="*/ 56043 w 699298"/>
                      <a:gd name="connsiteY2" fmla="*/ 8357 h 891666"/>
                      <a:gd name="connsiteX3" fmla="*/ 40168 w 699298"/>
                      <a:gd name="connsiteY3" fmla="*/ 527811 h 891666"/>
                      <a:gd name="connsiteX4" fmla="*/ 699298 w 699298"/>
                      <a:gd name="connsiteY4" fmla="*/ 891666 h 891666"/>
                      <a:gd name="connsiteX0" fmla="*/ 398308 w 699298"/>
                      <a:gd name="connsiteY0" fmla="*/ 14698 h 896781"/>
                      <a:gd name="connsiteX1" fmla="*/ 57044 w 699298"/>
                      <a:gd name="connsiteY1" fmla="*/ 11568 h 896781"/>
                      <a:gd name="connsiteX2" fmla="*/ 56043 w 699298"/>
                      <a:gd name="connsiteY2" fmla="*/ 13472 h 896781"/>
                      <a:gd name="connsiteX3" fmla="*/ 40168 w 699298"/>
                      <a:gd name="connsiteY3" fmla="*/ 532926 h 896781"/>
                      <a:gd name="connsiteX4" fmla="*/ 699298 w 699298"/>
                      <a:gd name="connsiteY4" fmla="*/ 896781 h 896781"/>
                      <a:gd name="connsiteX0" fmla="*/ 398308 w 699298"/>
                      <a:gd name="connsiteY0" fmla="*/ 17674 h 899757"/>
                      <a:gd name="connsiteX1" fmla="*/ 57044 w 699298"/>
                      <a:gd name="connsiteY1" fmla="*/ 14544 h 899757"/>
                      <a:gd name="connsiteX2" fmla="*/ 56043 w 699298"/>
                      <a:gd name="connsiteY2" fmla="*/ 16448 h 899757"/>
                      <a:gd name="connsiteX3" fmla="*/ 40168 w 699298"/>
                      <a:gd name="connsiteY3" fmla="*/ 535902 h 899757"/>
                      <a:gd name="connsiteX4" fmla="*/ 699298 w 699298"/>
                      <a:gd name="connsiteY4" fmla="*/ 899757 h 899757"/>
                      <a:gd name="connsiteX0" fmla="*/ 398308 w 699298"/>
                      <a:gd name="connsiteY0" fmla="*/ 17674 h 899757"/>
                      <a:gd name="connsiteX1" fmla="*/ 57044 w 699298"/>
                      <a:gd name="connsiteY1" fmla="*/ 14544 h 899757"/>
                      <a:gd name="connsiteX2" fmla="*/ 56043 w 699298"/>
                      <a:gd name="connsiteY2" fmla="*/ 16448 h 899757"/>
                      <a:gd name="connsiteX3" fmla="*/ 40168 w 699298"/>
                      <a:gd name="connsiteY3" fmla="*/ 535902 h 899757"/>
                      <a:gd name="connsiteX4" fmla="*/ 699298 w 699298"/>
                      <a:gd name="connsiteY4" fmla="*/ 899757 h 899757"/>
                      <a:gd name="connsiteX0" fmla="*/ 398308 w 699298"/>
                      <a:gd name="connsiteY0" fmla="*/ 17674 h 899757"/>
                      <a:gd name="connsiteX1" fmla="*/ 57044 w 699298"/>
                      <a:gd name="connsiteY1" fmla="*/ 14544 h 899757"/>
                      <a:gd name="connsiteX2" fmla="*/ 56043 w 699298"/>
                      <a:gd name="connsiteY2" fmla="*/ 16448 h 899757"/>
                      <a:gd name="connsiteX3" fmla="*/ 40168 w 699298"/>
                      <a:gd name="connsiteY3" fmla="*/ 535902 h 899757"/>
                      <a:gd name="connsiteX4" fmla="*/ 699298 w 699298"/>
                      <a:gd name="connsiteY4" fmla="*/ 899757 h 899757"/>
                      <a:gd name="connsiteX0" fmla="*/ 465182 w 766172"/>
                      <a:gd name="connsiteY0" fmla="*/ 3130 h 885213"/>
                      <a:gd name="connsiteX1" fmla="*/ 123918 w 766172"/>
                      <a:gd name="connsiteY1" fmla="*/ 0 h 885213"/>
                      <a:gd name="connsiteX2" fmla="*/ 107042 w 766172"/>
                      <a:gd name="connsiteY2" fmla="*/ 521358 h 885213"/>
                      <a:gd name="connsiteX3" fmla="*/ 766172 w 766172"/>
                      <a:gd name="connsiteY3" fmla="*/ 885213 h 885213"/>
                      <a:gd name="connsiteX0" fmla="*/ 465182 w 766172"/>
                      <a:gd name="connsiteY0" fmla="*/ 3130 h 885213"/>
                      <a:gd name="connsiteX1" fmla="*/ 123918 w 766172"/>
                      <a:gd name="connsiteY1" fmla="*/ 0 h 885213"/>
                      <a:gd name="connsiteX2" fmla="*/ 107042 w 766172"/>
                      <a:gd name="connsiteY2" fmla="*/ 521358 h 885213"/>
                      <a:gd name="connsiteX3" fmla="*/ 766172 w 766172"/>
                      <a:gd name="connsiteY3" fmla="*/ 885213 h 885213"/>
                      <a:gd name="connsiteX0" fmla="*/ 465181 w 766171"/>
                      <a:gd name="connsiteY0" fmla="*/ 3130 h 885213"/>
                      <a:gd name="connsiteX1" fmla="*/ 123917 w 766171"/>
                      <a:gd name="connsiteY1" fmla="*/ 0 h 885213"/>
                      <a:gd name="connsiteX2" fmla="*/ 107042 w 766171"/>
                      <a:gd name="connsiteY2" fmla="*/ 521358 h 885213"/>
                      <a:gd name="connsiteX3" fmla="*/ 766171 w 766171"/>
                      <a:gd name="connsiteY3" fmla="*/ 885213 h 885213"/>
                      <a:gd name="connsiteX0" fmla="*/ 465180 w 766170"/>
                      <a:gd name="connsiteY0" fmla="*/ 3130 h 885213"/>
                      <a:gd name="connsiteX1" fmla="*/ 123916 w 766170"/>
                      <a:gd name="connsiteY1" fmla="*/ 0 h 885213"/>
                      <a:gd name="connsiteX2" fmla="*/ 107042 w 766170"/>
                      <a:gd name="connsiteY2" fmla="*/ 521358 h 885213"/>
                      <a:gd name="connsiteX3" fmla="*/ 766170 w 766170"/>
                      <a:gd name="connsiteY3" fmla="*/ 885213 h 885213"/>
                      <a:gd name="connsiteX0" fmla="*/ 465179 w 766169"/>
                      <a:gd name="connsiteY0" fmla="*/ 3130 h 885213"/>
                      <a:gd name="connsiteX1" fmla="*/ 123915 w 766169"/>
                      <a:gd name="connsiteY1" fmla="*/ 0 h 885213"/>
                      <a:gd name="connsiteX2" fmla="*/ 107042 w 766169"/>
                      <a:gd name="connsiteY2" fmla="*/ 521358 h 885213"/>
                      <a:gd name="connsiteX3" fmla="*/ 766169 w 766169"/>
                      <a:gd name="connsiteY3" fmla="*/ 885213 h 885213"/>
                      <a:gd name="connsiteX0" fmla="*/ 465179 w 766169"/>
                      <a:gd name="connsiteY0" fmla="*/ 3130 h 885213"/>
                      <a:gd name="connsiteX1" fmla="*/ 123915 w 766169"/>
                      <a:gd name="connsiteY1" fmla="*/ 0 h 885213"/>
                      <a:gd name="connsiteX2" fmla="*/ 107042 w 766169"/>
                      <a:gd name="connsiteY2" fmla="*/ 521358 h 885213"/>
                      <a:gd name="connsiteX3" fmla="*/ 766169 w 766169"/>
                      <a:gd name="connsiteY3" fmla="*/ 885213 h 885213"/>
                      <a:gd name="connsiteX0" fmla="*/ 400954 w 701944"/>
                      <a:gd name="connsiteY0" fmla="*/ 3130 h 885213"/>
                      <a:gd name="connsiteX1" fmla="*/ 59690 w 701944"/>
                      <a:gd name="connsiteY1" fmla="*/ 0 h 885213"/>
                      <a:gd name="connsiteX2" fmla="*/ 42817 w 701944"/>
                      <a:gd name="connsiteY2" fmla="*/ 521358 h 885213"/>
                      <a:gd name="connsiteX3" fmla="*/ 701944 w 701944"/>
                      <a:gd name="connsiteY3" fmla="*/ 885213 h 885213"/>
                      <a:gd name="connsiteX0" fmla="*/ 360999 w 661989"/>
                      <a:gd name="connsiteY0" fmla="*/ 9031 h 891114"/>
                      <a:gd name="connsiteX1" fmla="*/ 19735 w 661989"/>
                      <a:gd name="connsiteY1" fmla="*/ 5901 h 891114"/>
                      <a:gd name="connsiteX2" fmla="*/ 2862 w 661989"/>
                      <a:gd name="connsiteY2" fmla="*/ 527259 h 891114"/>
                      <a:gd name="connsiteX3" fmla="*/ 661989 w 661989"/>
                      <a:gd name="connsiteY3" fmla="*/ 891114 h 891114"/>
                      <a:gd name="connsiteX0" fmla="*/ 1674926 w 1975916"/>
                      <a:gd name="connsiteY0" fmla="*/ 9031 h 891114"/>
                      <a:gd name="connsiteX1" fmla="*/ 159 w 1975916"/>
                      <a:gd name="connsiteY1" fmla="*/ 5901 h 891114"/>
                      <a:gd name="connsiteX2" fmla="*/ 1316789 w 1975916"/>
                      <a:gd name="connsiteY2" fmla="*/ 527259 h 891114"/>
                      <a:gd name="connsiteX3" fmla="*/ 1975916 w 1975916"/>
                      <a:gd name="connsiteY3" fmla="*/ 891114 h 891114"/>
                      <a:gd name="connsiteX0" fmla="*/ 360999 w 661989"/>
                      <a:gd name="connsiteY0" fmla="*/ 9031 h 891114"/>
                      <a:gd name="connsiteX1" fmla="*/ 1876 w 661989"/>
                      <a:gd name="connsiteY1" fmla="*/ 5901 h 891114"/>
                      <a:gd name="connsiteX2" fmla="*/ 2862 w 661989"/>
                      <a:gd name="connsiteY2" fmla="*/ 527259 h 891114"/>
                      <a:gd name="connsiteX3" fmla="*/ 661989 w 661989"/>
                      <a:gd name="connsiteY3" fmla="*/ 891114 h 891114"/>
                      <a:gd name="connsiteX0" fmla="*/ 360999 w 661989"/>
                      <a:gd name="connsiteY0" fmla="*/ 622203 h 1504286"/>
                      <a:gd name="connsiteX1" fmla="*/ 1876 w 661989"/>
                      <a:gd name="connsiteY1" fmla="*/ 5901 h 1504286"/>
                      <a:gd name="connsiteX2" fmla="*/ 2862 w 661989"/>
                      <a:gd name="connsiteY2" fmla="*/ 1140431 h 1504286"/>
                      <a:gd name="connsiteX3" fmla="*/ 661989 w 661989"/>
                      <a:gd name="connsiteY3" fmla="*/ 1504286 h 1504286"/>
                      <a:gd name="connsiteX0" fmla="*/ 361000 w 661989"/>
                      <a:gd name="connsiteY0" fmla="*/ 12009 h 1504286"/>
                      <a:gd name="connsiteX1" fmla="*/ 1876 w 661989"/>
                      <a:gd name="connsiteY1" fmla="*/ 5901 h 1504286"/>
                      <a:gd name="connsiteX2" fmla="*/ 2862 w 661989"/>
                      <a:gd name="connsiteY2" fmla="*/ 1140431 h 1504286"/>
                      <a:gd name="connsiteX3" fmla="*/ 661989 w 661989"/>
                      <a:gd name="connsiteY3" fmla="*/ 1504286 h 1504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1989" h="1504286">
                        <a:moveTo>
                          <a:pt x="361000" y="12009"/>
                        </a:moveTo>
                        <a:lnTo>
                          <a:pt x="1876" y="5901"/>
                        </a:lnTo>
                        <a:cubicBezTo>
                          <a:pt x="1717" y="0"/>
                          <a:pt x="0" y="1147678"/>
                          <a:pt x="2862" y="1140431"/>
                        </a:cubicBezTo>
                        <a:lnTo>
                          <a:pt x="661989" y="1504286"/>
                        </a:lnTo>
                      </a:path>
                    </a:pathLst>
                  </a:custGeom>
                  <a:noFill/>
                  <a:ln w="38100" cap="rnd" cmpd="sng" algn="ctr">
                    <a:solidFill>
                      <a:schemeClr val="bg1">
                        <a:lumMod val="85000"/>
                      </a:schemeClr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09336E"/>
                      </a:solidFill>
                      <a:latin typeface="Calibri" pitchFamily="34" charset="0"/>
                    </a:endParaRPr>
                  </a:p>
                </p:txBody>
              </p:sp>
            </p:grpSp>
            <p:pic>
              <p:nvPicPr>
                <p:cNvPr id="89" name="Picture 88" descr="device1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471346" y="4207744"/>
                  <a:ext cx="697341" cy="4128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90" name="Picture 89" descr="rtu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474546" y="3382056"/>
                  <a:ext cx="694141" cy="4128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91" name="Picture 90" descr="router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6487341" y="2956411"/>
                  <a:ext cx="668551" cy="39044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92" name="Picture 91" descr="switch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6490539" y="3766097"/>
                  <a:ext cx="716534" cy="42564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93" name="Picture 92" descr="appliance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6234634" y="4610987"/>
                  <a:ext cx="1209151" cy="9120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45" name="Picture 44" descr="shop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85800" y="3362036"/>
                <a:ext cx="731488" cy="67468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0" name="Group 321"/>
          <p:cNvGrpSpPr>
            <a:grpSpLocks/>
          </p:cNvGrpSpPr>
          <p:nvPr/>
        </p:nvGrpSpPr>
        <p:grpSpPr>
          <a:xfrm>
            <a:off x="393700" y="1565107"/>
            <a:ext cx="4052890" cy="3286138"/>
            <a:chOff x="393700" y="1816100"/>
            <a:chExt cx="4052888" cy="3621088"/>
          </a:xfrm>
        </p:grpSpPr>
        <p:pic>
          <p:nvPicPr>
            <p:cNvPr id="323" name="Picture 322" descr="building - customer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28700" y="1816100"/>
              <a:ext cx="711200" cy="114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grpSp>
          <p:nvGrpSpPr>
            <p:cNvPr id="11" name="Group 155"/>
            <p:cNvGrpSpPr>
              <a:grpSpLocks/>
            </p:cNvGrpSpPr>
            <p:nvPr/>
          </p:nvGrpSpPr>
          <p:grpSpPr bwMode="auto">
            <a:xfrm>
              <a:off x="1619250" y="2743200"/>
              <a:ext cx="531813" cy="1724025"/>
              <a:chOff x="1451417" y="2699202"/>
              <a:chExt cx="530872" cy="1723664"/>
            </a:xfrm>
          </p:grpSpPr>
          <p:sp>
            <p:nvSpPr>
              <p:cNvPr id="360" name="Freeform 359"/>
              <p:cNvSpPr/>
              <p:nvPr/>
            </p:nvSpPr>
            <p:spPr bwMode="auto">
              <a:xfrm>
                <a:off x="1451417" y="2699202"/>
                <a:ext cx="530872" cy="1698269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1654629"/>
                  <a:gd name="connsiteX1" fmla="*/ 74175 w 316775"/>
                  <a:gd name="connsiteY1" fmla="*/ 3973 h 1654629"/>
                  <a:gd name="connsiteX2" fmla="*/ 0 w 316775"/>
                  <a:gd name="connsiteY2" fmla="*/ 0 h 1654629"/>
                  <a:gd name="connsiteX3" fmla="*/ 10886 w 316775"/>
                  <a:gd name="connsiteY3" fmla="*/ 1654629 h 1654629"/>
                  <a:gd name="connsiteX0" fmla="*/ 1307401 w 1307401"/>
                  <a:gd name="connsiteY0" fmla="*/ 858680 h 2510043"/>
                  <a:gd name="connsiteX1" fmla="*/ 1064801 w 1307401"/>
                  <a:gd name="connsiteY1" fmla="*/ 859387 h 2510043"/>
                  <a:gd name="connsiteX2" fmla="*/ 990626 w 1307401"/>
                  <a:gd name="connsiteY2" fmla="*/ 855414 h 2510043"/>
                  <a:gd name="connsiteX3" fmla="*/ 1001512 w 1307401"/>
                  <a:gd name="connsiteY3" fmla="*/ 2510043 h 2510043"/>
                  <a:gd name="connsiteX0" fmla="*/ 1368072 w 1368072"/>
                  <a:gd name="connsiteY0" fmla="*/ 858680 h 2510043"/>
                  <a:gd name="connsiteX1" fmla="*/ 1064801 w 1368072"/>
                  <a:gd name="connsiteY1" fmla="*/ 859387 h 2510043"/>
                  <a:gd name="connsiteX2" fmla="*/ 1051297 w 1368072"/>
                  <a:gd name="connsiteY2" fmla="*/ 855414 h 2510043"/>
                  <a:gd name="connsiteX3" fmla="*/ 1062183 w 1368072"/>
                  <a:gd name="connsiteY3" fmla="*/ 2510043 h 2510043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1698627"/>
                  <a:gd name="connsiteX1" fmla="*/ 227601 w 530872"/>
                  <a:gd name="connsiteY1" fmla="*/ 581371 h 1698627"/>
                  <a:gd name="connsiteX2" fmla="*/ 2251 w 530872"/>
                  <a:gd name="connsiteY2" fmla="*/ 662 h 1698627"/>
                  <a:gd name="connsiteX3" fmla="*/ 214097 w 530872"/>
                  <a:gd name="connsiteY3" fmla="*/ 577398 h 1698627"/>
                  <a:gd name="connsiteX4" fmla="*/ 224983 w 530872"/>
                  <a:gd name="connsiteY4" fmla="*/ 1698627 h 169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872" h="1698627">
                    <a:moveTo>
                      <a:pt x="530872" y="580664"/>
                    </a:moveTo>
                    <a:lnTo>
                      <a:pt x="227601" y="581371"/>
                    </a:lnTo>
                    <a:lnTo>
                      <a:pt x="2251" y="662"/>
                    </a:lnTo>
                    <a:cubicBezTo>
                      <a:pt x="0" y="0"/>
                      <a:pt x="135805" y="239451"/>
                      <a:pt x="214097" y="577398"/>
                    </a:cubicBezTo>
                    <a:cubicBezTo>
                      <a:pt x="217726" y="1128941"/>
                      <a:pt x="221354" y="1147084"/>
                      <a:pt x="224983" y="1698627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61" name="Freeform 360"/>
              <p:cNvSpPr/>
              <p:nvPr/>
            </p:nvSpPr>
            <p:spPr bwMode="auto">
              <a:xfrm>
                <a:off x="1665351" y="3567383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62" name="Freeform 361"/>
              <p:cNvSpPr/>
              <p:nvPr/>
            </p:nvSpPr>
            <p:spPr bwMode="auto">
              <a:xfrm>
                <a:off x="1665351" y="4129240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63" name="Freeform 362"/>
              <p:cNvSpPr/>
              <p:nvPr/>
            </p:nvSpPr>
            <p:spPr bwMode="auto">
              <a:xfrm>
                <a:off x="1665351" y="4419692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64" name="Freeform 363"/>
              <p:cNvSpPr/>
              <p:nvPr/>
            </p:nvSpPr>
            <p:spPr bwMode="auto">
              <a:xfrm>
                <a:off x="1665351" y="3886403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325" name="Freeform 324"/>
            <p:cNvSpPr/>
            <p:nvPr/>
          </p:nvSpPr>
          <p:spPr bwMode="auto">
            <a:xfrm>
              <a:off x="1619250" y="2743200"/>
              <a:ext cx="227013" cy="2232025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1654629"/>
                <a:gd name="connsiteX1" fmla="*/ 74175 w 316775"/>
                <a:gd name="connsiteY1" fmla="*/ 3973 h 1654629"/>
                <a:gd name="connsiteX2" fmla="*/ 0 w 316775"/>
                <a:gd name="connsiteY2" fmla="*/ 0 h 1654629"/>
                <a:gd name="connsiteX3" fmla="*/ 10886 w 316775"/>
                <a:gd name="connsiteY3" fmla="*/ 1654629 h 1654629"/>
                <a:gd name="connsiteX0" fmla="*/ 1307401 w 1307401"/>
                <a:gd name="connsiteY0" fmla="*/ 858680 h 2510043"/>
                <a:gd name="connsiteX1" fmla="*/ 1064801 w 1307401"/>
                <a:gd name="connsiteY1" fmla="*/ 859387 h 2510043"/>
                <a:gd name="connsiteX2" fmla="*/ 990626 w 1307401"/>
                <a:gd name="connsiteY2" fmla="*/ 855414 h 2510043"/>
                <a:gd name="connsiteX3" fmla="*/ 1001512 w 1307401"/>
                <a:gd name="connsiteY3" fmla="*/ 2510043 h 2510043"/>
                <a:gd name="connsiteX0" fmla="*/ 1368072 w 1368072"/>
                <a:gd name="connsiteY0" fmla="*/ 858680 h 2510043"/>
                <a:gd name="connsiteX1" fmla="*/ 1064801 w 1368072"/>
                <a:gd name="connsiteY1" fmla="*/ 859387 h 2510043"/>
                <a:gd name="connsiteX2" fmla="*/ 1051297 w 1368072"/>
                <a:gd name="connsiteY2" fmla="*/ 855414 h 2510043"/>
                <a:gd name="connsiteX3" fmla="*/ 1062183 w 1368072"/>
                <a:gd name="connsiteY3" fmla="*/ 2510043 h 2510043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227601 w 227601"/>
                <a:gd name="connsiteY0" fmla="*/ 581371 h 2232027"/>
                <a:gd name="connsiteX1" fmla="*/ 2251 w 227601"/>
                <a:gd name="connsiteY1" fmla="*/ 662 h 2232027"/>
                <a:gd name="connsiteX2" fmla="*/ 214097 w 227601"/>
                <a:gd name="connsiteY2" fmla="*/ 577398 h 2232027"/>
                <a:gd name="connsiteX3" fmla="*/ 224983 w 227601"/>
                <a:gd name="connsiteY3" fmla="*/ 2232027 h 223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01" h="2232027">
                  <a:moveTo>
                    <a:pt x="227601" y="581371"/>
                  </a:moveTo>
                  <a:lnTo>
                    <a:pt x="2251" y="662"/>
                  </a:lnTo>
                  <a:cubicBezTo>
                    <a:pt x="0" y="0"/>
                    <a:pt x="135805" y="239451"/>
                    <a:pt x="214097" y="577398"/>
                  </a:cubicBezTo>
                  <a:cubicBezTo>
                    <a:pt x="217726" y="1128941"/>
                    <a:pt x="221354" y="1680484"/>
                    <a:pt x="224983" y="2232027"/>
                  </a:cubicBez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393700" y="4905374"/>
              <a:ext cx="1319213" cy="365125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Uplogix</a:t>
              </a:r>
              <a:b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</a:b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Control Center</a:t>
              </a: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1689100" y="2476500"/>
              <a:ext cx="2757488" cy="3391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Network Operations Center</a:t>
              </a:r>
            </a:p>
          </p:txBody>
        </p:sp>
        <p:pic>
          <p:nvPicPr>
            <p:cNvPr id="328" name="Picture 327" descr="control center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44650" y="4675188"/>
              <a:ext cx="1066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43"/>
            <p:cNvGrpSpPr>
              <a:grpSpLocks/>
            </p:cNvGrpSpPr>
            <p:nvPr/>
          </p:nvGrpSpPr>
          <p:grpSpPr bwMode="auto">
            <a:xfrm>
              <a:off x="1762125" y="2989263"/>
              <a:ext cx="1483732" cy="530225"/>
              <a:chOff x="1590179" y="2989141"/>
              <a:chExt cx="1484721" cy="530790"/>
            </a:xfrm>
          </p:grpSpPr>
          <p:sp>
            <p:nvSpPr>
              <p:cNvPr id="358" name="TextBox 12"/>
              <p:cNvSpPr txBox="1"/>
              <p:nvPr/>
            </p:nvSpPr>
            <p:spPr>
              <a:xfrm>
                <a:off x="2096930" y="3086081"/>
                <a:ext cx="977970" cy="339510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Dashboard</a:t>
                </a:r>
              </a:p>
            </p:txBody>
          </p:sp>
          <p:pic>
            <p:nvPicPr>
              <p:cNvPr id="359" name="Picture 11" descr="server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590179" y="2989141"/>
                <a:ext cx="686257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</p:grpSp>
        <p:grpSp>
          <p:nvGrpSpPr>
            <p:cNvPr id="13" name="Group 144"/>
            <p:cNvGrpSpPr>
              <a:grpSpLocks/>
            </p:cNvGrpSpPr>
            <p:nvPr/>
          </p:nvGrpSpPr>
          <p:grpSpPr bwMode="auto">
            <a:xfrm>
              <a:off x="1800225" y="3270250"/>
              <a:ext cx="2080868" cy="531813"/>
              <a:chOff x="1628279" y="3255950"/>
              <a:chExt cx="2081181" cy="530790"/>
            </a:xfrm>
          </p:grpSpPr>
          <p:pic>
            <p:nvPicPr>
              <p:cNvPr id="356" name="Picture 355" descr="server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628279" y="3255950"/>
                <a:ext cx="685903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357" name="TextBox 356"/>
              <p:cNvSpPr txBox="1"/>
              <p:nvPr/>
            </p:nvSpPr>
            <p:spPr>
              <a:xfrm>
                <a:off x="2142706" y="3352602"/>
                <a:ext cx="1566754" cy="338496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Fault Management</a:t>
                </a:r>
              </a:p>
            </p:txBody>
          </p:sp>
        </p:grpSp>
        <p:grpSp>
          <p:nvGrpSpPr>
            <p:cNvPr id="14" name="Group 146"/>
            <p:cNvGrpSpPr>
              <a:grpSpLocks/>
            </p:cNvGrpSpPr>
            <p:nvPr/>
          </p:nvGrpSpPr>
          <p:grpSpPr bwMode="auto">
            <a:xfrm>
              <a:off x="1838325" y="3551238"/>
              <a:ext cx="2238462" cy="531812"/>
              <a:chOff x="1666379" y="3560750"/>
              <a:chExt cx="2238525" cy="530790"/>
            </a:xfrm>
          </p:grpSpPr>
          <p:pic>
            <p:nvPicPr>
              <p:cNvPr id="354" name="Picture 353" descr="server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666379" y="3560750"/>
                <a:ext cx="685819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355" name="TextBox 354"/>
              <p:cNvSpPr txBox="1"/>
              <p:nvPr/>
            </p:nvSpPr>
            <p:spPr>
              <a:xfrm>
                <a:off x="2188682" y="3657401"/>
                <a:ext cx="1716222" cy="338497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Config. Management</a:t>
                </a:r>
              </a:p>
            </p:txBody>
          </p:sp>
        </p:grpSp>
        <p:grpSp>
          <p:nvGrpSpPr>
            <p:cNvPr id="15" name="Group 147"/>
            <p:cNvGrpSpPr>
              <a:grpSpLocks/>
            </p:cNvGrpSpPr>
            <p:nvPr/>
          </p:nvGrpSpPr>
          <p:grpSpPr bwMode="auto">
            <a:xfrm>
              <a:off x="1882775" y="3833813"/>
              <a:ext cx="2358687" cy="530225"/>
              <a:chOff x="1712099" y="3850310"/>
              <a:chExt cx="2358061" cy="530790"/>
            </a:xfrm>
          </p:grpSpPr>
          <p:pic>
            <p:nvPicPr>
              <p:cNvPr id="352" name="Picture 351" descr="server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712099" y="3850310"/>
                <a:ext cx="685618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353" name="TextBox 352"/>
              <p:cNvSpPr txBox="1"/>
              <p:nvPr/>
            </p:nvSpPr>
            <p:spPr>
              <a:xfrm>
                <a:off x="2234248" y="3963142"/>
                <a:ext cx="1835912" cy="339510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Network Management</a:t>
                </a:r>
              </a:p>
            </p:txBody>
          </p:sp>
        </p:grpSp>
        <p:grpSp>
          <p:nvGrpSpPr>
            <p:cNvPr id="16" name="Group 148"/>
            <p:cNvGrpSpPr>
              <a:grpSpLocks/>
            </p:cNvGrpSpPr>
            <p:nvPr/>
          </p:nvGrpSpPr>
          <p:grpSpPr bwMode="auto">
            <a:xfrm>
              <a:off x="1914525" y="4114800"/>
              <a:ext cx="2465245" cy="530225"/>
              <a:chOff x="1742579" y="4114800"/>
              <a:chExt cx="2465270" cy="530790"/>
            </a:xfrm>
          </p:grpSpPr>
          <p:pic>
            <p:nvPicPr>
              <p:cNvPr id="350" name="Picture 349" descr="server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742579" y="4114800"/>
                <a:ext cx="685807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351" name="TextBox 350"/>
              <p:cNvSpPr txBox="1"/>
              <p:nvPr/>
            </p:nvSpPr>
            <p:spPr>
              <a:xfrm>
                <a:off x="2279160" y="4267362"/>
                <a:ext cx="1928689" cy="339510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Trouble Ticketing &amp; RBA</a:t>
                </a:r>
              </a:p>
            </p:txBody>
          </p:sp>
        </p:grpSp>
        <p:grpSp>
          <p:nvGrpSpPr>
            <p:cNvPr id="17" name="Group 149"/>
            <p:cNvGrpSpPr>
              <a:grpSpLocks/>
            </p:cNvGrpSpPr>
            <p:nvPr/>
          </p:nvGrpSpPr>
          <p:grpSpPr bwMode="auto">
            <a:xfrm>
              <a:off x="422275" y="3152775"/>
              <a:ext cx="1331913" cy="161925"/>
              <a:chOff x="251460" y="3153174"/>
              <a:chExt cx="1330563" cy="162243"/>
            </a:xfrm>
          </p:grpSpPr>
          <p:pic>
            <p:nvPicPr>
              <p:cNvPr id="347" name="Picture 2" descr="Tivoli software">
                <a:hlinkClick r:id="" action="ppaction://hlinkfile" tooltip="Tivoli software - Intelligent management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r="75128"/>
              <a:stretch>
                <a:fillRect/>
              </a:stretch>
            </p:blipFill>
            <p:spPr bwMode="auto">
              <a:xfrm>
                <a:off x="596998" y="3164510"/>
                <a:ext cx="276623" cy="143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" name="Picture 124" descr="solarwinds.png"/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956067" y="3167171"/>
                <a:ext cx="625956" cy="142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" name="Picture 130" descr="Hewlett_Packard.png"/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51460" y="3153174"/>
                <a:ext cx="266700" cy="162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150"/>
            <p:cNvGrpSpPr>
              <a:grpSpLocks/>
            </p:cNvGrpSpPr>
            <p:nvPr/>
          </p:nvGrpSpPr>
          <p:grpSpPr bwMode="auto">
            <a:xfrm>
              <a:off x="569913" y="3405188"/>
              <a:ext cx="1295400" cy="292100"/>
              <a:chOff x="131140" y="3357430"/>
              <a:chExt cx="1295977" cy="292550"/>
            </a:xfrm>
          </p:grpSpPr>
          <p:pic>
            <p:nvPicPr>
              <p:cNvPr id="345" name="Picture 128" descr="Tripwire.png"/>
              <p:cNvPicPr>
                <a:picLocks noChangeAspect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31140" y="3445796"/>
                <a:ext cx="478460" cy="201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6" name="Picture 129" descr="netcordia.png"/>
              <p:cNvPicPr>
                <a:picLocks noChangeAspect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02708" y="3357430"/>
                <a:ext cx="724409" cy="29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Group 151"/>
            <p:cNvGrpSpPr>
              <a:grpSpLocks/>
            </p:cNvGrpSpPr>
            <p:nvPr/>
          </p:nvGrpSpPr>
          <p:grpSpPr bwMode="auto">
            <a:xfrm>
              <a:off x="852673" y="3786188"/>
              <a:ext cx="892175" cy="161925"/>
              <a:chOff x="195499" y="3678954"/>
              <a:chExt cx="891540" cy="162243"/>
            </a:xfrm>
          </p:grpSpPr>
          <p:pic>
            <p:nvPicPr>
              <p:cNvPr id="343" name="Picture 131" descr="Hewlett_Packard.png"/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95499" y="3678954"/>
                <a:ext cx="266700" cy="162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4" name="Picture 132" descr="EMC.png"/>
              <p:cNvPicPr>
                <a:picLocks noChangeAspect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99434" y="3681272"/>
                <a:ext cx="487605" cy="157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 152"/>
            <p:cNvGrpSpPr>
              <a:grpSpLocks/>
            </p:cNvGrpSpPr>
            <p:nvPr/>
          </p:nvGrpSpPr>
          <p:grpSpPr bwMode="auto">
            <a:xfrm>
              <a:off x="947738" y="4038600"/>
              <a:ext cx="760132" cy="212725"/>
              <a:chOff x="45720" y="3977639"/>
              <a:chExt cx="760309" cy="213361"/>
            </a:xfrm>
          </p:grpSpPr>
          <p:pic>
            <p:nvPicPr>
              <p:cNvPr id="341" name="Picture 121" descr="cisco.png"/>
              <p:cNvPicPr>
                <a:picLocks noChangeAspect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03180" y="3977639"/>
                <a:ext cx="402849" cy="213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2" name="Picture 2" descr="Tivoli software">
                <a:hlinkClick r:id="" action="ppaction://hlinkfile" tooltip="Tivoli software - Intelligent management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r="75128"/>
              <a:stretch>
                <a:fillRect/>
              </a:stretch>
            </p:blipFill>
            <p:spPr bwMode="auto">
              <a:xfrm>
                <a:off x="45720" y="4012355"/>
                <a:ext cx="276623" cy="143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oup 153"/>
            <p:cNvGrpSpPr>
              <a:grpSpLocks/>
            </p:cNvGrpSpPr>
            <p:nvPr/>
          </p:nvGrpSpPr>
          <p:grpSpPr bwMode="auto">
            <a:xfrm>
              <a:off x="720211" y="4340225"/>
              <a:ext cx="1084261" cy="179388"/>
              <a:chOff x="225504" y="4340421"/>
              <a:chExt cx="1084377" cy="178417"/>
            </a:xfrm>
          </p:grpSpPr>
          <p:pic>
            <p:nvPicPr>
              <p:cNvPr id="339" name="Picture 136" descr="opalis.png"/>
              <p:cNvPicPr>
                <a:picLocks noChangeAspect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225504" y="4340421"/>
                <a:ext cx="414368" cy="178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0" name="Picture 137" descr="bmc.png"/>
              <p:cNvPicPr>
                <a:picLocks noChangeAspect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661378" y="4364771"/>
                <a:ext cx="648503" cy="13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" name="Group 378"/>
          <p:cNvGrpSpPr/>
          <p:nvPr/>
        </p:nvGrpSpPr>
        <p:grpSpPr>
          <a:xfrm>
            <a:off x="1601663" y="1049150"/>
            <a:ext cx="6057920" cy="1896876"/>
            <a:chOff x="1601663" y="1128156"/>
            <a:chExt cx="6057920" cy="2529167"/>
          </a:xfrm>
        </p:grpSpPr>
        <p:grpSp>
          <p:nvGrpSpPr>
            <p:cNvPr id="23" name="Group 105"/>
            <p:cNvGrpSpPr>
              <a:grpSpLocks/>
            </p:cNvGrpSpPr>
            <p:nvPr/>
          </p:nvGrpSpPr>
          <p:grpSpPr bwMode="auto">
            <a:xfrm rot="21210546">
              <a:off x="1601663" y="1128156"/>
              <a:ext cx="6057920" cy="1415453"/>
              <a:chOff x="1382485" y="1672772"/>
              <a:chExt cx="4506687" cy="1037780"/>
            </a:xfrm>
          </p:grpSpPr>
          <p:sp>
            <p:nvSpPr>
              <p:cNvPr id="366" name="Freeform 365"/>
              <p:cNvSpPr/>
              <p:nvPr/>
            </p:nvSpPr>
            <p:spPr bwMode="auto">
              <a:xfrm>
                <a:off x="1382485" y="1672772"/>
                <a:ext cx="4354295" cy="896336"/>
              </a:xfrm>
              <a:custGeom>
                <a:avLst/>
                <a:gdLst>
                  <a:gd name="connsiteX0" fmla="*/ 0 w 3755572"/>
                  <a:gd name="connsiteY0" fmla="*/ 0 h 239486"/>
                  <a:gd name="connsiteX1" fmla="*/ 3755572 w 3755572"/>
                  <a:gd name="connsiteY1" fmla="*/ 239486 h 239486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4147458"/>
                  <a:gd name="connsiteY0" fmla="*/ 852715 h 896258"/>
                  <a:gd name="connsiteX1" fmla="*/ 4147458 w 4147458"/>
                  <a:gd name="connsiteY1" fmla="*/ 896258 h 896258"/>
                  <a:gd name="connsiteX0" fmla="*/ 0 w 4354287"/>
                  <a:gd name="connsiteY0" fmla="*/ 667658 h 896258"/>
                  <a:gd name="connsiteX1" fmla="*/ 4354287 w 4354287"/>
                  <a:gd name="connsiteY1" fmla="*/ 896258 h 89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54287" h="896258">
                    <a:moveTo>
                      <a:pt x="0" y="667658"/>
                    </a:moveTo>
                    <a:cubicBezTo>
                      <a:pt x="1404256" y="192316"/>
                      <a:pt x="2830287" y="0"/>
                      <a:pt x="4354287" y="896258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1534885" y="1814294"/>
                <a:ext cx="4354287" cy="896258"/>
              </a:xfrm>
              <a:custGeom>
                <a:avLst/>
                <a:gdLst>
                  <a:gd name="connsiteX0" fmla="*/ 0 w 3755572"/>
                  <a:gd name="connsiteY0" fmla="*/ 0 h 239486"/>
                  <a:gd name="connsiteX1" fmla="*/ 3755572 w 3755572"/>
                  <a:gd name="connsiteY1" fmla="*/ 239486 h 239486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4147458"/>
                  <a:gd name="connsiteY0" fmla="*/ 852715 h 896258"/>
                  <a:gd name="connsiteX1" fmla="*/ 4147458 w 4147458"/>
                  <a:gd name="connsiteY1" fmla="*/ 896258 h 896258"/>
                  <a:gd name="connsiteX0" fmla="*/ 0 w 4354287"/>
                  <a:gd name="connsiteY0" fmla="*/ 667658 h 896258"/>
                  <a:gd name="connsiteX1" fmla="*/ 4354287 w 4354287"/>
                  <a:gd name="connsiteY1" fmla="*/ 896258 h 89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54287" h="896258">
                    <a:moveTo>
                      <a:pt x="0" y="667658"/>
                    </a:moveTo>
                    <a:cubicBezTo>
                      <a:pt x="1404256" y="192316"/>
                      <a:pt x="2830287" y="0"/>
                      <a:pt x="4354287" y="896258"/>
                    </a:cubicBezTo>
                  </a:path>
                </a:pathLst>
              </a:custGeom>
              <a:noFill/>
              <a:ln w="76200" cap="sq" cmpd="sng" algn="ctr">
                <a:solidFill>
                  <a:schemeClr val="bg1">
                    <a:lumMod val="65000"/>
                    <a:alpha val="5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softEdge rad="3175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4" name="Group 105"/>
            <p:cNvGrpSpPr>
              <a:grpSpLocks/>
            </p:cNvGrpSpPr>
            <p:nvPr/>
          </p:nvGrpSpPr>
          <p:grpSpPr bwMode="auto">
            <a:xfrm rot="1230593">
              <a:off x="1639591" y="2289413"/>
              <a:ext cx="4723027" cy="1367910"/>
              <a:chOff x="1414663" y="1511864"/>
              <a:chExt cx="4474509" cy="1198688"/>
            </a:xfrm>
          </p:grpSpPr>
          <p:sp>
            <p:nvSpPr>
              <p:cNvPr id="369" name="Freeform 368"/>
              <p:cNvSpPr/>
              <p:nvPr/>
            </p:nvSpPr>
            <p:spPr bwMode="auto">
              <a:xfrm>
                <a:off x="1414663" y="1511864"/>
                <a:ext cx="4322602" cy="1058847"/>
              </a:xfrm>
              <a:custGeom>
                <a:avLst/>
                <a:gdLst>
                  <a:gd name="connsiteX0" fmla="*/ 0 w 3755572"/>
                  <a:gd name="connsiteY0" fmla="*/ 0 h 239486"/>
                  <a:gd name="connsiteX1" fmla="*/ 3755572 w 3755572"/>
                  <a:gd name="connsiteY1" fmla="*/ 239486 h 239486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4147458"/>
                  <a:gd name="connsiteY0" fmla="*/ 852715 h 896258"/>
                  <a:gd name="connsiteX1" fmla="*/ 4147458 w 4147458"/>
                  <a:gd name="connsiteY1" fmla="*/ 896258 h 896258"/>
                  <a:gd name="connsiteX0" fmla="*/ 0 w 4354287"/>
                  <a:gd name="connsiteY0" fmla="*/ 667658 h 896258"/>
                  <a:gd name="connsiteX1" fmla="*/ 4354287 w 4354287"/>
                  <a:gd name="connsiteY1" fmla="*/ 896258 h 896258"/>
                  <a:gd name="connsiteX0" fmla="*/ 0 w 4322594"/>
                  <a:gd name="connsiteY0" fmla="*/ 786390 h 896258"/>
                  <a:gd name="connsiteX1" fmla="*/ 4322594 w 4322594"/>
                  <a:gd name="connsiteY1" fmla="*/ 896258 h 896258"/>
                  <a:gd name="connsiteX0" fmla="*/ 0 w 4322594"/>
                  <a:gd name="connsiteY0" fmla="*/ 948886 h 1058754"/>
                  <a:gd name="connsiteX1" fmla="*/ 4322594 w 4322594"/>
                  <a:gd name="connsiteY1" fmla="*/ 1058754 h 105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2594" h="1058754">
                    <a:moveTo>
                      <a:pt x="0" y="948886"/>
                    </a:moveTo>
                    <a:cubicBezTo>
                      <a:pt x="1946585" y="0"/>
                      <a:pt x="2798594" y="162496"/>
                      <a:pt x="4322594" y="1058754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1534885" y="1814294"/>
                <a:ext cx="4354287" cy="896258"/>
              </a:xfrm>
              <a:custGeom>
                <a:avLst/>
                <a:gdLst>
                  <a:gd name="connsiteX0" fmla="*/ 0 w 3755572"/>
                  <a:gd name="connsiteY0" fmla="*/ 0 h 239486"/>
                  <a:gd name="connsiteX1" fmla="*/ 3755572 w 3755572"/>
                  <a:gd name="connsiteY1" fmla="*/ 239486 h 239486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4147458"/>
                  <a:gd name="connsiteY0" fmla="*/ 852715 h 896258"/>
                  <a:gd name="connsiteX1" fmla="*/ 4147458 w 4147458"/>
                  <a:gd name="connsiteY1" fmla="*/ 896258 h 896258"/>
                  <a:gd name="connsiteX0" fmla="*/ 0 w 4354287"/>
                  <a:gd name="connsiteY0" fmla="*/ 667658 h 896258"/>
                  <a:gd name="connsiteX1" fmla="*/ 4354287 w 4354287"/>
                  <a:gd name="connsiteY1" fmla="*/ 896258 h 89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54287" h="896258">
                    <a:moveTo>
                      <a:pt x="0" y="667658"/>
                    </a:moveTo>
                    <a:cubicBezTo>
                      <a:pt x="1404256" y="192316"/>
                      <a:pt x="2830287" y="0"/>
                      <a:pt x="4354287" y="896258"/>
                    </a:cubicBezTo>
                  </a:path>
                </a:pathLst>
              </a:custGeom>
              <a:noFill/>
              <a:ln w="76200" cap="sq" cmpd="sng" algn="ctr">
                <a:solidFill>
                  <a:schemeClr val="bg1">
                    <a:lumMod val="65000"/>
                    <a:alpha val="5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softEdge rad="3175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71" name="TextBox 370"/>
            <p:cNvSpPr txBox="1"/>
            <p:nvPr/>
          </p:nvSpPr>
          <p:spPr>
            <a:xfrm>
              <a:off x="3969905" y="1661226"/>
              <a:ext cx="1670050" cy="25400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271A0D"/>
                  </a:solidFill>
                  <a:latin typeface="Calibri" pitchFamily="34" charset="0"/>
                </a:rPr>
                <a:t>Wide Area </a:t>
              </a: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Network</a:t>
              </a:r>
            </a:p>
          </p:txBody>
        </p:sp>
      </p:grpSp>
      <p:sp>
        <p:nvSpPr>
          <p:cNvPr id="372" name="TextBox 371"/>
          <p:cNvSpPr txBox="1"/>
          <p:nvPr/>
        </p:nvSpPr>
        <p:spPr>
          <a:xfrm>
            <a:off x="7328643" y="4012539"/>
            <a:ext cx="1670050" cy="190500"/>
          </a:xfrm>
          <a:prstGeom prst="rect">
            <a:avLst/>
          </a:prstGeom>
          <a:noFill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271A0D"/>
                </a:solidFill>
                <a:latin typeface="Calibri" pitchFamily="34" charset="0"/>
              </a:rPr>
              <a:t>Wide Area </a:t>
            </a:r>
            <a:r>
              <a:rPr lang="en-US" sz="1400" dirty="0">
                <a:solidFill>
                  <a:srgbClr val="271A0D"/>
                </a:solidFill>
                <a:latin typeface="Calibri" pitchFamily="34" charset="0"/>
              </a:rPr>
              <a:t>Network</a:t>
            </a:r>
          </a:p>
        </p:txBody>
      </p:sp>
      <p:sp>
        <p:nvSpPr>
          <p:cNvPr id="377" name="Freeform 376"/>
          <p:cNvSpPr/>
          <p:nvPr/>
        </p:nvSpPr>
        <p:spPr bwMode="auto">
          <a:xfrm rot="7360040">
            <a:off x="6722378" y="3430199"/>
            <a:ext cx="2535440" cy="1470023"/>
          </a:xfrm>
          <a:custGeom>
            <a:avLst/>
            <a:gdLst>
              <a:gd name="connsiteX0" fmla="*/ 0 w 3755572"/>
              <a:gd name="connsiteY0" fmla="*/ 0 h 239486"/>
              <a:gd name="connsiteX1" fmla="*/ 3755572 w 3755572"/>
              <a:gd name="connsiteY1" fmla="*/ 239486 h 239486"/>
              <a:gd name="connsiteX0" fmla="*/ 0 w 3755572"/>
              <a:gd name="connsiteY0" fmla="*/ 656772 h 896258"/>
              <a:gd name="connsiteX1" fmla="*/ 3755572 w 3755572"/>
              <a:gd name="connsiteY1" fmla="*/ 896258 h 896258"/>
              <a:gd name="connsiteX0" fmla="*/ 0 w 3755572"/>
              <a:gd name="connsiteY0" fmla="*/ 656772 h 896258"/>
              <a:gd name="connsiteX1" fmla="*/ 3755572 w 3755572"/>
              <a:gd name="connsiteY1" fmla="*/ 896258 h 896258"/>
              <a:gd name="connsiteX0" fmla="*/ 0 w 3755572"/>
              <a:gd name="connsiteY0" fmla="*/ 656772 h 896258"/>
              <a:gd name="connsiteX1" fmla="*/ 3755572 w 3755572"/>
              <a:gd name="connsiteY1" fmla="*/ 896258 h 896258"/>
              <a:gd name="connsiteX0" fmla="*/ 0 w 4147458"/>
              <a:gd name="connsiteY0" fmla="*/ 852715 h 896258"/>
              <a:gd name="connsiteX1" fmla="*/ 4147458 w 4147458"/>
              <a:gd name="connsiteY1" fmla="*/ 896258 h 896258"/>
              <a:gd name="connsiteX0" fmla="*/ 0 w 4354287"/>
              <a:gd name="connsiteY0" fmla="*/ 667658 h 896258"/>
              <a:gd name="connsiteX1" fmla="*/ 4354287 w 4354287"/>
              <a:gd name="connsiteY1" fmla="*/ 896258 h 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4287" h="896258">
                <a:moveTo>
                  <a:pt x="0" y="667658"/>
                </a:moveTo>
                <a:cubicBezTo>
                  <a:pt x="1404256" y="192316"/>
                  <a:pt x="2830287" y="0"/>
                  <a:pt x="4354287" y="896258"/>
                </a:cubicBezTo>
              </a:path>
            </a:pathLst>
          </a:custGeom>
          <a:noFill/>
          <a:ln w="28575" cap="sq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4953000" y="1984331"/>
            <a:ext cx="285007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Point to Point Test: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Simulated User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VoIP quality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HTTP &amp; TCP/IP performance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  <p:bldP spid="377" grpId="0" animBg="1"/>
      <p:bldP spid="3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Freeform 193"/>
          <p:cNvSpPr/>
          <p:nvPr/>
        </p:nvSpPr>
        <p:spPr bwMode="auto">
          <a:xfrm>
            <a:off x="266700" y="2995349"/>
            <a:ext cx="4308475" cy="1190625"/>
          </a:xfrm>
          <a:custGeom>
            <a:avLst/>
            <a:gdLst>
              <a:gd name="connsiteX0" fmla="*/ 4267200 w 4267200"/>
              <a:gd name="connsiteY0" fmla="*/ 1549400 h 1574800"/>
              <a:gd name="connsiteX1" fmla="*/ 1206500 w 4267200"/>
              <a:gd name="connsiteY1" fmla="*/ 0 h 1574800"/>
              <a:gd name="connsiteX2" fmla="*/ 533400 w 4267200"/>
              <a:gd name="connsiteY2" fmla="*/ 12700 h 1574800"/>
              <a:gd name="connsiteX3" fmla="*/ 0 w 4267200"/>
              <a:gd name="connsiteY3" fmla="*/ 1574800 h 1574800"/>
              <a:gd name="connsiteX0" fmla="*/ 3052763 w 3052763"/>
              <a:gd name="connsiteY0" fmla="*/ 1587500 h 1587500"/>
              <a:gd name="connsiteX1" fmla="*/ 1206500 w 3052763"/>
              <a:gd name="connsiteY1" fmla="*/ 0 h 1587500"/>
              <a:gd name="connsiteX2" fmla="*/ 533400 w 3052763"/>
              <a:gd name="connsiteY2" fmla="*/ 12700 h 1587500"/>
              <a:gd name="connsiteX3" fmla="*/ 0 w 3052763"/>
              <a:gd name="connsiteY3" fmla="*/ 1574800 h 1587500"/>
              <a:gd name="connsiteX0" fmla="*/ 4295776 w 4295776"/>
              <a:gd name="connsiteY0" fmla="*/ 1587500 h 1587500"/>
              <a:gd name="connsiteX1" fmla="*/ 1206500 w 4295776"/>
              <a:gd name="connsiteY1" fmla="*/ 0 h 1587500"/>
              <a:gd name="connsiteX2" fmla="*/ 533400 w 4295776"/>
              <a:gd name="connsiteY2" fmla="*/ 12700 h 1587500"/>
              <a:gd name="connsiteX3" fmla="*/ 0 w 4295776"/>
              <a:gd name="connsiteY3" fmla="*/ 1574800 h 1587500"/>
              <a:gd name="connsiteX0" fmla="*/ 4575176 w 4575176"/>
              <a:gd name="connsiteY0" fmla="*/ 1587500 h 1587500"/>
              <a:gd name="connsiteX1" fmla="*/ 1485900 w 4575176"/>
              <a:gd name="connsiteY1" fmla="*/ 0 h 1587500"/>
              <a:gd name="connsiteX2" fmla="*/ 812800 w 4575176"/>
              <a:gd name="connsiteY2" fmla="*/ 12700 h 1587500"/>
              <a:gd name="connsiteX3" fmla="*/ 0 w 4575176"/>
              <a:gd name="connsiteY3" fmla="*/ 558800 h 1587500"/>
              <a:gd name="connsiteX0" fmla="*/ 4308476 w 4308476"/>
              <a:gd name="connsiteY0" fmla="*/ 1587500 h 1587500"/>
              <a:gd name="connsiteX1" fmla="*/ 1219200 w 4308476"/>
              <a:gd name="connsiteY1" fmla="*/ 0 h 1587500"/>
              <a:gd name="connsiteX2" fmla="*/ 546100 w 4308476"/>
              <a:gd name="connsiteY2" fmla="*/ 12700 h 1587500"/>
              <a:gd name="connsiteX3" fmla="*/ 0 w 4308476"/>
              <a:gd name="connsiteY3" fmla="*/ 1577975 h 1587500"/>
              <a:gd name="connsiteX0" fmla="*/ 4557713 w 4557713"/>
              <a:gd name="connsiteY0" fmla="*/ 2141537 h 2141537"/>
              <a:gd name="connsiteX1" fmla="*/ 1468437 w 4557713"/>
              <a:gd name="connsiteY1" fmla="*/ 554037 h 2141537"/>
              <a:gd name="connsiteX2" fmla="*/ 0 w 4557713"/>
              <a:gd name="connsiteY2" fmla="*/ 0 h 2141537"/>
              <a:gd name="connsiteX3" fmla="*/ 249237 w 4557713"/>
              <a:gd name="connsiteY3" fmla="*/ 2132012 h 2141537"/>
              <a:gd name="connsiteX0" fmla="*/ 4308476 w 4308476"/>
              <a:gd name="connsiteY0" fmla="*/ 1587500 h 1587500"/>
              <a:gd name="connsiteX1" fmla="*/ 1219200 w 4308476"/>
              <a:gd name="connsiteY1" fmla="*/ 0 h 1587500"/>
              <a:gd name="connsiteX2" fmla="*/ 769938 w 4308476"/>
              <a:gd name="connsiteY2" fmla="*/ 403226 h 1587500"/>
              <a:gd name="connsiteX3" fmla="*/ 0 w 4308476"/>
              <a:gd name="connsiteY3" fmla="*/ 1577975 h 1587500"/>
              <a:gd name="connsiteX0" fmla="*/ 4308476 w 4308476"/>
              <a:gd name="connsiteY0" fmla="*/ 1587500 h 1587500"/>
              <a:gd name="connsiteX1" fmla="*/ 1219200 w 4308476"/>
              <a:gd name="connsiteY1" fmla="*/ 0 h 1587500"/>
              <a:gd name="connsiteX2" fmla="*/ 593726 w 4308476"/>
              <a:gd name="connsiteY2" fmla="*/ 7939 h 1587500"/>
              <a:gd name="connsiteX3" fmla="*/ 0 w 4308476"/>
              <a:gd name="connsiteY3" fmla="*/ 1577975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8476" h="1587500">
                <a:moveTo>
                  <a:pt x="4308476" y="1587500"/>
                </a:moveTo>
                <a:lnTo>
                  <a:pt x="1219200" y="0"/>
                </a:lnTo>
                <a:lnTo>
                  <a:pt x="593726" y="7939"/>
                </a:lnTo>
                <a:lnTo>
                  <a:pt x="0" y="1577975"/>
                </a:lnTo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  <a:alpha val="24000"/>
                </a:schemeClr>
              </a:gs>
              <a:gs pos="100000">
                <a:schemeClr val="tx2">
                  <a:lumMod val="20000"/>
                  <a:lumOff val="80000"/>
                  <a:alpha val="15000"/>
                </a:schemeClr>
              </a:gs>
            </a:gsLst>
            <a:lin ang="16200000" scaled="0"/>
            <a:tileRect/>
          </a:gra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Dramatically Improve Service Levels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304925" y="1692805"/>
            <a:ext cx="5591175" cy="114300"/>
            <a:chOff x="1219200" y="5486400"/>
            <a:chExt cx="5591175" cy="304800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7" name="Rectangle 6"/>
            <p:cNvSpPr/>
            <p:nvPr/>
          </p:nvSpPr>
          <p:spPr>
            <a:xfrm>
              <a:off x="1219200" y="5486400"/>
              <a:ext cx="1371600" cy="3048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2"/>
              </a:solidFill>
            </a:ln>
          </p:spPr>
          <p:txBody>
            <a:bodyPr lIns="0" tIns="0" rIns="0" bIns="0" anchor="ctr">
              <a:normAutofit lnSpcReduction="10000"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900" b="1" spc="50" dirty="0">
                  <a:solidFill>
                    <a:schemeClr val="bg1"/>
                  </a:solidFill>
                  <a:latin typeface="Calibri" pitchFamily="34" charset="0"/>
                  <a:ea typeface="ＭＳ Ｐゴシック" charset="0"/>
                  <a:cs typeface="ＭＳ Ｐゴシック" charset="0"/>
                </a:rPr>
                <a:t>UNKNOWN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25725" y="5486400"/>
              <a:ext cx="13716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txBody>
            <a:bodyPr lIns="0" tIns="0" rIns="0" bIns="0" anchor="ctr">
              <a:normAutofit lnSpcReduction="10000"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900" b="1" spc="50" dirty="0">
                  <a:solidFill>
                    <a:schemeClr val="bg1"/>
                  </a:solidFill>
                  <a:latin typeface="Calibri" pitchFamily="34" charset="0"/>
                  <a:ea typeface="ＭＳ Ｐゴシック" charset="0"/>
                  <a:cs typeface="ＭＳ Ｐゴシック" charset="0"/>
                </a:rPr>
                <a:t>IDENTIFICATION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32250" y="5486400"/>
              <a:ext cx="1371600" cy="304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2"/>
              </a:solidFill>
            </a:ln>
          </p:spPr>
          <p:txBody>
            <a:bodyPr lIns="0" tIns="0" rIns="0" bIns="0" anchor="ctr">
              <a:normAutofit lnSpcReduction="10000"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900" b="1" spc="50" dirty="0">
                  <a:latin typeface="Calibri" pitchFamily="34" charset="0"/>
                  <a:ea typeface="ＭＳ Ｐゴシック" charset="0"/>
                  <a:cs typeface="ＭＳ Ｐゴシック" charset="0"/>
                </a:rPr>
                <a:t>ISOLATION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775" y="5486400"/>
              <a:ext cx="1371600" cy="3048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bg2"/>
              </a:solidFill>
            </a:ln>
          </p:spPr>
          <p:txBody>
            <a:bodyPr lIns="0" tIns="0" rIns="0" bIns="0" anchor="ctr">
              <a:normAutofit lnSpcReduction="10000"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900" b="1" spc="50" dirty="0">
                  <a:solidFill>
                    <a:schemeClr val="bg1"/>
                  </a:solidFill>
                  <a:latin typeface="Calibri" pitchFamily="34" charset="0"/>
                  <a:ea typeface="ＭＳ Ｐゴシック" charset="0"/>
                  <a:cs typeface="ＭＳ Ｐゴシック" charset="0"/>
                </a:rPr>
                <a:t>RESOLUTION</a:t>
              </a:r>
            </a:p>
          </p:txBody>
        </p:sp>
      </p:grpSp>
      <p:pic>
        <p:nvPicPr>
          <p:cNvPr id="11" name="Picture 10" descr="rou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635655"/>
            <a:ext cx="669925" cy="29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12" name="Picture 11" descr="router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6724" y="1635656"/>
            <a:ext cx="670560" cy="29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824" name="TextBox 13"/>
          <p:cNvSpPr txBox="1">
            <a:spLocks noChangeArrowheads="1"/>
          </p:cNvSpPr>
          <p:nvPr/>
        </p:nvSpPr>
        <p:spPr bwMode="auto">
          <a:xfrm>
            <a:off x="2724149" y="1299899"/>
            <a:ext cx="2219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The Road to Recovery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5913" y="1992843"/>
            <a:ext cx="596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EVENT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1381124" y="1978555"/>
            <a:ext cx="5486400" cy="1191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pic>
        <p:nvPicPr>
          <p:cNvPr id="23" name="Picture 22" descr="router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19924" y="1635656"/>
            <a:ext cx="670560" cy="29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52719" y="1985699"/>
            <a:ext cx="8519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RECOVERY</a:t>
            </a:r>
          </a:p>
        </p:txBody>
      </p:sp>
      <p:pic>
        <p:nvPicPr>
          <p:cNvPr id="22" name="Picture 21" descr="rou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628511"/>
            <a:ext cx="669925" cy="29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2971799" y="2872718"/>
            <a:ext cx="1531938" cy="350897"/>
            <a:chOff x="4038600" y="4916269"/>
            <a:chExt cx="1532530" cy="468661"/>
          </a:xfrm>
        </p:grpSpPr>
        <p:cxnSp>
          <p:nvCxnSpPr>
            <p:cNvPr id="34923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4976884" y="5058434"/>
              <a:ext cx="10463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grpSp>
          <p:nvGrpSpPr>
            <p:cNvPr id="4" name="Group 89"/>
            <p:cNvGrpSpPr>
              <a:grpSpLocks/>
            </p:cNvGrpSpPr>
            <p:nvPr/>
          </p:nvGrpSpPr>
          <p:grpSpPr bwMode="auto">
            <a:xfrm>
              <a:off x="4038600" y="4916269"/>
              <a:ext cx="1532530" cy="468661"/>
              <a:chOff x="4038600" y="4916269"/>
              <a:chExt cx="1532530" cy="468661"/>
            </a:xfrm>
          </p:grpSpPr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4038600" y="4916269"/>
                <a:ext cx="990983" cy="152660"/>
              </a:xfrm>
              <a:prstGeom prst="rect">
                <a:avLst/>
              </a:prstGeom>
              <a:solidFill>
                <a:srgbClr val="2679ED"/>
              </a:solidFill>
              <a:ln w="12700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700" b="1" spc="50" dirty="0">
                    <a:solidFill>
                      <a:schemeClr val="bg1"/>
                    </a:solidFill>
                    <a:latin typeface="Calibri" pitchFamily="34" charset="0"/>
                    <a:ea typeface="ＭＳ Ｐゴシック" charset="0"/>
                    <a:cs typeface="ＭＳ Ｐゴシック" charset="0"/>
                  </a:rPr>
                  <a:t>IDENTIFICATION</a:t>
                </a:r>
              </a:p>
            </p:txBody>
          </p:sp>
          <p:sp>
            <p:nvSpPr>
              <p:cNvPr id="34926" name="TextBox 45"/>
              <p:cNvSpPr txBox="1">
                <a:spLocks noChangeArrowheads="1"/>
              </p:cNvSpPr>
              <p:nvPr/>
            </p:nvSpPr>
            <p:spPr bwMode="auto">
              <a:xfrm>
                <a:off x="4534775" y="5076629"/>
                <a:ext cx="988153" cy="308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>
                    <a:solidFill>
                      <a:schemeClr val="bg1"/>
                    </a:solidFill>
                    <a:latin typeface="Calibri" pitchFamily="34" charset="0"/>
                  </a:rPr>
                  <a:t>minutes or hours</a:t>
                </a:r>
              </a:p>
            </p:txBody>
          </p:sp>
          <p:cxnSp>
            <p:nvCxnSpPr>
              <p:cNvPr id="34927" name="Straight Connector 50"/>
              <p:cNvCxnSpPr>
                <a:cxnSpLocks noChangeShapeType="1"/>
              </p:cNvCxnSpPr>
              <p:nvPr/>
            </p:nvCxnSpPr>
            <p:spPr bwMode="auto">
              <a:xfrm rot="5400000">
                <a:off x="5477870" y="5068669"/>
                <a:ext cx="46630" cy="4663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928" name="Straight Connector 52"/>
              <p:cNvCxnSpPr>
                <a:cxnSpLocks noChangeShapeType="1"/>
              </p:cNvCxnSpPr>
              <p:nvPr/>
            </p:nvCxnSpPr>
            <p:spPr bwMode="auto">
              <a:xfrm rot="5400000">
                <a:off x="5524500" y="5068669"/>
                <a:ext cx="46630" cy="4663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929" name="Straight Connector 55"/>
              <p:cNvCxnSpPr>
                <a:cxnSpLocks noChangeShapeType="1"/>
              </p:cNvCxnSpPr>
              <p:nvPr/>
            </p:nvCxnSpPr>
            <p:spPr bwMode="auto">
              <a:xfrm rot="5400000">
                <a:off x="4478740" y="5068669"/>
                <a:ext cx="46630" cy="4663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930" name="Straight Connector 56"/>
              <p:cNvCxnSpPr>
                <a:cxnSpLocks noChangeShapeType="1"/>
              </p:cNvCxnSpPr>
              <p:nvPr/>
            </p:nvCxnSpPr>
            <p:spPr bwMode="auto">
              <a:xfrm rot="5400000">
                <a:off x="4525370" y="5068669"/>
                <a:ext cx="46630" cy="4663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931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4572000" y="5068669"/>
                <a:ext cx="95250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3962399" y="2872718"/>
            <a:ext cx="2514600" cy="350897"/>
            <a:chOff x="5029200" y="4916269"/>
            <a:chExt cx="2514600" cy="468661"/>
          </a:xfrm>
        </p:grpSpPr>
        <p:cxnSp>
          <p:nvCxnSpPr>
            <p:cNvPr id="34916" name="Straight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6050034" y="5058434"/>
              <a:ext cx="10463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4917" name="TextBox 46"/>
            <p:cNvSpPr txBox="1">
              <a:spLocks noChangeArrowheads="1"/>
            </p:cNvSpPr>
            <p:nvPr/>
          </p:nvSpPr>
          <p:spPr bwMode="auto">
            <a:xfrm>
              <a:off x="5609727" y="5076629"/>
              <a:ext cx="987771" cy="308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>
                  <a:solidFill>
                    <a:schemeClr val="bg1"/>
                  </a:solidFill>
                  <a:latin typeface="Calibri" pitchFamily="34" charset="0"/>
                </a:rPr>
                <a:t>minutes or hours</a:t>
              </a:r>
            </a:p>
          </p:txBody>
        </p:sp>
        <p:grpSp>
          <p:nvGrpSpPr>
            <p:cNvPr id="6" name="Group 91"/>
            <p:cNvGrpSpPr>
              <a:grpSpLocks/>
            </p:cNvGrpSpPr>
            <p:nvPr/>
          </p:nvGrpSpPr>
          <p:grpSpPr bwMode="auto">
            <a:xfrm>
              <a:off x="5029200" y="4916269"/>
              <a:ext cx="2514600" cy="199030"/>
              <a:chOff x="5029200" y="4916269"/>
              <a:chExt cx="2514600" cy="199030"/>
            </a:xfrm>
          </p:grpSpPr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5029200" y="4916269"/>
                <a:ext cx="2514600" cy="152660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700" b="1" spc="50" dirty="0">
                    <a:latin typeface="Calibri" pitchFamily="34" charset="0"/>
                    <a:ea typeface="ＭＳ Ｐゴシック" charset="0"/>
                    <a:cs typeface="ＭＳ Ｐゴシック" charset="0"/>
                  </a:rPr>
                  <a:t>ISOLATION</a:t>
                </a:r>
                <a:endParaRPr lang="en-US" sz="800" b="1" spc="50" dirty="0">
                  <a:latin typeface="Calibri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34920" name="Straight Connector 57"/>
              <p:cNvCxnSpPr>
                <a:cxnSpLocks noChangeShapeType="1"/>
              </p:cNvCxnSpPr>
              <p:nvPr/>
            </p:nvCxnSpPr>
            <p:spPr bwMode="auto">
              <a:xfrm rot="5400000">
                <a:off x="6840940" y="5068669"/>
                <a:ext cx="46630" cy="4663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921" name="Straight Connector 58"/>
              <p:cNvCxnSpPr>
                <a:cxnSpLocks noChangeShapeType="1"/>
              </p:cNvCxnSpPr>
              <p:nvPr/>
            </p:nvCxnSpPr>
            <p:spPr bwMode="auto">
              <a:xfrm rot="5400000">
                <a:off x="6887570" y="5068669"/>
                <a:ext cx="46630" cy="4663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922" name="Straight Connector 69"/>
              <p:cNvCxnSpPr>
                <a:cxnSpLocks noChangeShapeType="1"/>
              </p:cNvCxnSpPr>
              <p:nvPr/>
            </p:nvCxnSpPr>
            <p:spPr bwMode="auto">
              <a:xfrm>
                <a:off x="5562600" y="5068669"/>
                <a:ext cx="132080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66699" y="2872715"/>
            <a:ext cx="3175000" cy="804676"/>
            <a:chOff x="1333500" y="4916269"/>
            <a:chExt cx="3175000" cy="1072554"/>
          </a:xfrm>
        </p:grpSpPr>
        <p:cxnSp>
          <p:nvCxnSpPr>
            <p:cNvPr id="34903" name="Straight Connector 32"/>
            <p:cNvCxnSpPr>
              <a:cxnSpLocks noChangeShapeType="1"/>
            </p:cNvCxnSpPr>
            <p:nvPr/>
          </p:nvCxnSpPr>
          <p:spPr bwMode="auto">
            <a:xfrm rot="5400000" flipH="1" flipV="1">
              <a:off x="1928884" y="5058434"/>
              <a:ext cx="10463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4904" name="Straight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2621034" y="5058434"/>
              <a:ext cx="10463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4905" name="Straight Connector 36"/>
            <p:cNvCxnSpPr>
              <a:cxnSpLocks noChangeShapeType="1"/>
            </p:cNvCxnSpPr>
            <p:nvPr/>
          </p:nvCxnSpPr>
          <p:spPr bwMode="auto">
            <a:xfrm rot="5400000" flipH="1" flipV="1">
              <a:off x="3300484" y="5058434"/>
              <a:ext cx="10463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4906" name="Straight Connector 37"/>
            <p:cNvCxnSpPr>
              <a:cxnSpLocks noChangeShapeType="1"/>
            </p:cNvCxnSpPr>
            <p:nvPr/>
          </p:nvCxnSpPr>
          <p:spPr bwMode="auto">
            <a:xfrm rot="5400000" flipH="1" flipV="1">
              <a:off x="3986284" y="5058434"/>
              <a:ext cx="10463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4907" name="Straight Connector 64"/>
            <p:cNvCxnSpPr>
              <a:cxnSpLocks noChangeShapeType="1"/>
            </p:cNvCxnSpPr>
            <p:nvPr/>
          </p:nvCxnSpPr>
          <p:spPr bwMode="auto">
            <a:xfrm>
              <a:off x="1333500" y="5075019"/>
              <a:ext cx="3175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grpSp>
          <p:nvGrpSpPr>
            <p:cNvPr id="16" name="Group 88"/>
            <p:cNvGrpSpPr>
              <a:grpSpLocks/>
            </p:cNvGrpSpPr>
            <p:nvPr/>
          </p:nvGrpSpPr>
          <p:grpSpPr bwMode="auto">
            <a:xfrm>
              <a:off x="1333500" y="4916269"/>
              <a:ext cx="2930001" cy="1072554"/>
              <a:chOff x="1333500" y="4916269"/>
              <a:chExt cx="2930001" cy="1072554"/>
            </a:xfrm>
          </p:grpSpPr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1333500" y="4916269"/>
                <a:ext cx="2705100" cy="15235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700" b="1" spc="50" dirty="0">
                    <a:solidFill>
                      <a:schemeClr val="bg1"/>
                    </a:solidFill>
                    <a:latin typeface="Calibri" pitchFamily="34" charset="0"/>
                    <a:ea typeface="ＭＳ Ｐゴシック" charset="0"/>
                    <a:cs typeface="ＭＳ Ｐゴシック" charset="0"/>
                  </a:rPr>
                  <a:t>UNKNOWN</a:t>
                </a:r>
                <a:endParaRPr lang="en-US" sz="800" b="1" spc="50" dirty="0">
                  <a:solidFill>
                    <a:schemeClr val="bg1"/>
                  </a:solidFill>
                  <a:latin typeface="Calibri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910" name="TextBox 41"/>
              <p:cNvSpPr txBox="1">
                <a:spLocks noChangeArrowheads="1"/>
              </p:cNvSpPr>
              <p:nvPr/>
            </p:nvSpPr>
            <p:spPr bwMode="auto">
              <a:xfrm>
                <a:off x="1678782" y="5076629"/>
                <a:ext cx="595035" cy="307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>
                    <a:solidFill>
                      <a:schemeClr val="bg1"/>
                    </a:solidFill>
                    <a:latin typeface="Calibri" pitchFamily="34" charset="0"/>
                  </a:rPr>
                  <a:t>0:00 min</a:t>
                </a:r>
              </a:p>
            </p:txBody>
          </p:sp>
          <p:sp>
            <p:nvSpPr>
              <p:cNvPr id="34911" name="TextBox 42"/>
              <p:cNvSpPr txBox="1">
                <a:spLocks noChangeArrowheads="1"/>
              </p:cNvSpPr>
              <p:nvPr/>
            </p:nvSpPr>
            <p:spPr bwMode="auto">
              <a:xfrm>
                <a:off x="2473273" y="5076629"/>
                <a:ext cx="402674" cy="307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>
                    <a:solidFill>
                      <a:schemeClr val="bg1"/>
                    </a:solidFill>
                    <a:latin typeface="Calibri" pitchFamily="34" charset="0"/>
                  </a:rPr>
                  <a:t>5:00</a:t>
                </a:r>
              </a:p>
            </p:txBody>
          </p:sp>
          <p:sp>
            <p:nvSpPr>
              <p:cNvPr id="34912" name="TextBox 43"/>
              <p:cNvSpPr txBox="1">
                <a:spLocks noChangeArrowheads="1"/>
              </p:cNvSpPr>
              <p:nvPr/>
            </p:nvSpPr>
            <p:spPr bwMode="auto">
              <a:xfrm>
                <a:off x="3126059" y="5076629"/>
                <a:ext cx="445955" cy="307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>
                    <a:solidFill>
                      <a:schemeClr val="bg1"/>
                    </a:solidFill>
                    <a:latin typeface="Calibri" pitchFamily="34" charset="0"/>
                  </a:rPr>
                  <a:t>10:00</a:t>
                </a:r>
              </a:p>
            </p:txBody>
          </p:sp>
          <p:sp>
            <p:nvSpPr>
              <p:cNvPr id="34913" name="TextBox 44"/>
              <p:cNvSpPr txBox="1">
                <a:spLocks noChangeArrowheads="1"/>
              </p:cNvSpPr>
              <p:nvPr/>
            </p:nvSpPr>
            <p:spPr bwMode="auto">
              <a:xfrm>
                <a:off x="3817546" y="5076629"/>
                <a:ext cx="445955" cy="307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>
                    <a:solidFill>
                      <a:schemeClr val="bg1"/>
                    </a:solidFill>
                    <a:latin typeface="Calibri" pitchFamily="34" charset="0"/>
                  </a:rPr>
                  <a:t>15:00</a:t>
                </a:r>
              </a:p>
            </p:txBody>
          </p:sp>
          <p:sp>
            <p:nvSpPr>
              <p:cNvPr id="34914" name="TextBox 72"/>
              <p:cNvSpPr txBox="1">
                <a:spLocks noChangeArrowheads="1"/>
              </p:cNvSpPr>
              <p:nvPr/>
            </p:nvSpPr>
            <p:spPr bwMode="auto">
              <a:xfrm>
                <a:off x="1981200" y="5373469"/>
                <a:ext cx="1828800" cy="615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  <a:latin typeface="Calibri" pitchFamily="34" charset="0"/>
                  </a:rPr>
                  <a:t>Detection through</a:t>
                </a:r>
                <a:br>
                  <a:rPr lang="en-US" sz="1200">
                    <a:solidFill>
                      <a:schemeClr val="bg1"/>
                    </a:solidFill>
                    <a:latin typeface="Calibri" pitchFamily="34" charset="0"/>
                  </a:rPr>
                </a:br>
                <a:r>
                  <a:rPr lang="en-US" sz="1200">
                    <a:solidFill>
                      <a:schemeClr val="bg1"/>
                    </a:solidFill>
                    <a:latin typeface="Calibri" pitchFamily="34" charset="0"/>
                  </a:rPr>
                  <a:t>polling and verification</a:t>
                </a:r>
              </a:p>
            </p:txBody>
          </p:sp>
          <p:pic>
            <p:nvPicPr>
              <p:cNvPr id="34915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00200" y="5373469"/>
                <a:ext cx="431483" cy="420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3024187" y="3215613"/>
            <a:ext cx="3681412" cy="461665"/>
            <a:chOff x="4091026" y="5373469"/>
            <a:chExt cx="3681374" cy="615157"/>
          </a:xfrm>
        </p:grpSpPr>
        <p:sp>
          <p:nvSpPr>
            <p:cNvPr id="34901" name="TextBox 73"/>
            <p:cNvSpPr txBox="1">
              <a:spLocks noChangeArrowheads="1"/>
            </p:cNvSpPr>
            <p:nvPr/>
          </p:nvSpPr>
          <p:spPr bwMode="auto">
            <a:xfrm>
              <a:off x="4495800" y="5373469"/>
              <a:ext cx="3276600" cy="615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</a:rPr>
                <a:t>Administrator begins fault isolation and resolutions attempt, or places service call</a:t>
              </a:r>
            </a:p>
          </p:txBody>
        </p:sp>
        <p:pic>
          <p:nvPicPr>
            <p:cNvPr id="34902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026" y="5373469"/>
              <a:ext cx="431483" cy="42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97"/>
          <p:cNvGrpSpPr>
            <a:grpSpLocks/>
          </p:cNvGrpSpPr>
          <p:nvPr/>
        </p:nvGrpSpPr>
        <p:grpSpPr bwMode="auto">
          <a:xfrm>
            <a:off x="5867399" y="2872716"/>
            <a:ext cx="2590800" cy="804565"/>
            <a:chOff x="6934200" y="4916269"/>
            <a:chExt cx="2590800" cy="1072753"/>
          </a:xfrm>
        </p:grpSpPr>
        <p:cxnSp>
          <p:nvCxnSpPr>
            <p:cNvPr id="34893" name="Straight Connector 71"/>
            <p:cNvCxnSpPr>
              <a:cxnSpLocks noChangeShapeType="1"/>
            </p:cNvCxnSpPr>
            <p:nvPr/>
          </p:nvCxnSpPr>
          <p:spPr bwMode="auto">
            <a:xfrm>
              <a:off x="6934200" y="5068669"/>
              <a:ext cx="1320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20" name="Group 96"/>
            <p:cNvGrpSpPr>
              <a:grpSpLocks/>
            </p:cNvGrpSpPr>
            <p:nvPr/>
          </p:nvGrpSpPr>
          <p:grpSpPr bwMode="auto">
            <a:xfrm>
              <a:off x="7407482" y="4916269"/>
              <a:ext cx="2117518" cy="1072753"/>
              <a:chOff x="7407482" y="4916269"/>
              <a:chExt cx="2117518" cy="1072753"/>
            </a:xfrm>
          </p:grpSpPr>
          <p:cxnSp>
            <p:nvCxnSpPr>
              <p:cNvPr id="34895" name="Straight Connector 4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770884" y="5058434"/>
                <a:ext cx="10463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21" name="Group 92"/>
              <p:cNvGrpSpPr>
                <a:grpSpLocks/>
              </p:cNvGrpSpPr>
              <p:nvPr/>
            </p:nvGrpSpPr>
            <p:grpSpPr bwMode="auto">
              <a:xfrm>
                <a:off x="7407482" y="4916269"/>
                <a:ext cx="2117518" cy="1072753"/>
                <a:chOff x="7407482" y="4916269"/>
                <a:chExt cx="2117518" cy="1072753"/>
              </a:xfrm>
            </p:grpSpPr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543800" y="4916269"/>
                  <a:ext cx="504825" cy="152400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9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500" b="1" dirty="0">
                      <a:solidFill>
                        <a:schemeClr val="bg1"/>
                      </a:solidFill>
                      <a:latin typeface="Calibri" pitchFamily="34" charset="0"/>
                      <a:ea typeface="ＭＳ Ｐゴシック" charset="0"/>
                      <a:cs typeface="ＭＳ Ｐゴシック" charset="0"/>
                    </a:rPr>
                    <a:t>RESOLUTION</a:t>
                  </a:r>
                </a:p>
              </p:txBody>
            </p:sp>
            <p:sp>
              <p:nvSpPr>
                <p:cNvPr id="34898" name="TextBox 47"/>
                <p:cNvSpPr txBox="1">
                  <a:spLocks noChangeArrowheads="1"/>
                </p:cNvSpPr>
                <p:nvPr/>
              </p:nvSpPr>
              <p:spPr bwMode="auto">
                <a:xfrm>
                  <a:off x="7407482" y="5076629"/>
                  <a:ext cx="817853" cy="307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900" dirty="0">
                      <a:solidFill>
                        <a:schemeClr val="bg1"/>
                      </a:solidFill>
                      <a:latin typeface="Calibri" pitchFamily="34" charset="0"/>
                    </a:rPr>
                    <a:t>hours or days</a:t>
                  </a:r>
                </a:p>
              </p:txBody>
            </p:sp>
            <p:pic>
              <p:nvPicPr>
                <p:cNvPr id="34899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543800" y="5373469"/>
                  <a:ext cx="533400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900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8001000" y="5373469"/>
                  <a:ext cx="1524000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Calibri" pitchFamily="34" charset="0"/>
                    </a:rPr>
                    <a:t>Tech arrives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Calibri" pitchFamily="34" charset="0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Calibri" pitchFamily="34" charset="0"/>
                    </a:rPr>
                    <a:t>on-site</a:t>
                  </a:r>
                </a:p>
              </p:txBody>
            </p:sp>
          </p:grpSp>
        </p:grpSp>
      </p:grpSp>
      <p:sp>
        <p:nvSpPr>
          <p:cNvPr id="83" name="Rectangular Callout 82"/>
          <p:cNvSpPr>
            <a:spLocks noChangeArrowheads="1"/>
          </p:cNvSpPr>
          <p:nvPr/>
        </p:nvSpPr>
        <p:spPr bwMode="auto">
          <a:xfrm>
            <a:off x="2819399" y="2328599"/>
            <a:ext cx="1524000" cy="400050"/>
          </a:xfrm>
          <a:prstGeom prst="wedgeRectCallout">
            <a:avLst>
              <a:gd name="adj1" fmla="val -40833"/>
              <a:gd name="adj2" fmla="val 92856"/>
            </a:avLst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ＭＳ Ｐゴシック" charset="0"/>
                <a:cs typeface="ＭＳ Ｐゴシック" charset="0"/>
              </a:rPr>
              <a:t>SLA Timer Starts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228600" y="2328599"/>
            <a:ext cx="18968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Standard NSM Tools</a:t>
            </a:r>
          </a:p>
        </p:txBody>
      </p:sp>
      <p:pic>
        <p:nvPicPr>
          <p:cNvPr id="86" name="Picture 85" descr="rou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14349"/>
            <a:ext cx="669925" cy="29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87" name="Picture 86" descr="router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9599" y="2614349"/>
            <a:ext cx="670560" cy="29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Picture 98" descr="rou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614349"/>
            <a:ext cx="669925" cy="29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228600" y="3643049"/>
            <a:ext cx="1289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With Uplogix</a:t>
            </a:r>
          </a:p>
        </p:txBody>
      </p:sp>
      <p:grpSp>
        <p:nvGrpSpPr>
          <p:cNvPr id="25" name="Group 185"/>
          <p:cNvGrpSpPr>
            <a:grpSpLocks/>
          </p:cNvGrpSpPr>
          <p:nvPr/>
        </p:nvGrpSpPr>
        <p:grpSpPr bwMode="auto">
          <a:xfrm>
            <a:off x="266700" y="4187168"/>
            <a:ext cx="844428" cy="350897"/>
            <a:chOff x="671473" y="5486400"/>
            <a:chExt cx="844047" cy="468661"/>
          </a:xfrm>
        </p:grpSpPr>
        <p:cxnSp>
          <p:nvCxnSpPr>
            <p:cNvPr id="34889" name="Straight Connector 121"/>
            <p:cNvCxnSpPr>
              <a:cxnSpLocks noChangeShapeType="1"/>
            </p:cNvCxnSpPr>
            <p:nvPr/>
          </p:nvCxnSpPr>
          <p:spPr bwMode="auto">
            <a:xfrm rot="5400000" flipH="1" flipV="1">
              <a:off x="1266858" y="5628565"/>
              <a:ext cx="10463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4890" name="Straight Connector 125"/>
            <p:cNvCxnSpPr>
              <a:cxnSpLocks noChangeShapeType="1"/>
            </p:cNvCxnSpPr>
            <p:nvPr/>
          </p:nvCxnSpPr>
          <p:spPr bwMode="auto">
            <a:xfrm>
              <a:off x="671474" y="5645150"/>
              <a:ext cx="652501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671473" y="5486400"/>
              <a:ext cx="642648" cy="1526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600" b="1" spc="50" dirty="0">
                  <a:solidFill>
                    <a:schemeClr val="bg1"/>
                  </a:solidFill>
                  <a:latin typeface="Calibri" pitchFamily="34" charset="0"/>
                  <a:ea typeface="ＭＳ Ｐゴシック" charset="0"/>
                  <a:cs typeface="ＭＳ Ｐゴシック" charset="0"/>
                </a:rPr>
                <a:t>UNKNOWN</a:t>
              </a:r>
              <a:endParaRPr lang="en-US" sz="800" b="1" spc="50" dirty="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92" name="TextBox 128"/>
            <p:cNvSpPr txBox="1">
              <a:spLocks noChangeArrowheads="1"/>
            </p:cNvSpPr>
            <p:nvPr/>
          </p:nvSpPr>
          <p:spPr bwMode="auto">
            <a:xfrm>
              <a:off x="1113027" y="5646760"/>
              <a:ext cx="402493" cy="308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>
                  <a:solidFill>
                    <a:schemeClr val="bg1"/>
                  </a:solidFill>
                  <a:latin typeface="Calibri" pitchFamily="34" charset="0"/>
                </a:rPr>
                <a:t>0:00</a:t>
              </a:r>
            </a:p>
          </p:txBody>
        </p:sp>
      </p:grpSp>
      <p:grpSp>
        <p:nvGrpSpPr>
          <p:cNvPr id="26" name="Group 189"/>
          <p:cNvGrpSpPr>
            <a:grpSpLocks/>
          </p:cNvGrpSpPr>
          <p:nvPr/>
        </p:nvGrpSpPr>
        <p:grpSpPr bwMode="auto">
          <a:xfrm>
            <a:off x="596899" y="4463387"/>
            <a:ext cx="2274888" cy="528618"/>
            <a:chOff x="1001066" y="5854316"/>
            <a:chExt cx="2275534" cy="704935"/>
          </a:xfrm>
        </p:grpSpPr>
        <p:sp>
          <p:nvSpPr>
            <p:cNvPr id="34887" name="TextBox 132"/>
            <p:cNvSpPr txBox="1">
              <a:spLocks noChangeArrowheads="1"/>
            </p:cNvSpPr>
            <p:nvPr/>
          </p:nvSpPr>
          <p:spPr bwMode="auto">
            <a:xfrm>
              <a:off x="1319174" y="5943601"/>
              <a:ext cx="1957426" cy="61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Problem detected from local polling every 30 sec.</a:t>
              </a:r>
            </a:p>
          </p:txBody>
        </p:sp>
        <p:pic>
          <p:nvPicPr>
            <p:cNvPr id="34888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1066" y="5854316"/>
              <a:ext cx="370533" cy="510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134"/>
          <p:cNvGrpSpPr>
            <a:grpSpLocks/>
          </p:cNvGrpSpPr>
          <p:nvPr/>
        </p:nvGrpSpPr>
        <p:grpSpPr bwMode="auto">
          <a:xfrm>
            <a:off x="3087687" y="4438386"/>
            <a:ext cx="3617912" cy="553262"/>
            <a:chOff x="4153918" y="5251447"/>
            <a:chExt cx="3618482" cy="737035"/>
          </a:xfrm>
        </p:grpSpPr>
        <p:sp>
          <p:nvSpPr>
            <p:cNvPr id="34885" name="TextBox 135"/>
            <p:cNvSpPr txBox="1">
              <a:spLocks noChangeArrowheads="1"/>
            </p:cNvSpPr>
            <p:nvPr/>
          </p:nvSpPr>
          <p:spPr bwMode="auto">
            <a:xfrm>
              <a:off x="4495800" y="5373469"/>
              <a:ext cx="3276600" cy="61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L1 &amp; L2 run book actions automated,</a:t>
              </a:r>
            </a:p>
            <a:p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NOC notified, device recovered or escalated</a:t>
              </a:r>
            </a:p>
          </p:txBody>
        </p:sp>
        <p:pic>
          <p:nvPicPr>
            <p:cNvPr id="34886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53918" y="5251447"/>
              <a:ext cx="394307" cy="54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Group 186"/>
          <p:cNvGrpSpPr>
            <a:grpSpLocks/>
          </p:cNvGrpSpPr>
          <p:nvPr/>
        </p:nvGrpSpPr>
        <p:grpSpPr bwMode="auto">
          <a:xfrm>
            <a:off x="914400" y="4187164"/>
            <a:ext cx="852601" cy="340948"/>
            <a:chOff x="1319174" y="5486400"/>
            <a:chExt cx="853204" cy="454259"/>
          </a:xfrm>
        </p:grpSpPr>
        <p:grpSp>
          <p:nvGrpSpPr>
            <p:cNvPr id="65" name="Group 180"/>
            <p:cNvGrpSpPr>
              <a:grpSpLocks/>
            </p:cNvGrpSpPr>
            <p:nvPr/>
          </p:nvGrpSpPr>
          <p:grpSpPr bwMode="auto">
            <a:xfrm>
              <a:off x="1769419" y="5562600"/>
              <a:ext cx="402959" cy="378059"/>
              <a:chOff x="4441820" y="5310917"/>
              <a:chExt cx="402959" cy="378059"/>
            </a:xfrm>
          </p:grpSpPr>
          <p:sp>
            <p:nvSpPr>
              <p:cNvPr id="34883" name="TextBox 181"/>
              <p:cNvSpPr txBox="1">
                <a:spLocks noChangeArrowheads="1"/>
              </p:cNvSpPr>
              <p:nvPr/>
            </p:nvSpPr>
            <p:spPr bwMode="auto">
              <a:xfrm>
                <a:off x="4441820" y="5381429"/>
                <a:ext cx="402959" cy="307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>
                    <a:solidFill>
                      <a:schemeClr val="bg1"/>
                    </a:solidFill>
                    <a:latin typeface="Calibri" pitchFamily="34" charset="0"/>
                  </a:rPr>
                  <a:t>0:30</a:t>
                </a:r>
              </a:p>
            </p:txBody>
          </p:sp>
          <p:cxnSp>
            <p:nvCxnSpPr>
              <p:cNvPr id="34884" name="Straight Connector 18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95884" y="5363234"/>
                <a:ext cx="10463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1319174" y="5486400"/>
              <a:ext cx="662456" cy="152287"/>
            </a:xfrm>
            <a:prstGeom prst="rect">
              <a:avLst/>
            </a:prstGeom>
            <a:solidFill>
              <a:srgbClr val="2679ED"/>
            </a:solidFill>
            <a:ln w="12700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500" b="1" spc="50" dirty="0">
                  <a:solidFill>
                    <a:schemeClr val="bg1"/>
                  </a:solidFill>
                  <a:latin typeface="Calibri" pitchFamily="34" charset="0"/>
                  <a:ea typeface="ＭＳ Ｐゴシック" charset="0"/>
                  <a:cs typeface="ＭＳ Ｐゴシック" charset="0"/>
                </a:rPr>
                <a:t>IDENTIFICATION</a:t>
              </a:r>
            </a:p>
          </p:txBody>
        </p:sp>
        <p:cxnSp>
          <p:nvCxnSpPr>
            <p:cNvPr id="34882" name="Straight Connector 154"/>
            <p:cNvCxnSpPr>
              <a:cxnSpLocks noChangeShapeType="1"/>
            </p:cNvCxnSpPr>
            <p:nvPr/>
          </p:nvCxnSpPr>
          <p:spPr bwMode="auto">
            <a:xfrm>
              <a:off x="1323978" y="5638800"/>
              <a:ext cx="652501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66" name="Group 187"/>
          <p:cNvGrpSpPr>
            <a:grpSpLocks/>
          </p:cNvGrpSpPr>
          <p:nvPr/>
        </p:nvGrpSpPr>
        <p:grpSpPr bwMode="auto">
          <a:xfrm>
            <a:off x="1576387" y="4187167"/>
            <a:ext cx="1957414" cy="340949"/>
            <a:chOff x="1981201" y="5486400"/>
            <a:chExt cx="1957979" cy="454260"/>
          </a:xfrm>
        </p:grpSpPr>
        <p:grpSp>
          <p:nvGrpSpPr>
            <p:cNvPr id="67" name="Group 171"/>
            <p:cNvGrpSpPr>
              <a:grpSpLocks/>
            </p:cNvGrpSpPr>
            <p:nvPr/>
          </p:nvGrpSpPr>
          <p:grpSpPr bwMode="auto">
            <a:xfrm>
              <a:off x="3536390" y="5562600"/>
              <a:ext cx="402790" cy="378059"/>
              <a:chOff x="4441904" y="5310917"/>
              <a:chExt cx="402790" cy="378059"/>
            </a:xfrm>
          </p:grpSpPr>
          <p:sp>
            <p:nvSpPr>
              <p:cNvPr id="34878" name="TextBox 172"/>
              <p:cNvSpPr txBox="1">
                <a:spLocks noChangeArrowheads="1"/>
              </p:cNvSpPr>
              <p:nvPr/>
            </p:nvSpPr>
            <p:spPr bwMode="auto">
              <a:xfrm>
                <a:off x="4441904" y="5381429"/>
                <a:ext cx="402790" cy="307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>
                    <a:solidFill>
                      <a:schemeClr val="bg1"/>
                    </a:solidFill>
                    <a:latin typeface="Calibri" pitchFamily="34" charset="0"/>
                  </a:rPr>
                  <a:t>2:00</a:t>
                </a:r>
              </a:p>
            </p:txBody>
          </p:sp>
          <p:cxnSp>
            <p:nvCxnSpPr>
              <p:cNvPr id="34879" name="Straight Connector 17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95884" y="5363234"/>
                <a:ext cx="10463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8" name="Group 174"/>
            <p:cNvGrpSpPr>
              <a:grpSpLocks/>
            </p:cNvGrpSpPr>
            <p:nvPr/>
          </p:nvGrpSpPr>
          <p:grpSpPr bwMode="auto">
            <a:xfrm>
              <a:off x="2912503" y="5562600"/>
              <a:ext cx="402790" cy="378060"/>
              <a:chOff x="4441904" y="5310917"/>
              <a:chExt cx="402790" cy="378060"/>
            </a:xfrm>
          </p:grpSpPr>
          <p:sp>
            <p:nvSpPr>
              <p:cNvPr id="34876" name="TextBox 175"/>
              <p:cNvSpPr txBox="1">
                <a:spLocks noChangeArrowheads="1"/>
              </p:cNvSpPr>
              <p:nvPr/>
            </p:nvSpPr>
            <p:spPr bwMode="auto">
              <a:xfrm>
                <a:off x="4441904" y="5381430"/>
                <a:ext cx="402790" cy="307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>
                    <a:solidFill>
                      <a:schemeClr val="bg1"/>
                    </a:solidFill>
                    <a:latin typeface="Calibri" pitchFamily="34" charset="0"/>
                  </a:rPr>
                  <a:t>1:30</a:t>
                </a:r>
              </a:p>
            </p:txBody>
          </p:sp>
          <p:cxnSp>
            <p:nvCxnSpPr>
              <p:cNvPr id="34877" name="Straight Connector 1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95884" y="5363234"/>
                <a:ext cx="10463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" name="Group 177"/>
            <p:cNvGrpSpPr>
              <a:grpSpLocks/>
            </p:cNvGrpSpPr>
            <p:nvPr/>
          </p:nvGrpSpPr>
          <p:grpSpPr bwMode="auto">
            <a:xfrm>
              <a:off x="2360053" y="5562600"/>
              <a:ext cx="402790" cy="378056"/>
              <a:chOff x="4441904" y="5310917"/>
              <a:chExt cx="402790" cy="378056"/>
            </a:xfrm>
          </p:grpSpPr>
          <p:sp>
            <p:nvSpPr>
              <p:cNvPr id="34874" name="TextBox 178"/>
              <p:cNvSpPr txBox="1">
                <a:spLocks noChangeArrowheads="1"/>
              </p:cNvSpPr>
              <p:nvPr/>
            </p:nvSpPr>
            <p:spPr bwMode="auto">
              <a:xfrm>
                <a:off x="4441904" y="5381426"/>
                <a:ext cx="402790" cy="307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>
                    <a:solidFill>
                      <a:schemeClr val="bg1"/>
                    </a:solidFill>
                    <a:latin typeface="Calibri" pitchFamily="34" charset="0"/>
                  </a:rPr>
                  <a:t>1:00</a:t>
                </a:r>
              </a:p>
            </p:txBody>
          </p:sp>
          <p:cxnSp>
            <p:nvCxnSpPr>
              <p:cNvPr id="34875" name="Straight Connector 17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95884" y="5363234"/>
                <a:ext cx="10463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1981201" y="5486400"/>
              <a:ext cx="1753106" cy="152287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700" b="1" spc="50" dirty="0">
                  <a:latin typeface="Calibri" pitchFamily="34" charset="0"/>
                  <a:ea typeface="ＭＳ Ｐゴシック" charset="0"/>
                  <a:cs typeface="ＭＳ Ｐゴシック" charset="0"/>
                </a:rPr>
                <a:t>ISOLATION</a:t>
              </a:r>
              <a:endParaRPr lang="en-US" sz="800" b="1" spc="50" dirty="0">
                <a:latin typeface="Calibri" pitchFamily="34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4873" name="Straight Connector 155"/>
            <p:cNvCxnSpPr>
              <a:cxnSpLocks noChangeShapeType="1"/>
            </p:cNvCxnSpPr>
            <p:nvPr/>
          </p:nvCxnSpPr>
          <p:spPr bwMode="auto">
            <a:xfrm>
              <a:off x="1985921" y="5638800"/>
              <a:ext cx="1747879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70" name="Group 188"/>
          <p:cNvGrpSpPr>
            <a:grpSpLocks/>
          </p:cNvGrpSpPr>
          <p:nvPr/>
        </p:nvGrpSpPr>
        <p:grpSpPr bwMode="auto">
          <a:xfrm>
            <a:off x="3328986" y="4187165"/>
            <a:ext cx="1787314" cy="350899"/>
            <a:chOff x="3733801" y="5486400"/>
            <a:chExt cx="1787852" cy="468664"/>
          </a:xfrm>
        </p:grpSpPr>
        <p:grpSp>
          <p:nvGrpSpPr>
            <p:cNvPr id="71" name="Group 170"/>
            <p:cNvGrpSpPr>
              <a:grpSpLocks/>
            </p:cNvGrpSpPr>
            <p:nvPr/>
          </p:nvGrpSpPr>
          <p:grpSpPr bwMode="auto">
            <a:xfrm>
              <a:off x="4150750" y="5562600"/>
              <a:ext cx="402795" cy="378813"/>
              <a:chOff x="4441902" y="5310917"/>
              <a:chExt cx="402795" cy="378813"/>
            </a:xfrm>
          </p:grpSpPr>
          <p:sp>
            <p:nvSpPr>
              <p:cNvPr id="34867" name="TextBox 166"/>
              <p:cNvSpPr txBox="1">
                <a:spLocks noChangeArrowheads="1"/>
              </p:cNvSpPr>
              <p:nvPr/>
            </p:nvSpPr>
            <p:spPr bwMode="auto">
              <a:xfrm>
                <a:off x="4441902" y="5381429"/>
                <a:ext cx="402795" cy="308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>
                    <a:solidFill>
                      <a:schemeClr val="bg1"/>
                    </a:solidFill>
                    <a:latin typeface="Calibri" pitchFamily="34" charset="0"/>
                  </a:rPr>
                  <a:t>2:30</a:t>
                </a:r>
              </a:p>
            </p:txBody>
          </p:sp>
          <p:cxnSp>
            <p:nvCxnSpPr>
              <p:cNvPr id="34868" name="Straight Connector 16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95884" y="5363234"/>
                <a:ext cx="10463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" name="Group 159"/>
            <p:cNvGrpSpPr>
              <a:grpSpLocks/>
            </p:cNvGrpSpPr>
            <p:nvPr/>
          </p:nvGrpSpPr>
          <p:grpSpPr bwMode="auto">
            <a:xfrm>
              <a:off x="4724400" y="5576248"/>
              <a:ext cx="797253" cy="378816"/>
              <a:chOff x="3157537" y="5576248"/>
              <a:chExt cx="797253" cy="378816"/>
            </a:xfrm>
          </p:grpSpPr>
          <p:cxnSp>
            <p:nvCxnSpPr>
              <p:cNvPr id="34865" name="Straight Connector 1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324258" y="5628565"/>
                <a:ext cx="10463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34866" name="TextBox 131"/>
              <p:cNvSpPr txBox="1">
                <a:spLocks noChangeArrowheads="1"/>
              </p:cNvSpPr>
              <p:nvPr/>
            </p:nvSpPr>
            <p:spPr bwMode="auto">
              <a:xfrm>
                <a:off x="3157537" y="5646763"/>
                <a:ext cx="797253" cy="308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solidFill>
                      <a:schemeClr val="bg1"/>
                    </a:solidFill>
                    <a:latin typeface="Calibri" pitchFamily="34" charset="0"/>
                  </a:rPr>
                  <a:t>3:00 minutes</a:t>
                </a:r>
              </a:p>
            </p:txBody>
          </p:sp>
        </p:grp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3733801" y="5486400"/>
              <a:ext cx="1219567" cy="152660"/>
            </a:xfrm>
            <a:prstGeom prst="rect">
              <a:avLst/>
            </a:prstGeom>
            <a:solidFill>
              <a:srgbClr val="00B050"/>
            </a:solidFill>
            <a:ln w="12700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700" b="1" dirty="0">
                  <a:solidFill>
                    <a:schemeClr val="bg1"/>
                  </a:solidFill>
                  <a:latin typeface="Calibri" pitchFamily="34" charset="0"/>
                  <a:ea typeface="ＭＳ Ｐゴシック" charset="0"/>
                  <a:cs typeface="ＭＳ Ｐゴシック" charset="0"/>
                </a:rPr>
                <a:t>RESOLUTION</a:t>
              </a:r>
              <a:endParaRPr lang="en-US" sz="500" b="1" dirty="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4864" name="Straight Connector 157"/>
            <p:cNvCxnSpPr>
              <a:cxnSpLocks noChangeShapeType="1"/>
            </p:cNvCxnSpPr>
            <p:nvPr/>
          </p:nvCxnSpPr>
          <p:spPr bwMode="auto">
            <a:xfrm>
              <a:off x="3738521" y="5638800"/>
              <a:ext cx="120971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oval" w="sm" len="sm"/>
            </a:ln>
          </p:spPr>
        </p:cxnSp>
      </p:grpSp>
      <p:pic>
        <p:nvPicPr>
          <p:cNvPr id="184" name="Picture 183" descr="rou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3928799"/>
            <a:ext cx="669925" cy="29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185" name="Picture 184" descr="router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48149" y="3928799"/>
            <a:ext cx="670560" cy="29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9" name="Picture 148" descr="rou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28799"/>
            <a:ext cx="669925" cy="29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150" name="Picture 149" descr="router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9599" y="3928799"/>
            <a:ext cx="670560" cy="29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743" y="4141470"/>
            <a:ext cx="44084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grpSp>
        <p:nvGrpSpPr>
          <p:cNvPr id="73" name="Group 195"/>
          <p:cNvGrpSpPr>
            <a:grpSpLocks/>
          </p:cNvGrpSpPr>
          <p:nvPr/>
        </p:nvGrpSpPr>
        <p:grpSpPr bwMode="auto">
          <a:xfrm>
            <a:off x="6438900" y="3676650"/>
            <a:ext cx="2518869" cy="1219200"/>
            <a:chOff x="4419595" y="1853323"/>
            <a:chExt cx="2290415" cy="2742455"/>
          </a:xfrm>
        </p:grpSpPr>
        <p:sp>
          <p:nvSpPr>
            <p:cNvPr id="197" name="Rectangle 196"/>
            <p:cNvSpPr>
              <a:spLocks noChangeArrowheads="1"/>
            </p:cNvSpPr>
            <p:nvPr/>
          </p:nvSpPr>
          <p:spPr bwMode="auto">
            <a:xfrm>
              <a:off x="4419595" y="1853323"/>
              <a:ext cx="2285999" cy="274245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400" b="1" dirty="0">
                <a:solidFill>
                  <a:srgbClr val="AB5600"/>
                </a:solidFill>
                <a:latin typeface="Calibri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55" name="TextBox 197"/>
            <p:cNvSpPr txBox="1">
              <a:spLocks noChangeArrowheads="1"/>
            </p:cNvSpPr>
            <p:nvPr/>
          </p:nvSpPr>
          <p:spPr bwMode="auto">
            <a:xfrm>
              <a:off x="4962113" y="1905000"/>
              <a:ext cx="844395" cy="40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>
                  <a:latin typeface="Calibri" pitchFamily="34" charset="0"/>
                </a:rPr>
                <a:t>COMPLIANCE</a:t>
              </a:r>
            </a:p>
          </p:txBody>
        </p:sp>
        <p:sp>
          <p:nvSpPr>
            <p:cNvPr id="34856" name="TextBox 198"/>
            <p:cNvSpPr txBox="1">
              <a:spLocks noChangeArrowheads="1"/>
            </p:cNvSpPr>
            <p:nvPr/>
          </p:nvSpPr>
          <p:spPr bwMode="auto">
            <a:xfrm>
              <a:off x="4923713" y="3436204"/>
              <a:ext cx="1786297" cy="89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Calibri" pitchFamily="34" charset="0"/>
                </a:rPr>
                <a:t>With Uplogix:</a:t>
              </a:r>
            </a:p>
            <a:p>
              <a:r>
                <a:rPr lang="en-US" sz="900" dirty="0">
                  <a:latin typeface="Calibri" pitchFamily="34" charset="0"/>
                </a:rPr>
                <a:t>At all </a:t>
              </a:r>
              <a:r>
                <a:rPr lang="en-US" sz="900" dirty="0" smtClean="0">
                  <a:latin typeface="Calibri" pitchFamily="34" charset="0"/>
                </a:rPr>
                <a:t>times, a</a:t>
              </a:r>
              <a:r>
                <a:rPr lang="en-US" sz="900" dirty="0" smtClean="0">
                  <a:solidFill>
                    <a:schemeClr val="tx1"/>
                  </a:solidFill>
                  <a:latin typeface="Calibri" pitchFamily="34" charset="0"/>
                </a:rPr>
                <a:t>ll </a:t>
              </a:r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</a:rPr>
                <a:t>actions stored for</a:t>
              </a:r>
              <a:br>
                <a:rPr lang="en-US" sz="900" dirty="0">
                  <a:solidFill>
                    <a:schemeClr val="tx1"/>
                  </a:solidFill>
                  <a:latin typeface="Calibri" pitchFamily="34" charset="0"/>
                </a:rPr>
              </a:br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</a:rPr>
                <a:t>compliance reporting</a:t>
              </a:r>
            </a:p>
          </p:txBody>
        </p:sp>
        <p:sp>
          <p:nvSpPr>
            <p:cNvPr id="34857" name="TextBox 199"/>
            <p:cNvSpPr txBox="1">
              <a:spLocks noChangeArrowheads="1"/>
            </p:cNvSpPr>
            <p:nvPr/>
          </p:nvSpPr>
          <p:spPr bwMode="auto">
            <a:xfrm>
              <a:off x="4923713" y="2286000"/>
              <a:ext cx="1703054" cy="89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00" dirty="0">
                  <a:latin typeface="Calibri" pitchFamily="34" charset="0"/>
                </a:rPr>
                <a:t>With Standard </a:t>
              </a:r>
              <a:r>
                <a:rPr lang="en-US" sz="900" dirty="0" smtClean="0">
                  <a:latin typeface="Calibri" pitchFamily="34" charset="0"/>
                </a:rPr>
                <a:t>NSM: Days </a:t>
              </a:r>
              <a:r>
                <a:rPr lang="en-US" sz="900" dirty="0">
                  <a:latin typeface="Calibri" pitchFamily="34" charset="0"/>
                </a:rPr>
                <a:t>or </a:t>
              </a:r>
              <a:r>
                <a:rPr lang="en-US" sz="900" dirty="0" smtClean="0">
                  <a:latin typeface="Calibri" pitchFamily="34" charset="0"/>
                </a:rPr>
                <a:t>weeks, c</a:t>
              </a:r>
              <a:r>
                <a:rPr lang="en-US" sz="900" dirty="0" smtClean="0">
                  <a:solidFill>
                    <a:schemeClr val="tx1"/>
                  </a:solidFill>
                  <a:latin typeface="Calibri" pitchFamily="34" charset="0"/>
                </a:rPr>
                <a:t>ompliance </a:t>
              </a:r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</a:rPr>
                <a:t>is </a:t>
              </a:r>
              <a:r>
                <a:rPr lang="en-US" sz="900" dirty="0" smtClean="0">
                  <a:solidFill>
                    <a:schemeClr val="tx1"/>
                  </a:solidFill>
                  <a:latin typeface="Calibri" pitchFamily="34" charset="0"/>
                </a:rPr>
                <a:t>missing or </a:t>
              </a:r>
              <a:r>
                <a:rPr lang="en-US" sz="900" dirty="0">
                  <a:solidFill>
                    <a:schemeClr val="tx1"/>
                  </a:solidFill>
                  <a:latin typeface="Calibri" pitchFamily="34" charset="0"/>
                </a:rPr>
                <a:t>requires </a:t>
              </a:r>
              <a:r>
                <a:rPr lang="en-US" sz="900" dirty="0" smtClean="0">
                  <a:solidFill>
                    <a:schemeClr val="tx1"/>
                  </a:solidFill>
                  <a:latin typeface="Calibri" pitchFamily="34" charset="0"/>
                </a:rPr>
                <a:t>manual research</a:t>
              </a:r>
              <a:endParaRPr lang="en-US" sz="9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34858" name="Picture 5" descr="C:\Documents and Settings\bmoran\Local Settings\Temporary Internet Files\Content.IE5\QJIL1ACI\MC900433800[1].png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8423" y="3573618"/>
              <a:ext cx="428532" cy="56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9" name="Picture 6" descr="C:\Documents and Settings\bmoran\Local Settings\Temporary Internet Files\Content.IE5\ZKWQOO7B\MC900433797[1].png"/>
            <p:cNvPicPr preferRelativeResize="0"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98423" y="2435771"/>
              <a:ext cx="428532" cy="56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860" name="Straight Connector 202"/>
            <p:cNvCxnSpPr>
              <a:cxnSpLocks noChangeShapeType="1"/>
            </p:cNvCxnSpPr>
            <p:nvPr/>
          </p:nvCxnSpPr>
          <p:spPr bwMode="auto">
            <a:xfrm>
              <a:off x="4648200" y="3313671"/>
              <a:ext cx="1828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92"/>
                                        </p:tgtEl>
                                      </p:cBhvr>
                                      <p:by x="13000" y="13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14548 -0.2409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2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83" grpId="0" animBg="1"/>
      <p:bldP spid="85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0" y="1276350"/>
            <a:ext cx="9144000" cy="38671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3" name="Group 116"/>
          <p:cNvGrpSpPr/>
          <p:nvPr/>
        </p:nvGrpSpPr>
        <p:grpSpPr>
          <a:xfrm>
            <a:off x="1531620" y="1563370"/>
            <a:ext cx="4953000" cy="2802890"/>
            <a:chOff x="1531620" y="1563370"/>
            <a:chExt cx="4953000" cy="2802890"/>
          </a:xfrm>
        </p:grpSpPr>
        <p:sp>
          <p:nvSpPr>
            <p:cNvPr id="113" name="Freeform 112"/>
            <p:cNvSpPr/>
            <p:nvPr/>
          </p:nvSpPr>
          <p:spPr>
            <a:xfrm>
              <a:off x="1531620" y="1563370"/>
              <a:ext cx="4953000" cy="2802890"/>
            </a:xfrm>
            <a:custGeom>
              <a:avLst/>
              <a:gdLst>
                <a:gd name="connsiteX0" fmla="*/ 4953000 w 4953000"/>
                <a:gd name="connsiteY0" fmla="*/ 2278380 h 2278380"/>
                <a:gd name="connsiteX1" fmla="*/ 3025140 w 4953000"/>
                <a:gd name="connsiteY1" fmla="*/ 1112520 h 2278380"/>
                <a:gd name="connsiteX2" fmla="*/ 0 w 4953000"/>
                <a:gd name="connsiteY2" fmla="*/ 0 h 2278380"/>
                <a:gd name="connsiteX0" fmla="*/ 4953000 w 4953000"/>
                <a:gd name="connsiteY0" fmla="*/ 2278380 h 2278380"/>
                <a:gd name="connsiteX1" fmla="*/ 3025140 w 4953000"/>
                <a:gd name="connsiteY1" fmla="*/ 1112520 h 2278380"/>
                <a:gd name="connsiteX2" fmla="*/ 0 w 4953000"/>
                <a:gd name="connsiteY2" fmla="*/ 0 h 2278380"/>
                <a:gd name="connsiteX0" fmla="*/ 4953000 w 4953000"/>
                <a:gd name="connsiteY0" fmla="*/ 2278380 h 2278380"/>
                <a:gd name="connsiteX1" fmla="*/ 3025140 w 4953000"/>
                <a:gd name="connsiteY1" fmla="*/ 1112520 h 2278380"/>
                <a:gd name="connsiteX2" fmla="*/ 0 w 4953000"/>
                <a:gd name="connsiteY2" fmla="*/ 0 h 2278380"/>
                <a:gd name="connsiteX0" fmla="*/ 4953000 w 4953000"/>
                <a:gd name="connsiteY0" fmla="*/ 2278380 h 2278380"/>
                <a:gd name="connsiteX1" fmla="*/ 3025140 w 4953000"/>
                <a:gd name="connsiteY1" fmla="*/ 1112520 h 2278380"/>
                <a:gd name="connsiteX2" fmla="*/ 0 w 4953000"/>
                <a:gd name="connsiteY2" fmla="*/ 0 h 2278380"/>
                <a:gd name="connsiteX0" fmla="*/ 4953000 w 4953000"/>
                <a:gd name="connsiteY0" fmla="*/ 2278380 h 2278380"/>
                <a:gd name="connsiteX1" fmla="*/ 3025140 w 4953000"/>
                <a:gd name="connsiteY1" fmla="*/ 1112520 h 2278380"/>
                <a:gd name="connsiteX2" fmla="*/ 0 w 4953000"/>
                <a:gd name="connsiteY2" fmla="*/ 0 h 2278380"/>
                <a:gd name="connsiteX0" fmla="*/ 4953000 w 4953000"/>
                <a:gd name="connsiteY0" fmla="*/ 2278380 h 2278380"/>
                <a:gd name="connsiteX1" fmla="*/ 0 w 4953000"/>
                <a:gd name="connsiteY1" fmla="*/ 0 h 2278380"/>
                <a:gd name="connsiteX0" fmla="*/ 4953000 w 4953000"/>
                <a:gd name="connsiteY0" fmla="*/ 2278380 h 2278380"/>
                <a:gd name="connsiteX1" fmla="*/ 0 w 4953000"/>
                <a:gd name="connsiteY1" fmla="*/ 0 h 2278380"/>
                <a:gd name="connsiteX0" fmla="*/ 4953000 w 4953000"/>
                <a:gd name="connsiteY0" fmla="*/ 2802890 h 2802890"/>
                <a:gd name="connsiteX1" fmla="*/ 0 w 4953000"/>
                <a:gd name="connsiteY1" fmla="*/ 524510 h 2802890"/>
                <a:gd name="connsiteX0" fmla="*/ 4953000 w 4953000"/>
                <a:gd name="connsiteY0" fmla="*/ 2802890 h 2802890"/>
                <a:gd name="connsiteX1" fmla="*/ 4945380 w 4953000"/>
                <a:gd name="connsiteY1" fmla="*/ 2760980 h 2802890"/>
                <a:gd name="connsiteX2" fmla="*/ 0 w 4953000"/>
                <a:gd name="connsiteY2" fmla="*/ 524510 h 2802890"/>
                <a:gd name="connsiteX0" fmla="*/ 4953000 w 4953000"/>
                <a:gd name="connsiteY0" fmla="*/ 2802890 h 2802890"/>
                <a:gd name="connsiteX1" fmla="*/ 4945380 w 4953000"/>
                <a:gd name="connsiteY1" fmla="*/ 2760980 h 2802890"/>
                <a:gd name="connsiteX2" fmla="*/ 0 w 4953000"/>
                <a:gd name="connsiteY2" fmla="*/ 524510 h 280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0" h="2802890">
                  <a:moveTo>
                    <a:pt x="4953000" y="2802890"/>
                  </a:moveTo>
                  <a:lnTo>
                    <a:pt x="4945380" y="2760980"/>
                  </a:lnTo>
                  <a:cubicBezTo>
                    <a:pt x="2250440" y="1277620"/>
                    <a:pt x="1673860" y="0"/>
                    <a:pt x="0" y="524510"/>
                  </a:cubicBezTo>
                </a:path>
              </a:pathLst>
            </a:custGeom>
            <a:noFill/>
            <a:ln w="381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282950" y="3067050"/>
              <a:ext cx="1670050" cy="19050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dirty="0" smtClean="0">
                  <a:solidFill>
                    <a:srgbClr val="271A0D"/>
                  </a:solidFill>
                  <a:latin typeface="Calibri" pitchFamily="34" charset="0"/>
                </a:rPr>
                <a:t>Secondary Network</a:t>
              </a:r>
              <a:br>
                <a:rPr lang="en-US" sz="1200" dirty="0" smtClean="0">
                  <a:solidFill>
                    <a:srgbClr val="271A0D"/>
                  </a:solidFill>
                  <a:latin typeface="Calibri" pitchFamily="34" charset="0"/>
                </a:rPr>
              </a:br>
              <a:r>
                <a:rPr lang="en-US" sz="1200" dirty="0" smtClean="0">
                  <a:solidFill>
                    <a:srgbClr val="271A0D"/>
                  </a:solidFill>
                  <a:latin typeface="Calibri" pitchFamily="34" charset="0"/>
                </a:rPr>
                <a:t>Connection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srgbClr val="271A0D"/>
                  </a:solidFill>
                  <a:latin typeface="Calibri" pitchFamily="34" charset="0"/>
                </a:rPr>
                <a:t>Over Uplogix OOB</a:t>
              </a:r>
              <a:endParaRPr lang="en-US" sz="1200" dirty="0">
                <a:solidFill>
                  <a:srgbClr val="271A0D"/>
                </a:solidFill>
                <a:latin typeface="Calibri" pitchFamily="34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0" y="3562350"/>
            <a:ext cx="5562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Primary WAN connection goes down, detected by router which changes route through Uplogix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Uplogix brings up out-of-band connection, forwards router traffic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Users remain connected, Uplogix populates dashboard in the NOC with alerts to the problem as well as providing troubleshooting information and support access</a:t>
            </a:r>
          </a:p>
        </p:txBody>
      </p:sp>
      <p:sp>
        <p:nvSpPr>
          <p:cNvPr id="112" name="Freeform 111"/>
          <p:cNvSpPr/>
          <p:nvPr/>
        </p:nvSpPr>
        <p:spPr bwMode="auto">
          <a:xfrm>
            <a:off x="6629399" y="2629808"/>
            <a:ext cx="381000" cy="1694543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67071"/>
              <a:gd name="connsiteY0" fmla="*/ 0 h 3049210"/>
              <a:gd name="connsiteX1" fmla="*/ 16876 w 667071"/>
              <a:gd name="connsiteY1" fmla="*/ 4806 h 3049210"/>
              <a:gd name="connsiteX2" fmla="*/ 0 w 667071"/>
              <a:gd name="connsiteY2" fmla="*/ 2204946 h 3049210"/>
              <a:gd name="connsiteX3" fmla="*/ 667071 w 667071"/>
              <a:gd name="connsiteY3" fmla="*/ 3049210 h 3049210"/>
              <a:gd name="connsiteX0" fmla="*/ 548640 w 667071"/>
              <a:gd name="connsiteY0" fmla="*/ 0 h 3049210"/>
              <a:gd name="connsiteX1" fmla="*/ 16876 w 667071"/>
              <a:gd name="connsiteY1" fmla="*/ 4806 h 3049210"/>
              <a:gd name="connsiteX2" fmla="*/ 0 w 667071"/>
              <a:gd name="connsiteY2" fmla="*/ 2541007 h 3049210"/>
              <a:gd name="connsiteX3" fmla="*/ 667071 w 667071"/>
              <a:gd name="connsiteY3" fmla="*/ 3049210 h 3049210"/>
              <a:gd name="connsiteX0" fmla="*/ 952959 w 952959"/>
              <a:gd name="connsiteY0" fmla="*/ 0 h 3049212"/>
              <a:gd name="connsiteX1" fmla="*/ 16876 w 952959"/>
              <a:gd name="connsiteY1" fmla="*/ 4808 h 3049212"/>
              <a:gd name="connsiteX2" fmla="*/ 0 w 952959"/>
              <a:gd name="connsiteY2" fmla="*/ 2541009 h 3049212"/>
              <a:gd name="connsiteX3" fmla="*/ 667071 w 952959"/>
              <a:gd name="connsiteY3" fmla="*/ 3049212 h 3049212"/>
              <a:gd name="connsiteX0" fmla="*/ 952959 w 952959"/>
              <a:gd name="connsiteY0" fmla="*/ 0 h 3049210"/>
              <a:gd name="connsiteX1" fmla="*/ 16876 w 952959"/>
              <a:gd name="connsiteY1" fmla="*/ 4806 h 3049210"/>
              <a:gd name="connsiteX2" fmla="*/ 0 w 952959"/>
              <a:gd name="connsiteY2" fmla="*/ 2541007 h 3049210"/>
              <a:gd name="connsiteX3" fmla="*/ 667071 w 952959"/>
              <a:gd name="connsiteY3" fmla="*/ 3049210 h 3049210"/>
              <a:gd name="connsiteX0" fmla="*/ 952959 w 952959"/>
              <a:gd name="connsiteY0" fmla="*/ 0 h 3049212"/>
              <a:gd name="connsiteX1" fmla="*/ 16876 w 952959"/>
              <a:gd name="connsiteY1" fmla="*/ 4808 h 3049212"/>
              <a:gd name="connsiteX2" fmla="*/ 0 w 952959"/>
              <a:gd name="connsiteY2" fmla="*/ 2541009 h 3049212"/>
              <a:gd name="connsiteX3" fmla="*/ 667071 w 952959"/>
              <a:gd name="connsiteY3" fmla="*/ 3049212 h 3049212"/>
              <a:gd name="connsiteX0" fmla="*/ 958584 w 958584"/>
              <a:gd name="connsiteY0" fmla="*/ 0 h 3049212"/>
              <a:gd name="connsiteX1" fmla="*/ 5625 w 958584"/>
              <a:gd name="connsiteY1" fmla="*/ 127052 h 3049212"/>
              <a:gd name="connsiteX2" fmla="*/ 5625 w 958584"/>
              <a:gd name="connsiteY2" fmla="*/ 2541009 h 3049212"/>
              <a:gd name="connsiteX3" fmla="*/ 672696 w 958584"/>
              <a:gd name="connsiteY3" fmla="*/ 3049212 h 3049212"/>
              <a:gd name="connsiteX0" fmla="*/ 958584 w 958584"/>
              <a:gd name="connsiteY0" fmla="*/ 0 h 3049212"/>
              <a:gd name="connsiteX1" fmla="*/ 5625 w 958584"/>
              <a:gd name="connsiteY1" fmla="*/ 2 h 3049212"/>
              <a:gd name="connsiteX2" fmla="*/ 5625 w 958584"/>
              <a:gd name="connsiteY2" fmla="*/ 2541009 h 3049212"/>
              <a:gd name="connsiteX3" fmla="*/ 672696 w 958584"/>
              <a:gd name="connsiteY3" fmla="*/ 3049212 h 3049212"/>
              <a:gd name="connsiteX0" fmla="*/ 958584 w 958584"/>
              <a:gd name="connsiteY0" fmla="*/ 0 h 3049210"/>
              <a:gd name="connsiteX1" fmla="*/ 5625 w 958584"/>
              <a:gd name="connsiteY1" fmla="*/ 0 h 3049210"/>
              <a:gd name="connsiteX2" fmla="*/ 5625 w 958584"/>
              <a:gd name="connsiteY2" fmla="*/ 2541007 h 3049210"/>
              <a:gd name="connsiteX3" fmla="*/ 672696 w 958584"/>
              <a:gd name="connsiteY3" fmla="*/ 3049210 h 3049210"/>
              <a:gd name="connsiteX0" fmla="*/ 958584 w 958584"/>
              <a:gd name="connsiteY0" fmla="*/ 2 h 3049212"/>
              <a:gd name="connsiteX1" fmla="*/ 5625 w 958584"/>
              <a:gd name="connsiteY1" fmla="*/ 0 h 3049212"/>
              <a:gd name="connsiteX2" fmla="*/ 5625 w 958584"/>
              <a:gd name="connsiteY2" fmla="*/ 2541009 h 3049212"/>
              <a:gd name="connsiteX3" fmla="*/ 672696 w 958584"/>
              <a:gd name="connsiteY3" fmla="*/ 3049212 h 3049212"/>
              <a:gd name="connsiteX0" fmla="*/ 978437 w 978437"/>
              <a:gd name="connsiteY0" fmla="*/ 52939 h 3049212"/>
              <a:gd name="connsiteX1" fmla="*/ 5625 w 978437"/>
              <a:gd name="connsiteY1" fmla="*/ 0 h 3049212"/>
              <a:gd name="connsiteX2" fmla="*/ 5625 w 978437"/>
              <a:gd name="connsiteY2" fmla="*/ 2541009 h 3049212"/>
              <a:gd name="connsiteX3" fmla="*/ 672696 w 978437"/>
              <a:gd name="connsiteY3" fmla="*/ 3049212 h 3049212"/>
              <a:gd name="connsiteX0" fmla="*/ 978437 w 978437"/>
              <a:gd name="connsiteY0" fmla="*/ 0 h 2996273"/>
              <a:gd name="connsiteX1" fmla="*/ 5625 w 978437"/>
              <a:gd name="connsiteY1" fmla="*/ 21174 h 2996273"/>
              <a:gd name="connsiteX2" fmla="*/ 5625 w 978437"/>
              <a:gd name="connsiteY2" fmla="*/ 2488070 h 2996273"/>
              <a:gd name="connsiteX3" fmla="*/ 672696 w 978437"/>
              <a:gd name="connsiteY3" fmla="*/ 2996273 h 2996273"/>
              <a:gd name="connsiteX0" fmla="*/ 982406 w 982406"/>
              <a:gd name="connsiteY0" fmla="*/ 0 h 2996273"/>
              <a:gd name="connsiteX1" fmla="*/ 5624 w 982406"/>
              <a:gd name="connsiteY1" fmla="*/ 5292 h 2996273"/>
              <a:gd name="connsiteX2" fmla="*/ 9594 w 982406"/>
              <a:gd name="connsiteY2" fmla="*/ 2488070 h 2996273"/>
              <a:gd name="connsiteX3" fmla="*/ 676665 w 982406"/>
              <a:gd name="connsiteY3" fmla="*/ 2996273 h 2996273"/>
              <a:gd name="connsiteX0" fmla="*/ 972811 w 1143550"/>
              <a:gd name="connsiteY0" fmla="*/ 0 h 3536304"/>
              <a:gd name="connsiteX1" fmla="*/ 1143549 w 1143550"/>
              <a:gd name="connsiteY1" fmla="*/ 2488070 h 3536304"/>
              <a:gd name="connsiteX2" fmla="*/ -1 w 1143550"/>
              <a:gd name="connsiteY2" fmla="*/ 2488070 h 3536304"/>
              <a:gd name="connsiteX3" fmla="*/ 667070 w 1143550"/>
              <a:gd name="connsiteY3" fmla="*/ 2996273 h 3536304"/>
              <a:gd name="connsiteX0" fmla="*/ 1081723 w 1143550"/>
              <a:gd name="connsiteY0" fmla="*/ 0 h 3365391"/>
              <a:gd name="connsiteX1" fmla="*/ 1143550 w 1143550"/>
              <a:gd name="connsiteY1" fmla="*/ 2317157 h 3365391"/>
              <a:gd name="connsiteX2" fmla="*/ 0 w 1143550"/>
              <a:gd name="connsiteY2" fmla="*/ 2317157 h 3365391"/>
              <a:gd name="connsiteX3" fmla="*/ 667071 w 1143550"/>
              <a:gd name="connsiteY3" fmla="*/ 2825360 h 3365391"/>
              <a:gd name="connsiteX0" fmla="*/ 414652 w 476479"/>
              <a:gd name="connsiteY0" fmla="*/ 0 h 3365391"/>
              <a:gd name="connsiteX1" fmla="*/ 476479 w 476479"/>
              <a:gd name="connsiteY1" fmla="*/ 2317157 h 3365391"/>
              <a:gd name="connsiteX2" fmla="*/ 190593 w 476479"/>
              <a:gd name="connsiteY2" fmla="*/ 2698308 h 3365391"/>
              <a:gd name="connsiteX3" fmla="*/ 0 w 476479"/>
              <a:gd name="connsiteY3" fmla="*/ 2825360 h 3365391"/>
              <a:gd name="connsiteX0" fmla="*/ 414652 w 476479"/>
              <a:gd name="connsiteY0" fmla="*/ 0 h 2825360"/>
              <a:gd name="connsiteX1" fmla="*/ 476479 w 476479"/>
              <a:gd name="connsiteY1" fmla="*/ 2317157 h 2825360"/>
              <a:gd name="connsiteX2" fmla="*/ 0 w 476479"/>
              <a:gd name="connsiteY2" fmla="*/ 2825360 h 28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479" h="2825360">
                <a:moveTo>
                  <a:pt x="414652" y="0"/>
                </a:moveTo>
                <a:lnTo>
                  <a:pt x="476479" y="2317157"/>
                </a:lnTo>
                <a:cubicBezTo>
                  <a:pt x="407370" y="2788050"/>
                  <a:pt x="99267" y="2719484"/>
                  <a:pt x="0" y="2825360"/>
                </a:cubicBezTo>
              </a:path>
            </a:pathLst>
          </a:cu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FF0000"/>
                </a:solidFill>
              </a:ln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0" name="Rounded Rectangular Callout 109"/>
          <p:cNvSpPr/>
          <p:nvPr/>
        </p:nvSpPr>
        <p:spPr>
          <a:xfrm>
            <a:off x="8382000" y="895350"/>
            <a:ext cx="609600" cy="533400"/>
          </a:xfrm>
          <a:prstGeom prst="wedgeRoundRectCallout">
            <a:avLst>
              <a:gd name="adj1" fmla="val 10050"/>
              <a:gd name="adj2" fmla="val 1297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?!?!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101" name="Picture 100" descr="building - custo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85188" y="1366105"/>
            <a:ext cx="1630012" cy="8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8" name="Freeform 217"/>
          <p:cNvSpPr/>
          <p:nvPr/>
        </p:nvSpPr>
        <p:spPr bwMode="auto">
          <a:xfrm>
            <a:off x="7035801" y="2958216"/>
            <a:ext cx="531813" cy="1193006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2568801"/>
              <a:gd name="connsiteX1" fmla="*/ 16876 w 659130"/>
              <a:gd name="connsiteY1" fmla="*/ 631869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1941739"/>
              <a:gd name="connsiteX1" fmla="*/ 16876 w 659130"/>
              <a:gd name="connsiteY1" fmla="*/ 4807 h 1941739"/>
              <a:gd name="connsiteX2" fmla="*/ 0 w 659130"/>
              <a:gd name="connsiteY2" fmla="*/ 1577884 h 1941739"/>
              <a:gd name="connsiteX3" fmla="*/ 659130 w 659130"/>
              <a:gd name="connsiteY3" fmla="*/ 1941739 h 1941739"/>
              <a:gd name="connsiteX0" fmla="*/ 16876 w 659130"/>
              <a:gd name="connsiteY0" fmla="*/ -1 h 1936931"/>
              <a:gd name="connsiteX1" fmla="*/ 0 w 659130"/>
              <a:gd name="connsiteY1" fmla="*/ 1573076 h 1936931"/>
              <a:gd name="connsiteX2" fmla="*/ 659130 w 659130"/>
              <a:gd name="connsiteY2" fmla="*/ 1936931 h 1936931"/>
              <a:gd name="connsiteX0" fmla="*/ 663465 w 663465"/>
              <a:gd name="connsiteY0" fmla="*/ 0 h 1988526"/>
              <a:gd name="connsiteX1" fmla="*/ 646589 w 663465"/>
              <a:gd name="connsiteY1" fmla="*/ 1573077 h 1988526"/>
              <a:gd name="connsiteX2" fmla="*/ 0 w 663465"/>
              <a:gd name="connsiteY2" fmla="*/ 1988526 h 198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465" h="1988526">
                <a:moveTo>
                  <a:pt x="663465" y="0"/>
                </a:moveTo>
                <a:cubicBezTo>
                  <a:pt x="657840" y="1048234"/>
                  <a:pt x="652214" y="524843"/>
                  <a:pt x="646589" y="1573077"/>
                </a:cubicBezTo>
                <a:lnTo>
                  <a:pt x="0" y="1988526"/>
                </a:lnTo>
              </a:path>
            </a:pathLst>
          </a:custGeom>
          <a:noFill/>
          <a:ln w="38100" cap="sq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grpSp>
        <p:nvGrpSpPr>
          <p:cNvPr id="4" name="Group 226"/>
          <p:cNvGrpSpPr/>
          <p:nvPr/>
        </p:nvGrpSpPr>
        <p:grpSpPr>
          <a:xfrm>
            <a:off x="7397751" y="2537925"/>
            <a:ext cx="1338263" cy="879872"/>
            <a:chOff x="7397750" y="3070225"/>
            <a:chExt cx="1338263" cy="1173163"/>
          </a:xfrm>
        </p:grpSpPr>
        <p:sp>
          <p:nvSpPr>
            <p:cNvPr id="219" name="TextBox 218"/>
            <p:cNvSpPr txBox="1"/>
            <p:nvPr/>
          </p:nvSpPr>
          <p:spPr>
            <a:xfrm>
              <a:off x="7747000" y="3635375"/>
              <a:ext cx="989013" cy="207963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Power</a:t>
              </a:r>
              <a:b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</a:b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Distribution</a:t>
              </a:r>
              <a:b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</a:b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Unit</a:t>
              </a:r>
            </a:p>
          </p:txBody>
        </p:sp>
        <p:pic>
          <p:nvPicPr>
            <p:cNvPr id="220" name="Picture 219" descr="tall power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7750" y="3070225"/>
              <a:ext cx="465138" cy="117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</p:grpSp>
      <p:grpSp>
        <p:nvGrpSpPr>
          <p:cNvPr id="5" name="Group 224"/>
          <p:cNvGrpSpPr/>
          <p:nvPr/>
        </p:nvGrpSpPr>
        <p:grpSpPr>
          <a:xfrm>
            <a:off x="6961188" y="2618887"/>
            <a:ext cx="533400" cy="953691"/>
            <a:chOff x="6961188" y="3178175"/>
            <a:chExt cx="533400" cy="1271588"/>
          </a:xfrm>
        </p:grpSpPr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6961188" y="3178175"/>
              <a:ext cx="533400" cy="120650"/>
            </a:xfrm>
            <a:custGeom>
              <a:avLst/>
              <a:gdLst>
                <a:gd name="T0" fmla="*/ 0 w 533400"/>
                <a:gd name="T1" fmla="*/ 0 h 121920"/>
                <a:gd name="T2" fmla="*/ 297180 w 533400"/>
                <a:gd name="T3" fmla="*/ 0 h 121920"/>
                <a:gd name="T4" fmla="*/ 297180 w 533400"/>
                <a:gd name="T5" fmla="*/ 107522 h 121920"/>
                <a:gd name="T6" fmla="*/ 533400 w 533400"/>
                <a:gd name="T7" fmla="*/ 107522 h 1219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2" name="Freeform 221"/>
            <p:cNvSpPr>
              <a:spLocks/>
            </p:cNvSpPr>
            <p:nvPr/>
          </p:nvSpPr>
          <p:spPr bwMode="auto">
            <a:xfrm>
              <a:off x="6961188" y="3527425"/>
              <a:ext cx="533400" cy="122238"/>
            </a:xfrm>
            <a:custGeom>
              <a:avLst/>
              <a:gdLst>
                <a:gd name="T0" fmla="*/ 0 w 533400"/>
                <a:gd name="T1" fmla="*/ 0 h 121920"/>
                <a:gd name="T2" fmla="*/ 297180 w 533400"/>
                <a:gd name="T3" fmla="*/ 0 h 121920"/>
                <a:gd name="T4" fmla="*/ 297180 w 533400"/>
                <a:gd name="T5" fmla="*/ 125791 h 121920"/>
                <a:gd name="T6" fmla="*/ 533400 w 533400"/>
                <a:gd name="T7" fmla="*/ 125791 h 1219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 flipV="1">
              <a:off x="6961188" y="3886200"/>
              <a:ext cx="533400" cy="122238"/>
            </a:xfrm>
            <a:custGeom>
              <a:avLst/>
              <a:gdLst>
                <a:gd name="T0" fmla="*/ 0 w 533400"/>
                <a:gd name="T1" fmla="*/ 0 h 121920"/>
                <a:gd name="T2" fmla="*/ 297180 w 533400"/>
                <a:gd name="T3" fmla="*/ 0 h 121920"/>
                <a:gd name="T4" fmla="*/ 297180 w 533400"/>
                <a:gd name="T5" fmla="*/ 125791 h 121920"/>
                <a:gd name="T6" fmla="*/ 533400 w 533400"/>
                <a:gd name="T7" fmla="*/ 125791 h 1219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 flipV="1">
              <a:off x="6961188" y="4130675"/>
              <a:ext cx="533400" cy="319088"/>
            </a:xfrm>
            <a:custGeom>
              <a:avLst/>
              <a:gdLst>
                <a:gd name="T0" fmla="*/ 0 w 533400"/>
                <a:gd name="T1" fmla="*/ 0 h 318770"/>
                <a:gd name="T2" fmla="*/ 297180 w 533400"/>
                <a:gd name="T3" fmla="*/ 0 h 318770"/>
                <a:gd name="T4" fmla="*/ 297180 w 533400"/>
                <a:gd name="T5" fmla="*/ 322608 h 318770"/>
                <a:gd name="T6" fmla="*/ 533400 w 533400"/>
                <a:gd name="T7" fmla="*/ 322608 h 3187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318770">
                  <a:moveTo>
                    <a:pt x="0" y="0"/>
                  </a:moveTo>
                  <a:lnTo>
                    <a:pt x="297180" y="0"/>
                  </a:lnTo>
                  <a:lnTo>
                    <a:pt x="297180" y="318770"/>
                  </a:lnTo>
                  <a:lnTo>
                    <a:pt x="533400" y="31877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6" name="Group 215"/>
          <p:cNvGrpSpPr/>
          <p:nvPr/>
        </p:nvGrpSpPr>
        <p:grpSpPr>
          <a:xfrm>
            <a:off x="6321426" y="2608172"/>
            <a:ext cx="784225" cy="1540669"/>
            <a:chOff x="6321425" y="3163888"/>
            <a:chExt cx="784225" cy="2054225"/>
          </a:xfrm>
        </p:grpSpPr>
        <p:sp>
          <p:nvSpPr>
            <p:cNvPr id="212" name="Freeform 211"/>
            <p:cNvSpPr/>
            <p:nvPr/>
          </p:nvSpPr>
          <p:spPr bwMode="auto">
            <a:xfrm>
              <a:off x="6321425" y="3163888"/>
              <a:ext cx="527050" cy="2054225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130" h="2568801">
                  <a:moveTo>
                    <a:pt x="548640" y="0"/>
                  </a:moveTo>
                  <a:lnTo>
                    <a:pt x="16876" y="4806"/>
                  </a:lnTo>
                  <a:cubicBezTo>
                    <a:pt x="11251" y="1053040"/>
                    <a:pt x="5625" y="1156712"/>
                    <a:pt x="0" y="2204946"/>
                  </a:cubicBezTo>
                  <a:lnTo>
                    <a:pt x="659130" y="2568801"/>
                  </a:lnTo>
                </a:path>
              </a:pathLst>
            </a:custGeom>
            <a:noFill/>
            <a:ln w="381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13" name="Freeform 212"/>
            <p:cNvSpPr/>
            <p:nvPr/>
          </p:nvSpPr>
          <p:spPr bwMode="auto">
            <a:xfrm>
              <a:off x="6413500" y="3627438"/>
              <a:ext cx="527050" cy="1552575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130" h="1941739">
                  <a:moveTo>
                    <a:pt x="548640" y="0"/>
                  </a:moveTo>
                  <a:lnTo>
                    <a:pt x="16876" y="4807"/>
                  </a:lnTo>
                  <a:cubicBezTo>
                    <a:pt x="11251" y="1053041"/>
                    <a:pt x="5625" y="529650"/>
                    <a:pt x="0" y="1577884"/>
                  </a:cubicBezTo>
                  <a:lnTo>
                    <a:pt x="659130" y="1941739"/>
                  </a:lnTo>
                </a:path>
              </a:pathLst>
            </a:custGeom>
            <a:noFill/>
            <a:ln w="381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14" name="Freeform 213"/>
            <p:cNvSpPr/>
            <p:nvPr/>
          </p:nvSpPr>
          <p:spPr bwMode="auto">
            <a:xfrm>
              <a:off x="6577013" y="4381500"/>
              <a:ext cx="528637" cy="712788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358140 w 659130"/>
                <a:gd name="connsiteY0" fmla="*/ 530006 h 1575110"/>
                <a:gd name="connsiteX1" fmla="*/ 16876 w 659130"/>
                <a:gd name="connsiteY1" fmla="*/ 526876 h 1575110"/>
                <a:gd name="connsiteX2" fmla="*/ 0 w 659130"/>
                <a:gd name="connsiteY2" fmla="*/ 1048234 h 1575110"/>
                <a:gd name="connsiteX3" fmla="*/ 659130 w 659130"/>
                <a:gd name="connsiteY3" fmla="*/ 1412089 h 1575110"/>
                <a:gd name="connsiteX0" fmla="*/ 465349 w 766339"/>
                <a:gd name="connsiteY0" fmla="*/ 88118 h 970201"/>
                <a:gd name="connsiteX1" fmla="*/ 124085 w 766339"/>
                <a:gd name="connsiteY1" fmla="*/ 84988 h 970201"/>
                <a:gd name="connsiteX2" fmla="*/ 123084 w 766339"/>
                <a:gd name="connsiteY2" fmla="*/ 86892 h 970201"/>
                <a:gd name="connsiteX3" fmla="*/ 107209 w 766339"/>
                <a:gd name="connsiteY3" fmla="*/ 606346 h 970201"/>
                <a:gd name="connsiteX4" fmla="*/ 766339 w 766339"/>
                <a:gd name="connsiteY4" fmla="*/ 970201 h 970201"/>
                <a:gd name="connsiteX0" fmla="*/ 465349 w 766339"/>
                <a:gd name="connsiteY0" fmla="*/ 8744 h 890827"/>
                <a:gd name="connsiteX1" fmla="*/ 124085 w 766339"/>
                <a:gd name="connsiteY1" fmla="*/ 5614 h 890827"/>
                <a:gd name="connsiteX2" fmla="*/ 123084 w 766339"/>
                <a:gd name="connsiteY2" fmla="*/ 7518 h 890827"/>
                <a:gd name="connsiteX3" fmla="*/ 107209 w 766339"/>
                <a:gd name="connsiteY3" fmla="*/ 526972 h 890827"/>
                <a:gd name="connsiteX4" fmla="*/ 766339 w 766339"/>
                <a:gd name="connsiteY4" fmla="*/ 890827 h 890827"/>
                <a:gd name="connsiteX0" fmla="*/ 465349 w 766339"/>
                <a:gd name="connsiteY0" fmla="*/ 9583 h 891666"/>
                <a:gd name="connsiteX1" fmla="*/ 124085 w 766339"/>
                <a:gd name="connsiteY1" fmla="*/ 6453 h 891666"/>
                <a:gd name="connsiteX2" fmla="*/ 123084 w 766339"/>
                <a:gd name="connsiteY2" fmla="*/ 8357 h 891666"/>
                <a:gd name="connsiteX3" fmla="*/ 107209 w 766339"/>
                <a:gd name="connsiteY3" fmla="*/ 527811 h 891666"/>
                <a:gd name="connsiteX4" fmla="*/ 766339 w 766339"/>
                <a:gd name="connsiteY4" fmla="*/ 891666 h 891666"/>
                <a:gd name="connsiteX0" fmla="*/ 398308 w 699298"/>
                <a:gd name="connsiteY0" fmla="*/ 9583 h 891666"/>
                <a:gd name="connsiteX1" fmla="*/ 57044 w 699298"/>
                <a:gd name="connsiteY1" fmla="*/ 6453 h 891666"/>
                <a:gd name="connsiteX2" fmla="*/ 56043 w 699298"/>
                <a:gd name="connsiteY2" fmla="*/ 8357 h 891666"/>
                <a:gd name="connsiteX3" fmla="*/ 40168 w 699298"/>
                <a:gd name="connsiteY3" fmla="*/ 527811 h 891666"/>
                <a:gd name="connsiteX4" fmla="*/ 699298 w 699298"/>
                <a:gd name="connsiteY4" fmla="*/ 891666 h 891666"/>
                <a:gd name="connsiteX0" fmla="*/ 398308 w 699298"/>
                <a:gd name="connsiteY0" fmla="*/ 14698 h 896781"/>
                <a:gd name="connsiteX1" fmla="*/ 57044 w 699298"/>
                <a:gd name="connsiteY1" fmla="*/ 11568 h 896781"/>
                <a:gd name="connsiteX2" fmla="*/ 56043 w 699298"/>
                <a:gd name="connsiteY2" fmla="*/ 13472 h 896781"/>
                <a:gd name="connsiteX3" fmla="*/ 40168 w 699298"/>
                <a:gd name="connsiteY3" fmla="*/ 532926 h 896781"/>
                <a:gd name="connsiteX4" fmla="*/ 699298 w 699298"/>
                <a:gd name="connsiteY4" fmla="*/ 896781 h 896781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1 w 766171"/>
                <a:gd name="connsiteY0" fmla="*/ 3130 h 885213"/>
                <a:gd name="connsiteX1" fmla="*/ 123917 w 766171"/>
                <a:gd name="connsiteY1" fmla="*/ 0 h 885213"/>
                <a:gd name="connsiteX2" fmla="*/ 107042 w 766171"/>
                <a:gd name="connsiteY2" fmla="*/ 521358 h 885213"/>
                <a:gd name="connsiteX3" fmla="*/ 766171 w 766171"/>
                <a:gd name="connsiteY3" fmla="*/ 885213 h 885213"/>
                <a:gd name="connsiteX0" fmla="*/ 465180 w 766170"/>
                <a:gd name="connsiteY0" fmla="*/ 3130 h 885213"/>
                <a:gd name="connsiteX1" fmla="*/ 123916 w 766170"/>
                <a:gd name="connsiteY1" fmla="*/ 0 h 885213"/>
                <a:gd name="connsiteX2" fmla="*/ 107042 w 766170"/>
                <a:gd name="connsiteY2" fmla="*/ 521358 h 885213"/>
                <a:gd name="connsiteX3" fmla="*/ 766170 w 766170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00954 w 701944"/>
                <a:gd name="connsiteY0" fmla="*/ 3130 h 885213"/>
                <a:gd name="connsiteX1" fmla="*/ 59690 w 701944"/>
                <a:gd name="connsiteY1" fmla="*/ 0 h 885213"/>
                <a:gd name="connsiteX2" fmla="*/ 42817 w 701944"/>
                <a:gd name="connsiteY2" fmla="*/ 521358 h 885213"/>
                <a:gd name="connsiteX3" fmla="*/ 701944 w 701944"/>
                <a:gd name="connsiteY3" fmla="*/ 885213 h 885213"/>
                <a:gd name="connsiteX0" fmla="*/ 360999 w 661989"/>
                <a:gd name="connsiteY0" fmla="*/ 9031 h 891114"/>
                <a:gd name="connsiteX1" fmla="*/ 19735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1674926 w 1975916"/>
                <a:gd name="connsiteY0" fmla="*/ 9031 h 891114"/>
                <a:gd name="connsiteX1" fmla="*/ 159 w 1975916"/>
                <a:gd name="connsiteY1" fmla="*/ 5901 h 891114"/>
                <a:gd name="connsiteX2" fmla="*/ 1316789 w 1975916"/>
                <a:gd name="connsiteY2" fmla="*/ 527259 h 891114"/>
                <a:gd name="connsiteX3" fmla="*/ 1975916 w 1975916"/>
                <a:gd name="connsiteY3" fmla="*/ 891114 h 891114"/>
                <a:gd name="connsiteX0" fmla="*/ 360999 w 661989"/>
                <a:gd name="connsiteY0" fmla="*/ 9031 h 891114"/>
                <a:gd name="connsiteX1" fmla="*/ 1876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989" h="891114">
                  <a:moveTo>
                    <a:pt x="360999" y="9031"/>
                  </a:moveTo>
                  <a:lnTo>
                    <a:pt x="1876" y="5901"/>
                  </a:lnTo>
                  <a:cubicBezTo>
                    <a:pt x="1717" y="0"/>
                    <a:pt x="0" y="534506"/>
                    <a:pt x="2862" y="527259"/>
                  </a:cubicBezTo>
                  <a:lnTo>
                    <a:pt x="661989" y="891114"/>
                  </a:lnTo>
                </a:path>
              </a:pathLst>
            </a:custGeom>
            <a:noFill/>
            <a:ln w="381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6496050" y="3929063"/>
              <a:ext cx="528638" cy="1203325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358140 w 659130"/>
                <a:gd name="connsiteY0" fmla="*/ 530006 h 1575110"/>
                <a:gd name="connsiteX1" fmla="*/ 16876 w 659130"/>
                <a:gd name="connsiteY1" fmla="*/ 526876 h 1575110"/>
                <a:gd name="connsiteX2" fmla="*/ 0 w 659130"/>
                <a:gd name="connsiteY2" fmla="*/ 1048234 h 1575110"/>
                <a:gd name="connsiteX3" fmla="*/ 659130 w 659130"/>
                <a:gd name="connsiteY3" fmla="*/ 1412089 h 1575110"/>
                <a:gd name="connsiteX0" fmla="*/ 465349 w 766339"/>
                <a:gd name="connsiteY0" fmla="*/ 88118 h 970201"/>
                <a:gd name="connsiteX1" fmla="*/ 124085 w 766339"/>
                <a:gd name="connsiteY1" fmla="*/ 84988 h 970201"/>
                <a:gd name="connsiteX2" fmla="*/ 123084 w 766339"/>
                <a:gd name="connsiteY2" fmla="*/ 86892 h 970201"/>
                <a:gd name="connsiteX3" fmla="*/ 107209 w 766339"/>
                <a:gd name="connsiteY3" fmla="*/ 606346 h 970201"/>
                <a:gd name="connsiteX4" fmla="*/ 766339 w 766339"/>
                <a:gd name="connsiteY4" fmla="*/ 970201 h 970201"/>
                <a:gd name="connsiteX0" fmla="*/ 465349 w 766339"/>
                <a:gd name="connsiteY0" fmla="*/ 8744 h 890827"/>
                <a:gd name="connsiteX1" fmla="*/ 124085 w 766339"/>
                <a:gd name="connsiteY1" fmla="*/ 5614 h 890827"/>
                <a:gd name="connsiteX2" fmla="*/ 123084 w 766339"/>
                <a:gd name="connsiteY2" fmla="*/ 7518 h 890827"/>
                <a:gd name="connsiteX3" fmla="*/ 107209 w 766339"/>
                <a:gd name="connsiteY3" fmla="*/ 526972 h 890827"/>
                <a:gd name="connsiteX4" fmla="*/ 766339 w 766339"/>
                <a:gd name="connsiteY4" fmla="*/ 890827 h 890827"/>
                <a:gd name="connsiteX0" fmla="*/ 465349 w 766339"/>
                <a:gd name="connsiteY0" fmla="*/ 9583 h 891666"/>
                <a:gd name="connsiteX1" fmla="*/ 124085 w 766339"/>
                <a:gd name="connsiteY1" fmla="*/ 6453 h 891666"/>
                <a:gd name="connsiteX2" fmla="*/ 123084 w 766339"/>
                <a:gd name="connsiteY2" fmla="*/ 8357 h 891666"/>
                <a:gd name="connsiteX3" fmla="*/ 107209 w 766339"/>
                <a:gd name="connsiteY3" fmla="*/ 527811 h 891666"/>
                <a:gd name="connsiteX4" fmla="*/ 766339 w 766339"/>
                <a:gd name="connsiteY4" fmla="*/ 891666 h 891666"/>
                <a:gd name="connsiteX0" fmla="*/ 398308 w 699298"/>
                <a:gd name="connsiteY0" fmla="*/ 9583 h 891666"/>
                <a:gd name="connsiteX1" fmla="*/ 57044 w 699298"/>
                <a:gd name="connsiteY1" fmla="*/ 6453 h 891666"/>
                <a:gd name="connsiteX2" fmla="*/ 56043 w 699298"/>
                <a:gd name="connsiteY2" fmla="*/ 8357 h 891666"/>
                <a:gd name="connsiteX3" fmla="*/ 40168 w 699298"/>
                <a:gd name="connsiteY3" fmla="*/ 527811 h 891666"/>
                <a:gd name="connsiteX4" fmla="*/ 699298 w 699298"/>
                <a:gd name="connsiteY4" fmla="*/ 891666 h 891666"/>
                <a:gd name="connsiteX0" fmla="*/ 398308 w 699298"/>
                <a:gd name="connsiteY0" fmla="*/ 14698 h 896781"/>
                <a:gd name="connsiteX1" fmla="*/ 57044 w 699298"/>
                <a:gd name="connsiteY1" fmla="*/ 11568 h 896781"/>
                <a:gd name="connsiteX2" fmla="*/ 56043 w 699298"/>
                <a:gd name="connsiteY2" fmla="*/ 13472 h 896781"/>
                <a:gd name="connsiteX3" fmla="*/ 40168 w 699298"/>
                <a:gd name="connsiteY3" fmla="*/ 532926 h 896781"/>
                <a:gd name="connsiteX4" fmla="*/ 699298 w 699298"/>
                <a:gd name="connsiteY4" fmla="*/ 896781 h 896781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1 w 766171"/>
                <a:gd name="connsiteY0" fmla="*/ 3130 h 885213"/>
                <a:gd name="connsiteX1" fmla="*/ 123917 w 766171"/>
                <a:gd name="connsiteY1" fmla="*/ 0 h 885213"/>
                <a:gd name="connsiteX2" fmla="*/ 107042 w 766171"/>
                <a:gd name="connsiteY2" fmla="*/ 521358 h 885213"/>
                <a:gd name="connsiteX3" fmla="*/ 766171 w 766171"/>
                <a:gd name="connsiteY3" fmla="*/ 885213 h 885213"/>
                <a:gd name="connsiteX0" fmla="*/ 465180 w 766170"/>
                <a:gd name="connsiteY0" fmla="*/ 3130 h 885213"/>
                <a:gd name="connsiteX1" fmla="*/ 123916 w 766170"/>
                <a:gd name="connsiteY1" fmla="*/ 0 h 885213"/>
                <a:gd name="connsiteX2" fmla="*/ 107042 w 766170"/>
                <a:gd name="connsiteY2" fmla="*/ 521358 h 885213"/>
                <a:gd name="connsiteX3" fmla="*/ 766170 w 766170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00954 w 701944"/>
                <a:gd name="connsiteY0" fmla="*/ 3130 h 885213"/>
                <a:gd name="connsiteX1" fmla="*/ 59690 w 701944"/>
                <a:gd name="connsiteY1" fmla="*/ 0 h 885213"/>
                <a:gd name="connsiteX2" fmla="*/ 42817 w 701944"/>
                <a:gd name="connsiteY2" fmla="*/ 521358 h 885213"/>
                <a:gd name="connsiteX3" fmla="*/ 701944 w 701944"/>
                <a:gd name="connsiteY3" fmla="*/ 885213 h 885213"/>
                <a:gd name="connsiteX0" fmla="*/ 360999 w 661989"/>
                <a:gd name="connsiteY0" fmla="*/ 9031 h 891114"/>
                <a:gd name="connsiteX1" fmla="*/ 19735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1674926 w 1975916"/>
                <a:gd name="connsiteY0" fmla="*/ 9031 h 891114"/>
                <a:gd name="connsiteX1" fmla="*/ 159 w 1975916"/>
                <a:gd name="connsiteY1" fmla="*/ 5901 h 891114"/>
                <a:gd name="connsiteX2" fmla="*/ 1316789 w 1975916"/>
                <a:gd name="connsiteY2" fmla="*/ 527259 h 891114"/>
                <a:gd name="connsiteX3" fmla="*/ 1975916 w 1975916"/>
                <a:gd name="connsiteY3" fmla="*/ 891114 h 891114"/>
                <a:gd name="connsiteX0" fmla="*/ 360999 w 661989"/>
                <a:gd name="connsiteY0" fmla="*/ 9031 h 891114"/>
                <a:gd name="connsiteX1" fmla="*/ 1876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360999 w 661989"/>
                <a:gd name="connsiteY0" fmla="*/ 622203 h 1504286"/>
                <a:gd name="connsiteX1" fmla="*/ 1876 w 661989"/>
                <a:gd name="connsiteY1" fmla="*/ 5901 h 1504286"/>
                <a:gd name="connsiteX2" fmla="*/ 2862 w 661989"/>
                <a:gd name="connsiteY2" fmla="*/ 1140431 h 1504286"/>
                <a:gd name="connsiteX3" fmla="*/ 661989 w 661989"/>
                <a:gd name="connsiteY3" fmla="*/ 1504286 h 1504286"/>
                <a:gd name="connsiteX0" fmla="*/ 361000 w 661989"/>
                <a:gd name="connsiteY0" fmla="*/ 12009 h 1504286"/>
                <a:gd name="connsiteX1" fmla="*/ 1876 w 661989"/>
                <a:gd name="connsiteY1" fmla="*/ 5901 h 1504286"/>
                <a:gd name="connsiteX2" fmla="*/ 2862 w 661989"/>
                <a:gd name="connsiteY2" fmla="*/ 1140431 h 1504286"/>
                <a:gd name="connsiteX3" fmla="*/ 661989 w 661989"/>
                <a:gd name="connsiteY3" fmla="*/ 1504286 h 150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989" h="1504286">
                  <a:moveTo>
                    <a:pt x="361000" y="12009"/>
                  </a:moveTo>
                  <a:lnTo>
                    <a:pt x="1876" y="5901"/>
                  </a:lnTo>
                  <a:cubicBezTo>
                    <a:pt x="1717" y="0"/>
                    <a:pt x="0" y="1147678"/>
                    <a:pt x="2862" y="1140431"/>
                  </a:cubicBezTo>
                  <a:lnTo>
                    <a:pt x="661989" y="1504286"/>
                  </a:lnTo>
                </a:path>
              </a:pathLst>
            </a:custGeom>
            <a:noFill/>
            <a:ln w="381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Uplogix in your Enterprise –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WAN Traffic Failover (WTF)</a:t>
            </a:r>
          </a:p>
        </p:txBody>
      </p:sp>
      <p:grpSp>
        <p:nvGrpSpPr>
          <p:cNvPr id="7" name="Group 177"/>
          <p:cNvGrpSpPr/>
          <p:nvPr/>
        </p:nvGrpSpPr>
        <p:grpSpPr>
          <a:xfrm>
            <a:off x="1554163" y="1454457"/>
            <a:ext cx="4506912" cy="813197"/>
            <a:chOff x="1554163" y="1625600"/>
            <a:chExt cx="4506912" cy="1084263"/>
          </a:xfrm>
        </p:grpSpPr>
        <p:grpSp>
          <p:nvGrpSpPr>
            <p:cNvPr id="8" name="Group 105"/>
            <p:cNvGrpSpPr>
              <a:grpSpLocks/>
            </p:cNvGrpSpPr>
            <p:nvPr/>
          </p:nvGrpSpPr>
          <p:grpSpPr bwMode="auto">
            <a:xfrm>
              <a:off x="1554163" y="1673225"/>
              <a:ext cx="4506912" cy="1036638"/>
              <a:chOff x="1382485" y="1672772"/>
              <a:chExt cx="4506687" cy="1037780"/>
            </a:xfrm>
          </p:grpSpPr>
          <p:sp>
            <p:nvSpPr>
              <p:cNvPr id="122" name="Freeform 121"/>
              <p:cNvSpPr/>
              <p:nvPr/>
            </p:nvSpPr>
            <p:spPr bwMode="auto">
              <a:xfrm>
                <a:off x="1382485" y="1672772"/>
                <a:ext cx="4354295" cy="896336"/>
              </a:xfrm>
              <a:custGeom>
                <a:avLst/>
                <a:gdLst>
                  <a:gd name="connsiteX0" fmla="*/ 0 w 3755572"/>
                  <a:gd name="connsiteY0" fmla="*/ 0 h 239486"/>
                  <a:gd name="connsiteX1" fmla="*/ 3755572 w 3755572"/>
                  <a:gd name="connsiteY1" fmla="*/ 239486 h 239486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4147458"/>
                  <a:gd name="connsiteY0" fmla="*/ 852715 h 896258"/>
                  <a:gd name="connsiteX1" fmla="*/ 4147458 w 4147458"/>
                  <a:gd name="connsiteY1" fmla="*/ 896258 h 896258"/>
                  <a:gd name="connsiteX0" fmla="*/ 0 w 4354287"/>
                  <a:gd name="connsiteY0" fmla="*/ 667658 h 896258"/>
                  <a:gd name="connsiteX1" fmla="*/ 4354287 w 4354287"/>
                  <a:gd name="connsiteY1" fmla="*/ 896258 h 89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54287" h="896258">
                    <a:moveTo>
                      <a:pt x="0" y="667658"/>
                    </a:moveTo>
                    <a:cubicBezTo>
                      <a:pt x="1404256" y="192316"/>
                      <a:pt x="2830287" y="0"/>
                      <a:pt x="4354287" y="896258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1534885" y="1814294"/>
                <a:ext cx="4354287" cy="896258"/>
              </a:xfrm>
              <a:custGeom>
                <a:avLst/>
                <a:gdLst>
                  <a:gd name="connsiteX0" fmla="*/ 0 w 3755572"/>
                  <a:gd name="connsiteY0" fmla="*/ 0 h 239486"/>
                  <a:gd name="connsiteX1" fmla="*/ 3755572 w 3755572"/>
                  <a:gd name="connsiteY1" fmla="*/ 239486 h 239486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4147458"/>
                  <a:gd name="connsiteY0" fmla="*/ 852715 h 896258"/>
                  <a:gd name="connsiteX1" fmla="*/ 4147458 w 4147458"/>
                  <a:gd name="connsiteY1" fmla="*/ 896258 h 896258"/>
                  <a:gd name="connsiteX0" fmla="*/ 0 w 4354287"/>
                  <a:gd name="connsiteY0" fmla="*/ 667658 h 896258"/>
                  <a:gd name="connsiteX1" fmla="*/ 4354287 w 4354287"/>
                  <a:gd name="connsiteY1" fmla="*/ 896258 h 89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54287" h="896258">
                    <a:moveTo>
                      <a:pt x="0" y="667658"/>
                    </a:moveTo>
                    <a:cubicBezTo>
                      <a:pt x="1404256" y="192316"/>
                      <a:pt x="2830287" y="0"/>
                      <a:pt x="4354287" y="896258"/>
                    </a:cubicBezTo>
                  </a:path>
                </a:pathLst>
              </a:custGeom>
              <a:noFill/>
              <a:ln w="76200" cap="sq" cmpd="sng" algn="ctr">
                <a:solidFill>
                  <a:schemeClr val="bg1">
                    <a:lumMod val="65000"/>
                    <a:alpha val="5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softEdge rad="3175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2889250" y="1625600"/>
              <a:ext cx="1670050" cy="25400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271A0D"/>
                  </a:solidFill>
                  <a:latin typeface="Calibri" pitchFamily="34" charset="0"/>
                </a:rPr>
                <a:t>Wide Area </a:t>
              </a: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Network</a:t>
              </a:r>
            </a:p>
          </p:txBody>
        </p:sp>
      </p:grpSp>
      <p:grpSp>
        <p:nvGrpSpPr>
          <p:cNvPr id="10" name="Group 175"/>
          <p:cNvGrpSpPr/>
          <p:nvPr/>
        </p:nvGrpSpPr>
        <p:grpSpPr>
          <a:xfrm>
            <a:off x="4751388" y="1856887"/>
            <a:ext cx="3503829" cy="1843088"/>
            <a:chOff x="4722813" y="2162175"/>
            <a:chExt cx="3503829" cy="2457450"/>
          </a:xfrm>
        </p:grpSpPr>
        <p:sp>
          <p:nvSpPr>
            <p:cNvPr id="125" name="Freeform 124"/>
            <p:cNvSpPr/>
            <p:nvPr/>
          </p:nvSpPr>
          <p:spPr bwMode="auto">
            <a:xfrm>
              <a:off x="6861175" y="3748088"/>
              <a:ext cx="45719" cy="722312"/>
            </a:xfrm>
            <a:custGeom>
              <a:avLst/>
              <a:gdLst>
                <a:gd name="connsiteX0" fmla="*/ 0 w 9525"/>
                <a:gd name="connsiteY0" fmla="*/ 0 h 1295400"/>
                <a:gd name="connsiteX1" fmla="*/ 9525 w 9525"/>
                <a:gd name="connsiteY1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95400">
                  <a:moveTo>
                    <a:pt x="0" y="0"/>
                  </a:moveTo>
                  <a:lnTo>
                    <a:pt x="9525" y="1295400"/>
                  </a:lnTo>
                </a:path>
              </a:pathLst>
            </a:custGeom>
            <a:solidFill>
              <a:schemeClr val="accent1"/>
            </a:solidFill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5532438" y="2162175"/>
              <a:ext cx="1352550" cy="2325688"/>
            </a:xfrm>
            <a:custGeom>
              <a:avLst/>
              <a:gdLst>
                <a:gd name="connsiteX0" fmla="*/ 0 w 9525"/>
                <a:gd name="connsiteY0" fmla="*/ 0 h 1295400"/>
                <a:gd name="connsiteX1" fmla="*/ 9525 w 9525"/>
                <a:gd name="connsiteY1" fmla="*/ 1295400 h 1295400"/>
                <a:gd name="connsiteX0" fmla="*/ 0 w 9525"/>
                <a:gd name="connsiteY0" fmla="*/ 0 h 1295400"/>
                <a:gd name="connsiteX1" fmla="*/ 656 w 9525"/>
                <a:gd name="connsiteY1" fmla="*/ 1436 h 1295400"/>
                <a:gd name="connsiteX2" fmla="*/ 9525 w 9525"/>
                <a:gd name="connsiteY2" fmla="*/ 1295400 h 1295400"/>
                <a:gd name="connsiteX0" fmla="*/ 272067 w 281592"/>
                <a:gd name="connsiteY0" fmla="*/ 944914 h 2240314"/>
                <a:gd name="connsiteX1" fmla="*/ 272723 w 281592"/>
                <a:gd name="connsiteY1" fmla="*/ 946350 h 2240314"/>
                <a:gd name="connsiteX2" fmla="*/ 281592 w 281592"/>
                <a:gd name="connsiteY2" fmla="*/ 2240314 h 22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92" h="2240314">
                  <a:moveTo>
                    <a:pt x="272067" y="944914"/>
                  </a:moveTo>
                  <a:cubicBezTo>
                    <a:pt x="272286" y="945393"/>
                    <a:pt x="0" y="0"/>
                    <a:pt x="272723" y="946350"/>
                  </a:cubicBezTo>
                  <a:cubicBezTo>
                    <a:pt x="275242" y="1376714"/>
                    <a:pt x="278417" y="1808514"/>
                    <a:pt x="281592" y="2240314"/>
                  </a:cubicBezTo>
                </a:path>
              </a:pathLst>
            </a:custGeom>
            <a:solidFill>
              <a:schemeClr val="accent1"/>
            </a:solidFill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705475" y="3063875"/>
              <a:ext cx="647700" cy="207963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Router</a:t>
              </a:r>
              <a:endParaRPr lang="en-US" sz="1600" b="1" dirty="0">
                <a:solidFill>
                  <a:srgbClr val="797B7E"/>
                </a:solidFill>
                <a:latin typeface="Calibri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545138" y="3887788"/>
              <a:ext cx="808037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Switch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362575" y="4316413"/>
              <a:ext cx="990600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Other Device(s)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778425" y="2336800"/>
              <a:ext cx="1448217" cy="6976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271A0D"/>
                  </a:solidFill>
                  <a:latin typeface="Calibri" pitchFamily="34" charset="0"/>
                </a:rPr>
                <a:t>Data Center(s) or</a:t>
              </a:r>
            </a:p>
            <a:p>
              <a:pPr algn="ctr">
                <a:defRPr/>
              </a:pPr>
              <a:r>
                <a:rPr lang="en-US" sz="1400" b="1" dirty="0" smtClean="0">
                  <a:solidFill>
                    <a:srgbClr val="271A0D"/>
                  </a:solidFill>
                  <a:latin typeface="Calibri" pitchFamily="34" charset="0"/>
                </a:rPr>
                <a:t>Branch Office(s)</a:t>
              </a:r>
            </a:p>
          </p:txBody>
        </p:sp>
        <p:pic>
          <p:nvPicPr>
            <p:cNvPr id="158" name="Picture 157" descr="device1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2238" y="4205288"/>
              <a:ext cx="696912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1" name="Picture 160" descr="rtu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3825" y="3379788"/>
              <a:ext cx="693738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2" name="Picture 161" descr="router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84938" y="2912125"/>
              <a:ext cx="671512" cy="388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3" name="Picture 162" descr="switch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62713" y="3767138"/>
              <a:ext cx="715962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8" name="Picture 167" descr="shop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38813" y="2327275"/>
              <a:ext cx="731837" cy="67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sp>
          <p:nvSpPr>
            <p:cNvPr id="172" name="TextBox 171"/>
            <p:cNvSpPr txBox="1"/>
            <p:nvPr/>
          </p:nvSpPr>
          <p:spPr>
            <a:xfrm>
              <a:off x="4722813" y="3513138"/>
              <a:ext cx="1630362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WAN Accelerator</a:t>
              </a:r>
            </a:p>
          </p:txBody>
        </p:sp>
      </p:grpSp>
      <p:sp>
        <p:nvSpPr>
          <p:cNvPr id="99" name="Freeform 98"/>
          <p:cNvSpPr/>
          <p:nvPr/>
        </p:nvSpPr>
        <p:spPr bwMode="auto">
          <a:xfrm>
            <a:off x="6320413" y="2605741"/>
            <a:ext cx="527050" cy="1540669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130" h="2568801">
                <a:moveTo>
                  <a:pt x="548640" y="0"/>
                </a:moveTo>
                <a:lnTo>
                  <a:pt x="16876" y="4806"/>
                </a:lnTo>
                <a:cubicBezTo>
                  <a:pt x="11251" y="1053040"/>
                  <a:pt x="5625" y="1156712"/>
                  <a:pt x="0" y="2204946"/>
                </a:cubicBezTo>
                <a:lnTo>
                  <a:pt x="659130" y="2568801"/>
                </a:lnTo>
              </a:path>
            </a:pathLst>
          </a:custGeom>
          <a:noFill/>
          <a:ln w="28575" cap="sq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grpSp>
        <p:nvGrpSpPr>
          <p:cNvPr id="11" name="Group 235"/>
          <p:cNvGrpSpPr/>
          <p:nvPr/>
        </p:nvGrpSpPr>
        <p:grpSpPr>
          <a:xfrm>
            <a:off x="6232526" y="3692833"/>
            <a:ext cx="2259013" cy="1164919"/>
            <a:chOff x="6232525" y="4610100"/>
            <a:chExt cx="2259013" cy="1553224"/>
          </a:xfrm>
        </p:grpSpPr>
        <p:sp>
          <p:nvSpPr>
            <p:cNvPr id="226" name="TextBox 225"/>
            <p:cNvSpPr txBox="1"/>
            <p:nvPr/>
          </p:nvSpPr>
          <p:spPr>
            <a:xfrm>
              <a:off x="7500938" y="5116513"/>
              <a:ext cx="990600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>
                <a:defRPr/>
              </a:pP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Uplogix</a:t>
              </a:r>
            </a:p>
            <a:p>
              <a:pPr>
                <a:defRPr/>
              </a:pPr>
              <a:r>
                <a:rPr lang="en-US" sz="1400" b="1" dirty="0" smtClean="0">
                  <a:solidFill>
                    <a:srgbClr val="271A0D"/>
                  </a:solidFill>
                  <a:latin typeface="Calibri" pitchFamily="34" charset="0"/>
                </a:rPr>
                <a:t>Local Manager</a:t>
              </a:r>
              <a:endParaRPr lang="en-US" sz="1400" b="1" dirty="0">
                <a:solidFill>
                  <a:srgbClr val="271A0D"/>
                </a:solidFill>
                <a:latin typeface="Calibri" pitchFamily="34" charset="0"/>
              </a:endParaRPr>
            </a:p>
          </p:txBody>
        </p:sp>
        <p:grpSp>
          <p:nvGrpSpPr>
            <p:cNvPr id="14" name="Group 231"/>
            <p:cNvGrpSpPr/>
            <p:nvPr/>
          </p:nvGrpSpPr>
          <p:grpSpPr>
            <a:xfrm>
              <a:off x="6232525" y="4610100"/>
              <a:ext cx="1209675" cy="1553224"/>
              <a:chOff x="6232525" y="4610100"/>
              <a:chExt cx="1209675" cy="1553224"/>
            </a:xfrm>
          </p:grpSpPr>
          <p:cxnSp>
            <p:nvCxnSpPr>
              <p:cNvPr id="231" name="Straight Connector 230"/>
              <p:cNvCxnSpPr/>
              <p:nvPr/>
            </p:nvCxnSpPr>
            <p:spPr bwMode="auto">
              <a:xfrm flipV="1">
                <a:off x="6477000" y="5248275"/>
                <a:ext cx="314325" cy="219075"/>
              </a:xfrm>
              <a:prstGeom prst="line">
                <a:avLst/>
              </a:prstGeom>
              <a:solidFill>
                <a:schemeClr val="accent1"/>
              </a:solidFill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5" name="Group 186"/>
              <p:cNvGrpSpPr/>
              <p:nvPr/>
            </p:nvGrpSpPr>
            <p:grpSpPr>
              <a:xfrm>
                <a:off x="6232525" y="4610100"/>
                <a:ext cx="1209675" cy="912813"/>
                <a:chOff x="6232525" y="4610100"/>
                <a:chExt cx="1209675" cy="912813"/>
              </a:xfrm>
            </p:grpSpPr>
            <p:cxnSp>
              <p:nvCxnSpPr>
                <p:cNvPr id="184" name="Straight Connector 183"/>
                <p:cNvCxnSpPr/>
                <p:nvPr/>
              </p:nvCxnSpPr>
              <p:spPr bwMode="auto">
                <a:xfrm>
                  <a:off x="6923088" y="4619625"/>
                  <a:ext cx="11112" cy="381000"/>
                </a:xfrm>
                <a:prstGeom prst="line">
                  <a:avLst/>
                </a:prstGeom>
                <a:solidFill>
                  <a:schemeClr val="accent1"/>
                </a:solidFill>
                <a:ln w="38100" cap="sq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pic>
              <p:nvPicPr>
                <p:cNvPr id="181" name="Picture 180" descr="appliance.pn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232525" y="4610100"/>
                  <a:ext cx="1209675" cy="912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9"/>
                    </a:srgbClr>
                  </a:outerShdw>
                </a:effectLst>
              </p:spPr>
            </p:pic>
          </p:grpSp>
          <p:pic>
            <p:nvPicPr>
              <p:cNvPr id="228" name="Picture 227" descr="device2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6324599" y="5248922"/>
                <a:ext cx="481362" cy="414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229" name="TextBox 228"/>
              <p:cNvSpPr txBox="1"/>
              <p:nvPr/>
            </p:nvSpPr>
            <p:spPr>
              <a:xfrm>
                <a:off x="6249986" y="5953773"/>
                <a:ext cx="989013" cy="209551"/>
              </a:xfrm>
              <a:prstGeom prst="rect">
                <a:avLst/>
              </a:prstGeom>
              <a:noFill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srgbClr val="271A0D"/>
                    </a:solidFill>
                    <a:latin typeface="Calibri" pitchFamily="34" charset="0"/>
                  </a:rPr>
                  <a:t>Out-of-band options:</a:t>
                </a:r>
              </a:p>
              <a:p>
                <a:pPr algn="ctr">
                  <a:defRPr/>
                </a:pPr>
                <a:r>
                  <a:rPr lang="en-US" sz="1100" dirty="0" smtClean="0">
                    <a:solidFill>
                      <a:srgbClr val="271A0D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POTS, </a:t>
                </a:r>
                <a:r>
                  <a:rPr lang="en-US" sz="1100" dirty="0" smtClean="0">
                    <a:solidFill>
                      <a:srgbClr val="271A0D"/>
                    </a:solidFill>
                    <a:latin typeface="Calibri" pitchFamily="34" charset="0"/>
                  </a:rPr>
                  <a:t>Cellular, </a:t>
                </a:r>
                <a:br>
                  <a:rPr lang="en-US" sz="1100" dirty="0" smtClean="0">
                    <a:solidFill>
                      <a:srgbClr val="271A0D"/>
                    </a:solidFill>
                    <a:latin typeface="Calibri" pitchFamily="34" charset="0"/>
                  </a:rPr>
                </a:br>
                <a:r>
                  <a:rPr lang="en-US" sz="1100" dirty="0" smtClean="0">
                    <a:solidFill>
                      <a:srgbClr val="271A0D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Satellite, Ethernet</a:t>
                </a:r>
                <a:endParaRPr lang="en-US" sz="1100" dirty="0">
                  <a:solidFill>
                    <a:srgbClr val="271A0D"/>
                  </a:solidFill>
                  <a:latin typeface="Calibri" pitchFamily="34" charset="0"/>
                </a:endParaRPr>
              </a:p>
            </p:txBody>
          </p:sp>
        </p:grpSp>
      </p:grpSp>
      <p:pic>
        <p:nvPicPr>
          <p:cNvPr id="107" name="Picture 106" descr="pc man.wm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8382000" y="1781175"/>
            <a:ext cx="4587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108" name="TextBox 107"/>
          <p:cNvSpPr txBox="1"/>
          <p:nvPr/>
        </p:nvSpPr>
        <p:spPr>
          <a:xfrm>
            <a:off x="8001000" y="1428750"/>
            <a:ext cx="77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pic>
        <p:nvPicPr>
          <p:cNvPr id="109" name="Picture 108" descr="pc man.wmf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8382000" y="1782855"/>
            <a:ext cx="4587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115" name="Rounded Rectangular Callout 114"/>
          <p:cNvSpPr/>
          <p:nvPr/>
        </p:nvSpPr>
        <p:spPr>
          <a:xfrm>
            <a:off x="8382000" y="895350"/>
            <a:ext cx="609600" cy="533400"/>
          </a:xfrm>
          <a:prstGeom prst="wedgeRoundRectCallout">
            <a:avLst>
              <a:gd name="adj1" fmla="val 10050"/>
              <a:gd name="adj2" fmla="val 1297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: &gt;)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grpSp>
        <p:nvGrpSpPr>
          <p:cNvPr id="16" name="Group 119"/>
          <p:cNvGrpSpPr/>
          <p:nvPr/>
        </p:nvGrpSpPr>
        <p:grpSpPr>
          <a:xfrm>
            <a:off x="990600" y="1475887"/>
            <a:ext cx="3455988" cy="2010263"/>
            <a:chOff x="990600" y="1816100"/>
            <a:chExt cx="3455988" cy="2680351"/>
          </a:xfrm>
        </p:grpSpPr>
        <p:sp>
          <p:nvSpPr>
            <p:cNvPr id="102" name="Freeform 101"/>
            <p:cNvSpPr/>
            <p:nvPr/>
          </p:nvSpPr>
          <p:spPr bwMode="auto">
            <a:xfrm>
              <a:off x="1371600" y="2708925"/>
              <a:ext cx="531813" cy="981725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1654629"/>
                <a:gd name="connsiteX1" fmla="*/ 74175 w 316775"/>
                <a:gd name="connsiteY1" fmla="*/ 3973 h 1654629"/>
                <a:gd name="connsiteX2" fmla="*/ 0 w 316775"/>
                <a:gd name="connsiteY2" fmla="*/ 0 h 1654629"/>
                <a:gd name="connsiteX3" fmla="*/ 10886 w 316775"/>
                <a:gd name="connsiteY3" fmla="*/ 1654629 h 1654629"/>
                <a:gd name="connsiteX0" fmla="*/ 1307401 w 1307401"/>
                <a:gd name="connsiteY0" fmla="*/ 858680 h 2510043"/>
                <a:gd name="connsiteX1" fmla="*/ 1064801 w 1307401"/>
                <a:gd name="connsiteY1" fmla="*/ 859387 h 2510043"/>
                <a:gd name="connsiteX2" fmla="*/ 990626 w 1307401"/>
                <a:gd name="connsiteY2" fmla="*/ 855414 h 2510043"/>
                <a:gd name="connsiteX3" fmla="*/ 1001512 w 1307401"/>
                <a:gd name="connsiteY3" fmla="*/ 2510043 h 2510043"/>
                <a:gd name="connsiteX0" fmla="*/ 1368072 w 1368072"/>
                <a:gd name="connsiteY0" fmla="*/ 858680 h 2510043"/>
                <a:gd name="connsiteX1" fmla="*/ 1064801 w 1368072"/>
                <a:gd name="connsiteY1" fmla="*/ 859387 h 2510043"/>
                <a:gd name="connsiteX2" fmla="*/ 1051297 w 1368072"/>
                <a:gd name="connsiteY2" fmla="*/ 855414 h 2510043"/>
                <a:gd name="connsiteX3" fmla="*/ 1062183 w 1368072"/>
                <a:gd name="connsiteY3" fmla="*/ 2510043 h 2510043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1698627"/>
                <a:gd name="connsiteX1" fmla="*/ 227601 w 530872"/>
                <a:gd name="connsiteY1" fmla="*/ 581371 h 1698627"/>
                <a:gd name="connsiteX2" fmla="*/ 2251 w 530872"/>
                <a:gd name="connsiteY2" fmla="*/ 662 h 1698627"/>
                <a:gd name="connsiteX3" fmla="*/ 214097 w 530872"/>
                <a:gd name="connsiteY3" fmla="*/ 577398 h 1698627"/>
                <a:gd name="connsiteX4" fmla="*/ 224983 w 530872"/>
                <a:gd name="connsiteY4" fmla="*/ 1698627 h 169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72" h="1698627">
                  <a:moveTo>
                    <a:pt x="530872" y="580664"/>
                  </a:moveTo>
                  <a:lnTo>
                    <a:pt x="227601" y="581371"/>
                  </a:lnTo>
                  <a:lnTo>
                    <a:pt x="2251" y="662"/>
                  </a:lnTo>
                  <a:cubicBezTo>
                    <a:pt x="0" y="0"/>
                    <a:pt x="135805" y="239451"/>
                    <a:pt x="214097" y="577398"/>
                  </a:cubicBezTo>
                  <a:cubicBezTo>
                    <a:pt x="217726" y="1128941"/>
                    <a:pt x="221354" y="1147084"/>
                    <a:pt x="224983" y="1698627"/>
                  </a:cubicBez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90600" y="4131326"/>
              <a:ext cx="1319213" cy="365125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271A0D"/>
                  </a:solidFill>
                  <a:latin typeface="Calibri" pitchFamily="34" charset="0"/>
                </a:rPr>
                <a:t>Uplogix Control </a:t>
              </a: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Center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9100" y="2476500"/>
              <a:ext cx="2757488" cy="4103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Network Operations Center</a:t>
              </a:r>
            </a:p>
          </p:txBody>
        </p:sp>
        <p:pic>
          <p:nvPicPr>
            <p:cNvPr id="72" name="Picture 71" descr="control center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66800" y="3420125"/>
              <a:ext cx="1066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43"/>
            <p:cNvGrpSpPr>
              <a:grpSpLocks/>
            </p:cNvGrpSpPr>
            <p:nvPr/>
          </p:nvGrpSpPr>
          <p:grpSpPr bwMode="auto">
            <a:xfrm>
              <a:off x="1676400" y="2810530"/>
              <a:ext cx="2171966" cy="722088"/>
              <a:chOff x="1504398" y="2810213"/>
              <a:chExt cx="2173417" cy="72285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961903" y="2834700"/>
                <a:ext cx="1715912" cy="698369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 smtClean="0">
                    <a:latin typeface="Calibri" pitchFamily="34" charset="0"/>
                  </a:rPr>
                  <a:t>Centralized Network </a:t>
                </a:r>
                <a:br>
                  <a:rPr lang="en-US" sz="1400" dirty="0" smtClean="0">
                    <a:latin typeface="Calibri" pitchFamily="34" charset="0"/>
                  </a:rPr>
                </a:br>
                <a:r>
                  <a:rPr lang="en-US" sz="1400" dirty="0" smtClean="0">
                    <a:latin typeface="Calibri" pitchFamily="34" charset="0"/>
                  </a:rPr>
                  <a:t>Management Tools</a:t>
                </a:r>
                <a:endParaRPr lang="en-US" sz="1400" dirty="0">
                  <a:latin typeface="Calibri" pitchFamily="34" charset="0"/>
                </a:endParaRPr>
              </a:p>
            </p:txBody>
          </p:sp>
          <p:pic>
            <p:nvPicPr>
              <p:cNvPr id="12" name="Picture 11" descr="server.pn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504398" y="2810213"/>
                <a:ext cx="686257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</p:grpSp>
        <p:pic>
          <p:nvPicPr>
            <p:cNvPr id="118" name="Picture 117" descr="building - customer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28700" y="1816100"/>
              <a:ext cx="711200" cy="114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</p:grpSp>
      <p:pic>
        <p:nvPicPr>
          <p:cNvPr id="114" name="Picture 113" descr="pc man.wm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2647950"/>
            <a:ext cx="4587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119" name="Rounded Rectangular Callout 118"/>
          <p:cNvSpPr/>
          <p:nvPr/>
        </p:nvSpPr>
        <p:spPr>
          <a:xfrm>
            <a:off x="533400" y="1733550"/>
            <a:ext cx="609600" cy="533400"/>
          </a:xfrm>
          <a:prstGeom prst="wedgeRoundRectCallout">
            <a:avLst>
              <a:gd name="adj1" fmla="val -14950"/>
              <a:gd name="adj2" fmla="val 1297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: &gt;)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73" name="Picture 72" descr="server.png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76400" y="2228850"/>
            <a:ext cx="685799" cy="39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69" name="Slide Number Placeholder 68"/>
          <p:cNvSpPr>
            <a:spLocks noGrp="1"/>
          </p:cNvSpPr>
          <p:nvPr>
            <p:ph type="sldNum" sz="quarter" idx="4294967295"/>
          </p:nvPr>
        </p:nvSpPr>
        <p:spPr>
          <a:xfrm>
            <a:off x="8839200" y="4887913"/>
            <a:ext cx="304800" cy="274637"/>
          </a:xfrm>
          <a:prstGeom prst="rect">
            <a:avLst/>
          </a:prstGeom>
        </p:spPr>
        <p:txBody>
          <a:bodyPr/>
          <a:lstStyle/>
          <a:p>
            <a:fld id="{B158173B-67E4-46D1-B940-19D515A168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4294967295"/>
          </p:nvPr>
        </p:nvSpPr>
        <p:spPr>
          <a:xfrm>
            <a:off x="5915025" y="4887913"/>
            <a:ext cx="2895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©2015 Uplogix, Inc. | uplogix.com |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uild="p"/>
      <p:bldP spid="112" grpId="0" animBg="1"/>
      <p:bldP spid="112" grpId="1" animBg="1"/>
      <p:bldP spid="110" grpId="0" animBg="1"/>
      <p:bldP spid="99" grpId="0" animBg="1"/>
      <p:bldP spid="1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0" y="1276350"/>
            <a:ext cx="9144000" cy="38671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18" name="Freeform 217"/>
          <p:cNvSpPr/>
          <p:nvPr/>
        </p:nvSpPr>
        <p:spPr bwMode="auto">
          <a:xfrm>
            <a:off x="7035801" y="2868461"/>
            <a:ext cx="531813" cy="1312307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2568801"/>
              <a:gd name="connsiteX1" fmla="*/ 16876 w 659130"/>
              <a:gd name="connsiteY1" fmla="*/ 631869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1941739"/>
              <a:gd name="connsiteX1" fmla="*/ 16876 w 659130"/>
              <a:gd name="connsiteY1" fmla="*/ 4807 h 1941739"/>
              <a:gd name="connsiteX2" fmla="*/ 0 w 659130"/>
              <a:gd name="connsiteY2" fmla="*/ 1577884 h 1941739"/>
              <a:gd name="connsiteX3" fmla="*/ 659130 w 659130"/>
              <a:gd name="connsiteY3" fmla="*/ 1941739 h 1941739"/>
              <a:gd name="connsiteX0" fmla="*/ 16876 w 659130"/>
              <a:gd name="connsiteY0" fmla="*/ -1 h 1936931"/>
              <a:gd name="connsiteX1" fmla="*/ 0 w 659130"/>
              <a:gd name="connsiteY1" fmla="*/ 1573076 h 1936931"/>
              <a:gd name="connsiteX2" fmla="*/ 659130 w 659130"/>
              <a:gd name="connsiteY2" fmla="*/ 1936931 h 1936931"/>
              <a:gd name="connsiteX0" fmla="*/ 663465 w 663465"/>
              <a:gd name="connsiteY0" fmla="*/ 0 h 1988526"/>
              <a:gd name="connsiteX1" fmla="*/ 646589 w 663465"/>
              <a:gd name="connsiteY1" fmla="*/ 1573077 h 1988526"/>
              <a:gd name="connsiteX2" fmla="*/ 0 w 663465"/>
              <a:gd name="connsiteY2" fmla="*/ 1988526 h 198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465" h="1988526">
                <a:moveTo>
                  <a:pt x="663465" y="0"/>
                </a:moveTo>
                <a:cubicBezTo>
                  <a:pt x="657840" y="1048234"/>
                  <a:pt x="652214" y="524843"/>
                  <a:pt x="646589" y="1573077"/>
                </a:cubicBezTo>
                <a:lnTo>
                  <a:pt x="0" y="1988526"/>
                </a:lnTo>
              </a:path>
            </a:pathLst>
          </a:custGeom>
          <a:noFill/>
          <a:ln w="38100" cap="sq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grpSp>
        <p:nvGrpSpPr>
          <p:cNvPr id="4" name="Group 215"/>
          <p:cNvGrpSpPr/>
          <p:nvPr/>
        </p:nvGrpSpPr>
        <p:grpSpPr>
          <a:xfrm>
            <a:off x="6321426" y="2647950"/>
            <a:ext cx="784225" cy="1565202"/>
            <a:chOff x="6321425" y="3163888"/>
            <a:chExt cx="784225" cy="2054225"/>
          </a:xfrm>
        </p:grpSpPr>
        <p:sp>
          <p:nvSpPr>
            <p:cNvPr id="212" name="Freeform 211"/>
            <p:cNvSpPr/>
            <p:nvPr/>
          </p:nvSpPr>
          <p:spPr bwMode="auto">
            <a:xfrm>
              <a:off x="6321425" y="3163888"/>
              <a:ext cx="527050" cy="2054225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130" h="2568801">
                  <a:moveTo>
                    <a:pt x="548640" y="0"/>
                  </a:moveTo>
                  <a:lnTo>
                    <a:pt x="16876" y="4806"/>
                  </a:lnTo>
                  <a:cubicBezTo>
                    <a:pt x="11251" y="1053040"/>
                    <a:pt x="5625" y="1156712"/>
                    <a:pt x="0" y="2204946"/>
                  </a:cubicBezTo>
                  <a:lnTo>
                    <a:pt x="659130" y="2568801"/>
                  </a:lnTo>
                </a:path>
              </a:pathLst>
            </a:custGeom>
            <a:noFill/>
            <a:ln w="381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13" name="Freeform 212"/>
            <p:cNvSpPr/>
            <p:nvPr/>
          </p:nvSpPr>
          <p:spPr bwMode="auto">
            <a:xfrm>
              <a:off x="6413500" y="3627438"/>
              <a:ext cx="527050" cy="1552575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130" h="1941739">
                  <a:moveTo>
                    <a:pt x="548640" y="0"/>
                  </a:moveTo>
                  <a:lnTo>
                    <a:pt x="16876" y="4807"/>
                  </a:lnTo>
                  <a:cubicBezTo>
                    <a:pt x="11251" y="1053041"/>
                    <a:pt x="5625" y="529650"/>
                    <a:pt x="0" y="1577884"/>
                  </a:cubicBezTo>
                  <a:lnTo>
                    <a:pt x="659130" y="1941739"/>
                  </a:lnTo>
                </a:path>
              </a:pathLst>
            </a:custGeom>
            <a:noFill/>
            <a:ln w="381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14" name="Freeform 213"/>
            <p:cNvSpPr/>
            <p:nvPr/>
          </p:nvSpPr>
          <p:spPr bwMode="auto">
            <a:xfrm>
              <a:off x="6577013" y="4381500"/>
              <a:ext cx="528637" cy="712788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358140 w 659130"/>
                <a:gd name="connsiteY0" fmla="*/ 530006 h 1575110"/>
                <a:gd name="connsiteX1" fmla="*/ 16876 w 659130"/>
                <a:gd name="connsiteY1" fmla="*/ 526876 h 1575110"/>
                <a:gd name="connsiteX2" fmla="*/ 0 w 659130"/>
                <a:gd name="connsiteY2" fmla="*/ 1048234 h 1575110"/>
                <a:gd name="connsiteX3" fmla="*/ 659130 w 659130"/>
                <a:gd name="connsiteY3" fmla="*/ 1412089 h 1575110"/>
                <a:gd name="connsiteX0" fmla="*/ 465349 w 766339"/>
                <a:gd name="connsiteY0" fmla="*/ 88118 h 970201"/>
                <a:gd name="connsiteX1" fmla="*/ 124085 w 766339"/>
                <a:gd name="connsiteY1" fmla="*/ 84988 h 970201"/>
                <a:gd name="connsiteX2" fmla="*/ 123084 w 766339"/>
                <a:gd name="connsiteY2" fmla="*/ 86892 h 970201"/>
                <a:gd name="connsiteX3" fmla="*/ 107209 w 766339"/>
                <a:gd name="connsiteY3" fmla="*/ 606346 h 970201"/>
                <a:gd name="connsiteX4" fmla="*/ 766339 w 766339"/>
                <a:gd name="connsiteY4" fmla="*/ 970201 h 970201"/>
                <a:gd name="connsiteX0" fmla="*/ 465349 w 766339"/>
                <a:gd name="connsiteY0" fmla="*/ 8744 h 890827"/>
                <a:gd name="connsiteX1" fmla="*/ 124085 w 766339"/>
                <a:gd name="connsiteY1" fmla="*/ 5614 h 890827"/>
                <a:gd name="connsiteX2" fmla="*/ 123084 w 766339"/>
                <a:gd name="connsiteY2" fmla="*/ 7518 h 890827"/>
                <a:gd name="connsiteX3" fmla="*/ 107209 w 766339"/>
                <a:gd name="connsiteY3" fmla="*/ 526972 h 890827"/>
                <a:gd name="connsiteX4" fmla="*/ 766339 w 766339"/>
                <a:gd name="connsiteY4" fmla="*/ 890827 h 890827"/>
                <a:gd name="connsiteX0" fmla="*/ 465349 w 766339"/>
                <a:gd name="connsiteY0" fmla="*/ 9583 h 891666"/>
                <a:gd name="connsiteX1" fmla="*/ 124085 w 766339"/>
                <a:gd name="connsiteY1" fmla="*/ 6453 h 891666"/>
                <a:gd name="connsiteX2" fmla="*/ 123084 w 766339"/>
                <a:gd name="connsiteY2" fmla="*/ 8357 h 891666"/>
                <a:gd name="connsiteX3" fmla="*/ 107209 w 766339"/>
                <a:gd name="connsiteY3" fmla="*/ 527811 h 891666"/>
                <a:gd name="connsiteX4" fmla="*/ 766339 w 766339"/>
                <a:gd name="connsiteY4" fmla="*/ 891666 h 891666"/>
                <a:gd name="connsiteX0" fmla="*/ 398308 w 699298"/>
                <a:gd name="connsiteY0" fmla="*/ 9583 h 891666"/>
                <a:gd name="connsiteX1" fmla="*/ 57044 w 699298"/>
                <a:gd name="connsiteY1" fmla="*/ 6453 h 891666"/>
                <a:gd name="connsiteX2" fmla="*/ 56043 w 699298"/>
                <a:gd name="connsiteY2" fmla="*/ 8357 h 891666"/>
                <a:gd name="connsiteX3" fmla="*/ 40168 w 699298"/>
                <a:gd name="connsiteY3" fmla="*/ 527811 h 891666"/>
                <a:gd name="connsiteX4" fmla="*/ 699298 w 699298"/>
                <a:gd name="connsiteY4" fmla="*/ 891666 h 891666"/>
                <a:gd name="connsiteX0" fmla="*/ 398308 w 699298"/>
                <a:gd name="connsiteY0" fmla="*/ 14698 h 896781"/>
                <a:gd name="connsiteX1" fmla="*/ 57044 w 699298"/>
                <a:gd name="connsiteY1" fmla="*/ 11568 h 896781"/>
                <a:gd name="connsiteX2" fmla="*/ 56043 w 699298"/>
                <a:gd name="connsiteY2" fmla="*/ 13472 h 896781"/>
                <a:gd name="connsiteX3" fmla="*/ 40168 w 699298"/>
                <a:gd name="connsiteY3" fmla="*/ 532926 h 896781"/>
                <a:gd name="connsiteX4" fmla="*/ 699298 w 699298"/>
                <a:gd name="connsiteY4" fmla="*/ 896781 h 896781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1 w 766171"/>
                <a:gd name="connsiteY0" fmla="*/ 3130 h 885213"/>
                <a:gd name="connsiteX1" fmla="*/ 123917 w 766171"/>
                <a:gd name="connsiteY1" fmla="*/ 0 h 885213"/>
                <a:gd name="connsiteX2" fmla="*/ 107042 w 766171"/>
                <a:gd name="connsiteY2" fmla="*/ 521358 h 885213"/>
                <a:gd name="connsiteX3" fmla="*/ 766171 w 766171"/>
                <a:gd name="connsiteY3" fmla="*/ 885213 h 885213"/>
                <a:gd name="connsiteX0" fmla="*/ 465180 w 766170"/>
                <a:gd name="connsiteY0" fmla="*/ 3130 h 885213"/>
                <a:gd name="connsiteX1" fmla="*/ 123916 w 766170"/>
                <a:gd name="connsiteY1" fmla="*/ 0 h 885213"/>
                <a:gd name="connsiteX2" fmla="*/ 107042 w 766170"/>
                <a:gd name="connsiteY2" fmla="*/ 521358 h 885213"/>
                <a:gd name="connsiteX3" fmla="*/ 766170 w 766170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00954 w 701944"/>
                <a:gd name="connsiteY0" fmla="*/ 3130 h 885213"/>
                <a:gd name="connsiteX1" fmla="*/ 59690 w 701944"/>
                <a:gd name="connsiteY1" fmla="*/ 0 h 885213"/>
                <a:gd name="connsiteX2" fmla="*/ 42817 w 701944"/>
                <a:gd name="connsiteY2" fmla="*/ 521358 h 885213"/>
                <a:gd name="connsiteX3" fmla="*/ 701944 w 701944"/>
                <a:gd name="connsiteY3" fmla="*/ 885213 h 885213"/>
                <a:gd name="connsiteX0" fmla="*/ 360999 w 661989"/>
                <a:gd name="connsiteY0" fmla="*/ 9031 h 891114"/>
                <a:gd name="connsiteX1" fmla="*/ 19735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1674926 w 1975916"/>
                <a:gd name="connsiteY0" fmla="*/ 9031 h 891114"/>
                <a:gd name="connsiteX1" fmla="*/ 159 w 1975916"/>
                <a:gd name="connsiteY1" fmla="*/ 5901 h 891114"/>
                <a:gd name="connsiteX2" fmla="*/ 1316789 w 1975916"/>
                <a:gd name="connsiteY2" fmla="*/ 527259 h 891114"/>
                <a:gd name="connsiteX3" fmla="*/ 1975916 w 1975916"/>
                <a:gd name="connsiteY3" fmla="*/ 891114 h 891114"/>
                <a:gd name="connsiteX0" fmla="*/ 360999 w 661989"/>
                <a:gd name="connsiteY0" fmla="*/ 9031 h 891114"/>
                <a:gd name="connsiteX1" fmla="*/ 1876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989" h="891114">
                  <a:moveTo>
                    <a:pt x="360999" y="9031"/>
                  </a:moveTo>
                  <a:lnTo>
                    <a:pt x="1876" y="5901"/>
                  </a:lnTo>
                  <a:cubicBezTo>
                    <a:pt x="1717" y="0"/>
                    <a:pt x="0" y="534506"/>
                    <a:pt x="2862" y="527259"/>
                  </a:cubicBezTo>
                  <a:lnTo>
                    <a:pt x="661989" y="891114"/>
                  </a:lnTo>
                </a:path>
              </a:pathLst>
            </a:custGeom>
            <a:noFill/>
            <a:ln w="381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6496050" y="3929063"/>
              <a:ext cx="528638" cy="1203325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358140 w 659130"/>
                <a:gd name="connsiteY0" fmla="*/ 530006 h 1575110"/>
                <a:gd name="connsiteX1" fmla="*/ 16876 w 659130"/>
                <a:gd name="connsiteY1" fmla="*/ 526876 h 1575110"/>
                <a:gd name="connsiteX2" fmla="*/ 0 w 659130"/>
                <a:gd name="connsiteY2" fmla="*/ 1048234 h 1575110"/>
                <a:gd name="connsiteX3" fmla="*/ 659130 w 659130"/>
                <a:gd name="connsiteY3" fmla="*/ 1412089 h 1575110"/>
                <a:gd name="connsiteX0" fmla="*/ 465349 w 766339"/>
                <a:gd name="connsiteY0" fmla="*/ 88118 h 970201"/>
                <a:gd name="connsiteX1" fmla="*/ 124085 w 766339"/>
                <a:gd name="connsiteY1" fmla="*/ 84988 h 970201"/>
                <a:gd name="connsiteX2" fmla="*/ 123084 w 766339"/>
                <a:gd name="connsiteY2" fmla="*/ 86892 h 970201"/>
                <a:gd name="connsiteX3" fmla="*/ 107209 w 766339"/>
                <a:gd name="connsiteY3" fmla="*/ 606346 h 970201"/>
                <a:gd name="connsiteX4" fmla="*/ 766339 w 766339"/>
                <a:gd name="connsiteY4" fmla="*/ 970201 h 970201"/>
                <a:gd name="connsiteX0" fmla="*/ 465349 w 766339"/>
                <a:gd name="connsiteY0" fmla="*/ 8744 h 890827"/>
                <a:gd name="connsiteX1" fmla="*/ 124085 w 766339"/>
                <a:gd name="connsiteY1" fmla="*/ 5614 h 890827"/>
                <a:gd name="connsiteX2" fmla="*/ 123084 w 766339"/>
                <a:gd name="connsiteY2" fmla="*/ 7518 h 890827"/>
                <a:gd name="connsiteX3" fmla="*/ 107209 w 766339"/>
                <a:gd name="connsiteY3" fmla="*/ 526972 h 890827"/>
                <a:gd name="connsiteX4" fmla="*/ 766339 w 766339"/>
                <a:gd name="connsiteY4" fmla="*/ 890827 h 890827"/>
                <a:gd name="connsiteX0" fmla="*/ 465349 w 766339"/>
                <a:gd name="connsiteY0" fmla="*/ 9583 h 891666"/>
                <a:gd name="connsiteX1" fmla="*/ 124085 w 766339"/>
                <a:gd name="connsiteY1" fmla="*/ 6453 h 891666"/>
                <a:gd name="connsiteX2" fmla="*/ 123084 w 766339"/>
                <a:gd name="connsiteY2" fmla="*/ 8357 h 891666"/>
                <a:gd name="connsiteX3" fmla="*/ 107209 w 766339"/>
                <a:gd name="connsiteY3" fmla="*/ 527811 h 891666"/>
                <a:gd name="connsiteX4" fmla="*/ 766339 w 766339"/>
                <a:gd name="connsiteY4" fmla="*/ 891666 h 891666"/>
                <a:gd name="connsiteX0" fmla="*/ 398308 w 699298"/>
                <a:gd name="connsiteY0" fmla="*/ 9583 h 891666"/>
                <a:gd name="connsiteX1" fmla="*/ 57044 w 699298"/>
                <a:gd name="connsiteY1" fmla="*/ 6453 h 891666"/>
                <a:gd name="connsiteX2" fmla="*/ 56043 w 699298"/>
                <a:gd name="connsiteY2" fmla="*/ 8357 h 891666"/>
                <a:gd name="connsiteX3" fmla="*/ 40168 w 699298"/>
                <a:gd name="connsiteY3" fmla="*/ 527811 h 891666"/>
                <a:gd name="connsiteX4" fmla="*/ 699298 w 699298"/>
                <a:gd name="connsiteY4" fmla="*/ 891666 h 891666"/>
                <a:gd name="connsiteX0" fmla="*/ 398308 w 699298"/>
                <a:gd name="connsiteY0" fmla="*/ 14698 h 896781"/>
                <a:gd name="connsiteX1" fmla="*/ 57044 w 699298"/>
                <a:gd name="connsiteY1" fmla="*/ 11568 h 896781"/>
                <a:gd name="connsiteX2" fmla="*/ 56043 w 699298"/>
                <a:gd name="connsiteY2" fmla="*/ 13472 h 896781"/>
                <a:gd name="connsiteX3" fmla="*/ 40168 w 699298"/>
                <a:gd name="connsiteY3" fmla="*/ 532926 h 896781"/>
                <a:gd name="connsiteX4" fmla="*/ 699298 w 699298"/>
                <a:gd name="connsiteY4" fmla="*/ 896781 h 896781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1 w 766171"/>
                <a:gd name="connsiteY0" fmla="*/ 3130 h 885213"/>
                <a:gd name="connsiteX1" fmla="*/ 123917 w 766171"/>
                <a:gd name="connsiteY1" fmla="*/ 0 h 885213"/>
                <a:gd name="connsiteX2" fmla="*/ 107042 w 766171"/>
                <a:gd name="connsiteY2" fmla="*/ 521358 h 885213"/>
                <a:gd name="connsiteX3" fmla="*/ 766171 w 766171"/>
                <a:gd name="connsiteY3" fmla="*/ 885213 h 885213"/>
                <a:gd name="connsiteX0" fmla="*/ 465180 w 766170"/>
                <a:gd name="connsiteY0" fmla="*/ 3130 h 885213"/>
                <a:gd name="connsiteX1" fmla="*/ 123916 w 766170"/>
                <a:gd name="connsiteY1" fmla="*/ 0 h 885213"/>
                <a:gd name="connsiteX2" fmla="*/ 107042 w 766170"/>
                <a:gd name="connsiteY2" fmla="*/ 521358 h 885213"/>
                <a:gd name="connsiteX3" fmla="*/ 766170 w 766170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00954 w 701944"/>
                <a:gd name="connsiteY0" fmla="*/ 3130 h 885213"/>
                <a:gd name="connsiteX1" fmla="*/ 59690 w 701944"/>
                <a:gd name="connsiteY1" fmla="*/ 0 h 885213"/>
                <a:gd name="connsiteX2" fmla="*/ 42817 w 701944"/>
                <a:gd name="connsiteY2" fmla="*/ 521358 h 885213"/>
                <a:gd name="connsiteX3" fmla="*/ 701944 w 701944"/>
                <a:gd name="connsiteY3" fmla="*/ 885213 h 885213"/>
                <a:gd name="connsiteX0" fmla="*/ 360999 w 661989"/>
                <a:gd name="connsiteY0" fmla="*/ 9031 h 891114"/>
                <a:gd name="connsiteX1" fmla="*/ 19735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1674926 w 1975916"/>
                <a:gd name="connsiteY0" fmla="*/ 9031 h 891114"/>
                <a:gd name="connsiteX1" fmla="*/ 159 w 1975916"/>
                <a:gd name="connsiteY1" fmla="*/ 5901 h 891114"/>
                <a:gd name="connsiteX2" fmla="*/ 1316789 w 1975916"/>
                <a:gd name="connsiteY2" fmla="*/ 527259 h 891114"/>
                <a:gd name="connsiteX3" fmla="*/ 1975916 w 1975916"/>
                <a:gd name="connsiteY3" fmla="*/ 891114 h 891114"/>
                <a:gd name="connsiteX0" fmla="*/ 360999 w 661989"/>
                <a:gd name="connsiteY0" fmla="*/ 9031 h 891114"/>
                <a:gd name="connsiteX1" fmla="*/ 1876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360999 w 661989"/>
                <a:gd name="connsiteY0" fmla="*/ 622203 h 1504286"/>
                <a:gd name="connsiteX1" fmla="*/ 1876 w 661989"/>
                <a:gd name="connsiteY1" fmla="*/ 5901 h 1504286"/>
                <a:gd name="connsiteX2" fmla="*/ 2862 w 661989"/>
                <a:gd name="connsiteY2" fmla="*/ 1140431 h 1504286"/>
                <a:gd name="connsiteX3" fmla="*/ 661989 w 661989"/>
                <a:gd name="connsiteY3" fmla="*/ 1504286 h 1504286"/>
                <a:gd name="connsiteX0" fmla="*/ 361000 w 661989"/>
                <a:gd name="connsiteY0" fmla="*/ 12009 h 1504286"/>
                <a:gd name="connsiteX1" fmla="*/ 1876 w 661989"/>
                <a:gd name="connsiteY1" fmla="*/ 5901 h 1504286"/>
                <a:gd name="connsiteX2" fmla="*/ 2862 w 661989"/>
                <a:gd name="connsiteY2" fmla="*/ 1140431 h 1504286"/>
                <a:gd name="connsiteX3" fmla="*/ 661989 w 661989"/>
                <a:gd name="connsiteY3" fmla="*/ 1504286 h 150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989" h="1504286">
                  <a:moveTo>
                    <a:pt x="361000" y="12009"/>
                  </a:moveTo>
                  <a:lnTo>
                    <a:pt x="1876" y="5901"/>
                  </a:lnTo>
                  <a:cubicBezTo>
                    <a:pt x="1717" y="0"/>
                    <a:pt x="0" y="1147678"/>
                    <a:pt x="2862" y="1140431"/>
                  </a:cubicBezTo>
                  <a:lnTo>
                    <a:pt x="661989" y="1504286"/>
                  </a:lnTo>
                </a:path>
              </a:pathLst>
            </a:custGeom>
            <a:noFill/>
            <a:ln w="381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</p:grpSp>
      <p:grpSp>
        <p:nvGrpSpPr>
          <p:cNvPr id="27" name="Group 143"/>
          <p:cNvGrpSpPr/>
          <p:nvPr/>
        </p:nvGrpSpPr>
        <p:grpSpPr>
          <a:xfrm>
            <a:off x="6323610" y="2647950"/>
            <a:ext cx="273238" cy="1412452"/>
            <a:chOff x="6323610" y="3167061"/>
            <a:chExt cx="273238" cy="1826513"/>
          </a:xfrm>
        </p:grpSpPr>
        <p:cxnSp>
          <p:nvCxnSpPr>
            <p:cNvPr id="115" name="Straight Connector 114"/>
            <p:cNvCxnSpPr/>
            <p:nvPr/>
          </p:nvCxnSpPr>
          <p:spPr bwMode="auto">
            <a:xfrm flipH="1" flipV="1">
              <a:off x="6323610" y="4928259"/>
              <a:ext cx="118754" cy="65315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6" name="Straight Connector 115"/>
            <p:cNvCxnSpPr>
              <a:stCxn id="212" idx="1"/>
            </p:cNvCxnSpPr>
            <p:nvPr/>
          </p:nvCxnSpPr>
          <p:spPr bwMode="auto">
            <a:xfrm flipH="1">
              <a:off x="6333893" y="3170847"/>
              <a:ext cx="1027" cy="1744063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6336498" y="3167061"/>
              <a:ext cx="260350" cy="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3" name="Group 235"/>
          <p:cNvGrpSpPr/>
          <p:nvPr/>
        </p:nvGrpSpPr>
        <p:grpSpPr>
          <a:xfrm>
            <a:off x="5997576" y="3610934"/>
            <a:ext cx="2493963" cy="1246816"/>
            <a:chOff x="5997575" y="4619625"/>
            <a:chExt cx="2493963" cy="1511291"/>
          </a:xfrm>
        </p:grpSpPr>
        <p:sp>
          <p:nvSpPr>
            <p:cNvPr id="226" name="TextBox 225"/>
            <p:cNvSpPr txBox="1"/>
            <p:nvPr/>
          </p:nvSpPr>
          <p:spPr>
            <a:xfrm>
              <a:off x="7500938" y="5104638"/>
              <a:ext cx="990600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>
                <a:defRPr/>
              </a:pP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Uplogix</a:t>
              </a:r>
            </a:p>
            <a:p>
              <a:pPr>
                <a:defRPr/>
              </a:pPr>
              <a:r>
                <a:rPr lang="en-US" sz="1400" b="1" dirty="0" smtClean="0">
                  <a:solidFill>
                    <a:srgbClr val="271A0D"/>
                  </a:solidFill>
                  <a:latin typeface="Calibri" pitchFamily="34" charset="0"/>
                </a:rPr>
                <a:t>Local Manager</a:t>
              </a:r>
              <a:endParaRPr lang="en-US" sz="1400" b="1" dirty="0">
                <a:solidFill>
                  <a:srgbClr val="271A0D"/>
                </a:solidFill>
                <a:latin typeface="Calibri" pitchFamily="34" charset="0"/>
              </a:endParaRPr>
            </a:p>
          </p:txBody>
        </p:sp>
        <p:grpSp>
          <p:nvGrpSpPr>
            <p:cNvPr id="24" name="Group 231"/>
            <p:cNvGrpSpPr/>
            <p:nvPr/>
          </p:nvGrpSpPr>
          <p:grpSpPr>
            <a:xfrm>
              <a:off x="5997575" y="4619625"/>
              <a:ext cx="1444625" cy="1511291"/>
              <a:chOff x="5997575" y="4619625"/>
              <a:chExt cx="1444625" cy="1511291"/>
            </a:xfrm>
          </p:grpSpPr>
          <p:cxnSp>
            <p:nvCxnSpPr>
              <p:cNvPr id="231" name="Straight Connector 230"/>
              <p:cNvCxnSpPr/>
              <p:nvPr/>
            </p:nvCxnSpPr>
            <p:spPr bwMode="auto">
              <a:xfrm flipV="1">
                <a:off x="6477000" y="5248275"/>
                <a:ext cx="314325" cy="219075"/>
              </a:xfrm>
              <a:prstGeom prst="line">
                <a:avLst/>
              </a:prstGeom>
              <a:solidFill>
                <a:schemeClr val="accent1"/>
              </a:solidFill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25" name="Group 186"/>
              <p:cNvGrpSpPr/>
              <p:nvPr/>
            </p:nvGrpSpPr>
            <p:grpSpPr>
              <a:xfrm>
                <a:off x="6232525" y="4619625"/>
                <a:ext cx="1209675" cy="946287"/>
                <a:chOff x="6232525" y="4619625"/>
                <a:chExt cx="1209675" cy="946287"/>
              </a:xfrm>
            </p:grpSpPr>
            <p:cxnSp>
              <p:nvCxnSpPr>
                <p:cNvPr id="184" name="Straight Connector 183"/>
                <p:cNvCxnSpPr/>
                <p:nvPr/>
              </p:nvCxnSpPr>
              <p:spPr bwMode="auto">
                <a:xfrm>
                  <a:off x="6923088" y="4619625"/>
                  <a:ext cx="11112" cy="381000"/>
                </a:xfrm>
                <a:prstGeom prst="line">
                  <a:avLst/>
                </a:prstGeom>
                <a:solidFill>
                  <a:schemeClr val="accent1"/>
                </a:solidFill>
                <a:ln w="38100" cap="sq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pic>
              <p:nvPicPr>
                <p:cNvPr id="181" name="Picture 180" descr="appliance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232525" y="4653099"/>
                  <a:ext cx="1209675" cy="912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9"/>
                    </a:srgbClr>
                  </a:outerShdw>
                </a:effectLst>
              </p:spPr>
            </p:pic>
          </p:grpSp>
          <p:pic>
            <p:nvPicPr>
              <p:cNvPr id="228" name="Picture 227" descr="device2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6450421" y="5299644"/>
                <a:ext cx="529498" cy="414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229" name="TextBox 228"/>
              <p:cNvSpPr txBox="1"/>
              <p:nvPr/>
            </p:nvSpPr>
            <p:spPr>
              <a:xfrm>
                <a:off x="5997575" y="5921366"/>
                <a:ext cx="989013" cy="209550"/>
              </a:xfrm>
              <a:prstGeom prst="rect">
                <a:avLst/>
              </a:prstGeom>
              <a:noFill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100" dirty="0" smtClean="0">
                    <a:solidFill>
                      <a:srgbClr val="271A0D"/>
                    </a:solidFill>
                    <a:latin typeface="Calibri" pitchFamily="34" charset="0"/>
                  </a:rPr>
                  <a:t>Out-of-band options:</a:t>
                </a:r>
              </a:p>
              <a:p>
                <a:pPr algn="ctr">
                  <a:defRPr/>
                </a:pPr>
                <a:r>
                  <a:rPr lang="en-US" sz="1050" dirty="0" smtClean="0">
                    <a:solidFill>
                      <a:srgbClr val="271A0D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POTS, </a:t>
                </a:r>
                <a:r>
                  <a:rPr lang="en-US" sz="1050" dirty="0" smtClean="0">
                    <a:solidFill>
                      <a:srgbClr val="271A0D"/>
                    </a:solidFill>
                    <a:latin typeface="Calibri" pitchFamily="34" charset="0"/>
                  </a:rPr>
                  <a:t>Cellular, </a:t>
                </a:r>
                <a:br>
                  <a:rPr lang="en-US" sz="1050" dirty="0" smtClean="0">
                    <a:solidFill>
                      <a:srgbClr val="271A0D"/>
                    </a:solidFill>
                    <a:latin typeface="Calibri" pitchFamily="34" charset="0"/>
                  </a:rPr>
                </a:br>
                <a:r>
                  <a:rPr lang="en-US" sz="1050" dirty="0" smtClean="0">
                    <a:solidFill>
                      <a:srgbClr val="271A0D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Satellite, Ethernet</a:t>
                </a:r>
                <a:endParaRPr lang="en-US" sz="1050" dirty="0">
                  <a:solidFill>
                    <a:srgbClr val="271A0D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3" name="Group 224"/>
          <p:cNvGrpSpPr/>
          <p:nvPr/>
        </p:nvGrpSpPr>
        <p:grpSpPr>
          <a:xfrm>
            <a:off x="6961188" y="2529131"/>
            <a:ext cx="533400" cy="1049060"/>
            <a:chOff x="6961188" y="3178175"/>
            <a:chExt cx="533400" cy="1271588"/>
          </a:xfrm>
        </p:grpSpPr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6961188" y="3178175"/>
              <a:ext cx="533400" cy="120650"/>
            </a:xfrm>
            <a:custGeom>
              <a:avLst/>
              <a:gdLst>
                <a:gd name="T0" fmla="*/ 0 w 533400"/>
                <a:gd name="T1" fmla="*/ 0 h 121920"/>
                <a:gd name="T2" fmla="*/ 297180 w 533400"/>
                <a:gd name="T3" fmla="*/ 0 h 121920"/>
                <a:gd name="T4" fmla="*/ 297180 w 533400"/>
                <a:gd name="T5" fmla="*/ 107522 h 121920"/>
                <a:gd name="T6" fmla="*/ 533400 w 533400"/>
                <a:gd name="T7" fmla="*/ 107522 h 1219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2" name="Freeform 221"/>
            <p:cNvSpPr>
              <a:spLocks/>
            </p:cNvSpPr>
            <p:nvPr/>
          </p:nvSpPr>
          <p:spPr bwMode="auto">
            <a:xfrm>
              <a:off x="6961188" y="3527425"/>
              <a:ext cx="533400" cy="122238"/>
            </a:xfrm>
            <a:custGeom>
              <a:avLst/>
              <a:gdLst>
                <a:gd name="T0" fmla="*/ 0 w 533400"/>
                <a:gd name="T1" fmla="*/ 0 h 121920"/>
                <a:gd name="T2" fmla="*/ 297180 w 533400"/>
                <a:gd name="T3" fmla="*/ 0 h 121920"/>
                <a:gd name="T4" fmla="*/ 297180 w 533400"/>
                <a:gd name="T5" fmla="*/ 125791 h 121920"/>
                <a:gd name="T6" fmla="*/ 533400 w 533400"/>
                <a:gd name="T7" fmla="*/ 125791 h 1219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 flipV="1">
              <a:off x="6961188" y="3886200"/>
              <a:ext cx="533400" cy="122238"/>
            </a:xfrm>
            <a:custGeom>
              <a:avLst/>
              <a:gdLst>
                <a:gd name="T0" fmla="*/ 0 w 533400"/>
                <a:gd name="T1" fmla="*/ 0 h 121920"/>
                <a:gd name="T2" fmla="*/ 297180 w 533400"/>
                <a:gd name="T3" fmla="*/ 0 h 121920"/>
                <a:gd name="T4" fmla="*/ 297180 w 533400"/>
                <a:gd name="T5" fmla="*/ 125791 h 121920"/>
                <a:gd name="T6" fmla="*/ 533400 w 533400"/>
                <a:gd name="T7" fmla="*/ 125791 h 1219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 flipV="1">
              <a:off x="6961188" y="4130675"/>
              <a:ext cx="533400" cy="319088"/>
            </a:xfrm>
            <a:custGeom>
              <a:avLst/>
              <a:gdLst>
                <a:gd name="T0" fmla="*/ 0 w 533400"/>
                <a:gd name="T1" fmla="*/ 0 h 318770"/>
                <a:gd name="T2" fmla="*/ 297180 w 533400"/>
                <a:gd name="T3" fmla="*/ 0 h 318770"/>
                <a:gd name="T4" fmla="*/ 297180 w 533400"/>
                <a:gd name="T5" fmla="*/ 322608 h 318770"/>
                <a:gd name="T6" fmla="*/ 533400 w 533400"/>
                <a:gd name="T7" fmla="*/ 322608 h 3187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318770">
                  <a:moveTo>
                    <a:pt x="0" y="0"/>
                  </a:moveTo>
                  <a:lnTo>
                    <a:pt x="297180" y="0"/>
                  </a:lnTo>
                  <a:lnTo>
                    <a:pt x="297180" y="318770"/>
                  </a:lnTo>
                  <a:lnTo>
                    <a:pt x="533400" y="31877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Uplogix in your Enterprise –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Efficient Configuration and Change</a:t>
            </a:r>
          </a:p>
        </p:txBody>
      </p:sp>
      <p:grpSp>
        <p:nvGrpSpPr>
          <p:cNvPr id="5" name="Group 177"/>
          <p:cNvGrpSpPr/>
          <p:nvPr/>
        </p:nvGrpSpPr>
        <p:grpSpPr>
          <a:xfrm>
            <a:off x="1554163" y="1493075"/>
            <a:ext cx="4506912" cy="813197"/>
            <a:chOff x="1554163" y="1625600"/>
            <a:chExt cx="4506912" cy="1084263"/>
          </a:xfrm>
        </p:grpSpPr>
        <p:grpSp>
          <p:nvGrpSpPr>
            <p:cNvPr id="6" name="Group 105"/>
            <p:cNvGrpSpPr>
              <a:grpSpLocks/>
            </p:cNvGrpSpPr>
            <p:nvPr/>
          </p:nvGrpSpPr>
          <p:grpSpPr bwMode="auto">
            <a:xfrm>
              <a:off x="1554163" y="1673225"/>
              <a:ext cx="4506912" cy="1036638"/>
              <a:chOff x="1382485" y="1672772"/>
              <a:chExt cx="4506687" cy="1037780"/>
            </a:xfrm>
          </p:grpSpPr>
          <p:sp>
            <p:nvSpPr>
              <p:cNvPr id="122" name="Freeform 121"/>
              <p:cNvSpPr/>
              <p:nvPr/>
            </p:nvSpPr>
            <p:spPr bwMode="auto">
              <a:xfrm>
                <a:off x="1382485" y="1672772"/>
                <a:ext cx="4354295" cy="896336"/>
              </a:xfrm>
              <a:custGeom>
                <a:avLst/>
                <a:gdLst>
                  <a:gd name="connsiteX0" fmla="*/ 0 w 3755572"/>
                  <a:gd name="connsiteY0" fmla="*/ 0 h 239486"/>
                  <a:gd name="connsiteX1" fmla="*/ 3755572 w 3755572"/>
                  <a:gd name="connsiteY1" fmla="*/ 239486 h 239486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4147458"/>
                  <a:gd name="connsiteY0" fmla="*/ 852715 h 896258"/>
                  <a:gd name="connsiteX1" fmla="*/ 4147458 w 4147458"/>
                  <a:gd name="connsiteY1" fmla="*/ 896258 h 896258"/>
                  <a:gd name="connsiteX0" fmla="*/ 0 w 4354287"/>
                  <a:gd name="connsiteY0" fmla="*/ 667658 h 896258"/>
                  <a:gd name="connsiteX1" fmla="*/ 4354287 w 4354287"/>
                  <a:gd name="connsiteY1" fmla="*/ 896258 h 89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54287" h="896258">
                    <a:moveTo>
                      <a:pt x="0" y="667658"/>
                    </a:moveTo>
                    <a:cubicBezTo>
                      <a:pt x="1404256" y="192316"/>
                      <a:pt x="2830287" y="0"/>
                      <a:pt x="4354287" y="896258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1534885" y="1814294"/>
                <a:ext cx="4354287" cy="896258"/>
              </a:xfrm>
              <a:custGeom>
                <a:avLst/>
                <a:gdLst>
                  <a:gd name="connsiteX0" fmla="*/ 0 w 3755572"/>
                  <a:gd name="connsiteY0" fmla="*/ 0 h 239486"/>
                  <a:gd name="connsiteX1" fmla="*/ 3755572 w 3755572"/>
                  <a:gd name="connsiteY1" fmla="*/ 239486 h 239486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4147458"/>
                  <a:gd name="connsiteY0" fmla="*/ 852715 h 896258"/>
                  <a:gd name="connsiteX1" fmla="*/ 4147458 w 4147458"/>
                  <a:gd name="connsiteY1" fmla="*/ 896258 h 896258"/>
                  <a:gd name="connsiteX0" fmla="*/ 0 w 4354287"/>
                  <a:gd name="connsiteY0" fmla="*/ 667658 h 896258"/>
                  <a:gd name="connsiteX1" fmla="*/ 4354287 w 4354287"/>
                  <a:gd name="connsiteY1" fmla="*/ 896258 h 89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54287" h="896258">
                    <a:moveTo>
                      <a:pt x="0" y="667658"/>
                    </a:moveTo>
                    <a:cubicBezTo>
                      <a:pt x="1404256" y="192316"/>
                      <a:pt x="2830287" y="0"/>
                      <a:pt x="4354287" y="896258"/>
                    </a:cubicBezTo>
                  </a:path>
                </a:pathLst>
              </a:custGeom>
              <a:noFill/>
              <a:ln w="76200" cap="sq" cmpd="sng" algn="ctr">
                <a:solidFill>
                  <a:schemeClr val="bg1">
                    <a:lumMod val="65000"/>
                    <a:alpha val="5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softEdge rad="3175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2889250" y="1625600"/>
              <a:ext cx="1670050" cy="25400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271A0D"/>
                  </a:solidFill>
                  <a:latin typeface="Calibri" pitchFamily="34" charset="0"/>
                </a:rPr>
                <a:t>Wide Area </a:t>
              </a: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Network</a:t>
              </a:r>
            </a:p>
          </p:txBody>
        </p:sp>
      </p:grpSp>
      <p:grpSp>
        <p:nvGrpSpPr>
          <p:cNvPr id="7" name="Group 175"/>
          <p:cNvGrpSpPr/>
          <p:nvPr/>
        </p:nvGrpSpPr>
        <p:grpSpPr>
          <a:xfrm>
            <a:off x="4751388" y="1276350"/>
            <a:ext cx="3505625" cy="2567257"/>
            <a:chOff x="4722813" y="1507799"/>
            <a:chExt cx="3505625" cy="3111826"/>
          </a:xfrm>
        </p:grpSpPr>
        <p:pic>
          <p:nvPicPr>
            <p:cNvPr id="171" name="Picture 170" descr="building - custom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656613" y="1507799"/>
              <a:ext cx="1630012" cy="112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5" name="Freeform 124"/>
            <p:cNvSpPr/>
            <p:nvPr/>
          </p:nvSpPr>
          <p:spPr bwMode="auto">
            <a:xfrm>
              <a:off x="6861175" y="3748088"/>
              <a:ext cx="45719" cy="722312"/>
            </a:xfrm>
            <a:custGeom>
              <a:avLst/>
              <a:gdLst>
                <a:gd name="connsiteX0" fmla="*/ 0 w 9525"/>
                <a:gd name="connsiteY0" fmla="*/ 0 h 1295400"/>
                <a:gd name="connsiteX1" fmla="*/ 9525 w 9525"/>
                <a:gd name="connsiteY1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95400">
                  <a:moveTo>
                    <a:pt x="0" y="0"/>
                  </a:moveTo>
                  <a:lnTo>
                    <a:pt x="9525" y="1295400"/>
                  </a:lnTo>
                </a:path>
              </a:pathLst>
            </a:custGeom>
            <a:solidFill>
              <a:schemeClr val="accent1"/>
            </a:solidFill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5532438" y="2162175"/>
              <a:ext cx="1352550" cy="2325688"/>
            </a:xfrm>
            <a:custGeom>
              <a:avLst/>
              <a:gdLst>
                <a:gd name="connsiteX0" fmla="*/ 0 w 9525"/>
                <a:gd name="connsiteY0" fmla="*/ 0 h 1295400"/>
                <a:gd name="connsiteX1" fmla="*/ 9525 w 9525"/>
                <a:gd name="connsiteY1" fmla="*/ 1295400 h 1295400"/>
                <a:gd name="connsiteX0" fmla="*/ 0 w 9525"/>
                <a:gd name="connsiteY0" fmla="*/ 0 h 1295400"/>
                <a:gd name="connsiteX1" fmla="*/ 656 w 9525"/>
                <a:gd name="connsiteY1" fmla="*/ 1436 h 1295400"/>
                <a:gd name="connsiteX2" fmla="*/ 9525 w 9525"/>
                <a:gd name="connsiteY2" fmla="*/ 1295400 h 1295400"/>
                <a:gd name="connsiteX0" fmla="*/ 272067 w 281592"/>
                <a:gd name="connsiteY0" fmla="*/ 944914 h 2240314"/>
                <a:gd name="connsiteX1" fmla="*/ 272723 w 281592"/>
                <a:gd name="connsiteY1" fmla="*/ 946350 h 2240314"/>
                <a:gd name="connsiteX2" fmla="*/ 281592 w 281592"/>
                <a:gd name="connsiteY2" fmla="*/ 2240314 h 22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92" h="2240314">
                  <a:moveTo>
                    <a:pt x="272067" y="944914"/>
                  </a:moveTo>
                  <a:cubicBezTo>
                    <a:pt x="272286" y="945393"/>
                    <a:pt x="0" y="0"/>
                    <a:pt x="272723" y="946350"/>
                  </a:cubicBezTo>
                  <a:cubicBezTo>
                    <a:pt x="275242" y="1376714"/>
                    <a:pt x="278417" y="1808514"/>
                    <a:pt x="281592" y="2240314"/>
                  </a:cubicBezTo>
                </a:path>
              </a:pathLst>
            </a:custGeom>
            <a:solidFill>
              <a:schemeClr val="accent1"/>
            </a:solidFill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705475" y="3063875"/>
              <a:ext cx="647700" cy="207963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Router</a:t>
              </a:r>
              <a:endParaRPr lang="en-US" sz="1600" b="1" dirty="0">
                <a:solidFill>
                  <a:srgbClr val="797B7E"/>
                </a:solidFill>
                <a:latin typeface="Calibri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545138" y="3887788"/>
              <a:ext cx="808037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Switch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362575" y="4316413"/>
              <a:ext cx="990600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Other Device(s)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776630" y="2154344"/>
              <a:ext cx="1451808" cy="6342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271A0D"/>
                  </a:solidFill>
                  <a:latin typeface="Calibri" pitchFamily="34" charset="0"/>
                </a:rPr>
                <a:t>Data Center(s) or</a:t>
              </a:r>
            </a:p>
            <a:p>
              <a:pPr algn="ctr">
                <a:defRPr/>
              </a:pPr>
              <a:r>
                <a:rPr lang="en-US" sz="1400" b="1" dirty="0" smtClean="0">
                  <a:solidFill>
                    <a:srgbClr val="271A0D"/>
                  </a:solidFill>
                  <a:latin typeface="Calibri" pitchFamily="34" charset="0"/>
                </a:rPr>
                <a:t>Branch Office(s)</a:t>
              </a:r>
            </a:p>
          </p:txBody>
        </p:sp>
        <p:pic>
          <p:nvPicPr>
            <p:cNvPr id="158" name="Picture 157" descr="device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2238" y="4205288"/>
              <a:ext cx="696912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1" name="Picture 160" descr="rtu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3825" y="3379788"/>
              <a:ext cx="693738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2" name="Picture 161" descr="router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84938" y="2955925"/>
              <a:ext cx="671512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3" name="Picture 162" descr="switch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62713" y="3767138"/>
              <a:ext cx="715962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8" name="Picture 167" descr="shop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38813" y="2327275"/>
              <a:ext cx="731837" cy="67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sp>
          <p:nvSpPr>
            <p:cNvPr id="172" name="TextBox 171"/>
            <p:cNvSpPr txBox="1"/>
            <p:nvPr/>
          </p:nvSpPr>
          <p:spPr>
            <a:xfrm>
              <a:off x="4722813" y="3513138"/>
              <a:ext cx="1630362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WAN Accelerator</a:t>
              </a:r>
            </a:p>
          </p:txBody>
        </p:sp>
      </p:grpSp>
      <p:grpSp>
        <p:nvGrpSpPr>
          <p:cNvPr id="8" name="Group 119"/>
          <p:cNvGrpSpPr/>
          <p:nvPr/>
        </p:nvGrpSpPr>
        <p:grpSpPr>
          <a:xfrm>
            <a:off x="393700" y="1635949"/>
            <a:ext cx="4052888" cy="2987398"/>
            <a:chOff x="393700" y="1816100"/>
            <a:chExt cx="4052888" cy="3621088"/>
          </a:xfrm>
        </p:grpSpPr>
        <p:pic>
          <p:nvPicPr>
            <p:cNvPr id="118" name="Picture 117" descr="building - customer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28700" y="1816100"/>
              <a:ext cx="711200" cy="114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grpSp>
          <p:nvGrpSpPr>
            <p:cNvPr id="10" name="Group 155"/>
            <p:cNvGrpSpPr>
              <a:grpSpLocks/>
            </p:cNvGrpSpPr>
            <p:nvPr/>
          </p:nvGrpSpPr>
          <p:grpSpPr bwMode="auto">
            <a:xfrm>
              <a:off x="1619250" y="2743200"/>
              <a:ext cx="531813" cy="1724025"/>
              <a:chOff x="1451417" y="2699202"/>
              <a:chExt cx="530872" cy="1723664"/>
            </a:xfrm>
          </p:grpSpPr>
          <p:sp>
            <p:nvSpPr>
              <p:cNvPr id="102" name="Freeform 101"/>
              <p:cNvSpPr/>
              <p:nvPr/>
            </p:nvSpPr>
            <p:spPr bwMode="auto">
              <a:xfrm>
                <a:off x="1451417" y="2699202"/>
                <a:ext cx="530872" cy="1698269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1654629"/>
                  <a:gd name="connsiteX1" fmla="*/ 74175 w 316775"/>
                  <a:gd name="connsiteY1" fmla="*/ 3973 h 1654629"/>
                  <a:gd name="connsiteX2" fmla="*/ 0 w 316775"/>
                  <a:gd name="connsiteY2" fmla="*/ 0 h 1654629"/>
                  <a:gd name="connsiteX3" fmla="*/ 10886 w 316775"/>
                  <a:gd name="connsiteY3" fmla="*/ 1654629 h 1654629"/>
                  <a:gd name="connsiteX0" fmla="*/ 1307401 w 1307401"/>
                  <a:gd name="connsiteY0" fmla="*/ 858680 h 2510043"/>
                  <a:gd name="connsiteX1" fmla="*/ 1064801 w 1307401"/>
                  <a:gd name="connsiteY1" fmla="*/ 859387 h 2510043"/>
                  <a:gd name="connsiteX2" fmla="*/ 990626 w 1307401"/>
                  <a:gd name="connsiteY2" fmla="*/ 855414 h 2510043"/>
                  <a:gd name="connsiteX3" fmla="*/ 1001512 w 1307401"/>
                  <a:gd name="connsiteY3" fmla="*/ 2510043 h 2510043"/>
                  <a:gd name="connsiteX0" fmla="*/ 1368072 w 1368072"/>
                  <a:gd name="connsiteY0" fmla="*/ 858680 h 2510043"/>
                  <a:gd name="connsiteX1" fmla="*/ 1064801 w 1368072"/>
                  <a:gd name="connsiteY1" fmla="*/ 859387 h 2510043"/>
                  <a:gd name="connsiteX2" fmla="*/ 1051297 w 1368072"/>
                  <a:gd name="connsiteY2" fmla="*/ 855414 h 2510043"/>
                  <a:gd name="connsiteX3" fmla="*/ 1062183 w 1368072"/>
                  <a:gd name="connsiteY3" fmla="*/ 2510043 h 2510043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1698627"/>
                  <a:gd name="connsiteX1" fmla="*/ 227601 w 530872"/>
                  <a:gd name="connsiteY1" fmla="*/ 581371 h 1698627"/>
                  <a:gd name="connsiteX2" fmla="*/ 2251 w 530872"/>
                  <a:gd name="connsiteY2" fmla="*/ 662 h 1698627"/>
                  <a:gd name="connsiteX3" fmla="*/ 214097 w 530872"/>
                  <a:gd name="connsiteY3" fmla="*/ 577398 h 1698627"/>
                  <a:gd name="connsiteX4" fmla="*/ 224983 w 530872"/>
                  <a:gd name="connsiteY4" fmla="*/ 1698627 h 169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872" h="1698627">
                    <a:moveTo>
                      <a:pt x="530872" y="580664"/>
                    </a:moveTo>
                    <a:lnTo>
                      <a:pt x="227601" y="581371"/>
                    </a:lnTo>
                    <a:lnTo>
                      <a:pt x="2251" y="662"/>
                    </a:lnTo>
                    <a:cubicBezTo>
                      <a:pt x="0" y="0"/>
                      <a:pt x="135805" y="239451"/>
                      <a:pt x="214097" y="577398"/>
                    </a:cubicBezTo>
                    <a:cubicBezTo>
                      <a:pt x="217726" y="1128941"/>
                      <a:pt x="221354" y="1147084"/>
                      <a:pt x="224983" y="1698627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1665351" y="3567383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1665351" y="4129240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1665351" y="4419692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 bwMode="auto">
              <a:xfrm>
                <a:off x="1665351" y="3886403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06" name="Freeform 105"/>
            <p:cNvSpPr/>
            <p:nvPr/>
          </p:nvSpPr>
          <p:spPr bwMode="auto">
            <a:xfrm>
              <a:off x="1619250" y="2743200"/>
              <a:ext cx="227013" cy="2232025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1654629"/>
                <a:gd name="connsiteX1" fmla="*/ 74175 w 316775"/>
                <a:gd name="connsiteY1" fmla="*/ 3973 h 1654629"/>
                <a:gd name="connsiteX2" fmla="*/ 0 w 316775"/>
                <a:gd name="connsiteY2" fmla="*/ 0 h 1654629"/>
                <a:gd name="connsiteX3" fmla="*/ 10886 w 316775"/>
                <a:gd name="connsiteY3" fmla="*/ 1654629 h 1654629"/>
                <a:gd name="connsiteX0" fmla="*/ 1307401 w 1307401"/>
                <a:gd name="connsiteY0" fmla="*/ 858680 h 2510043"/>
                <a:gd name="connsiteX1" fmla="*/ 1064801 w 1307401"/>
                <a:gd name="connsiteY1" fmla="*/ 859387 h 2510043"/>
                <a:gd name="connsiteX2" fmla="*/ 990626 w 1307401"/>
                <a:gd name="connsiteY2" fmla="*/ 855414 h 2510043"/>
                <a:gd name="connsiteX3" fmla="*/ 1001512 w 1307401"/>
                <a:gd name="connsiteY3" fmla="*/ 2510043 h 2510043"/>
                <a:gd name="connsiteX0" fmla="*/ 1368072 w 1368072"/>
                <a:gd name="connsiteY0" fmla="*/ 858680 h 2510043"/>
                <a:gd name="connsiteX1" fmla="*/ 1064801 w 1368072"/>
                <a:gd name="connsiteY1" fmla="*/ 859387 h 2510043"/>
                <a:gd name="connsiteX2" fmla="*/ 1051297 w 1368072"/>
                <a:gd name="connsiteY2" fmla="*/ 855414 h 2510043"/>
                <a:gd name="connsiteX3" fmla="*/ 1062183 w 1368072"/>
                <a:gd name="connsiteY3" fmla="*/ 2510043 h 2510043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227601 w 227601"/>
                <a:gd name="connsiteY0" fmla="*/ 581371 h 2232027"/>
                <a:gd name="connsiteX1" fmla="*/ 2251 w 227601"/>
                <a:gd name="connsiteY1" fmla="*/ 662 h 2232027"/>
                <a:gd name="connsiteX2" fmla="*/ 214097 w 227601"/>
                <a:gd name="connsiteY2" fmla="*/ 577398 h 2232027"/>
                <a:gd name="connsiteX3" fmla="*/ 224983 w 227601"/>
                <a:gd name="connsiteY3" fmla="*/ 2232027 h 223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01" h="2232027">
                  <a:moveTo>
                    <a:pt x="227601" y="581371"/>
                  </a:moveTo>
                  <a:lnTo>
                    <a:pt x="2251" y="662"/>
                  </a:lnTo>
                  <a:cubicBezTo>
                    <a:pt x="0" y="0"/>
                    <a:pt x="135805" y="239451"/>
                    <a:pt x="214097" y="577398"/>
                  </a:cubicBezTo>
                  <a:cubicBezTo>
                    <a:pt x="217726" y="1128941"/>
                    <a:pt x="221354" y="1680484"/>
                    <a:pt x="224983" y="2232027"/>
                  </a:cubicBez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3700" y="4905374"/>
              <a:ext cx="1319213" cy="365125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Uplogix</a:t>
              </a:r>
              <a:b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</a:b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Control Center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9100" y="2476500"/>
              <a:ext cx="2757488" cy="373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Network Operations Center</a:t>
              </a:r>
            </a:p>
          </p:txBody>
        </p:sp>
        <p:pic>
          <p:nvPicPr>
            <p:cNvPr id="72" name="Picture 71" descr="control center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44650" y="4675188"/>
              <a:ext cx="1066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43"/>
            <p:cNvGrpSpPr>
              <a:grpSpLocks/>
            </p:cNvGrpSpPr>
            <p:nvPr/>
          </p:nvGrpSpPr>
          <p:grpSpPr bwMode="auto">
            <a:xfrm>
              <a:off x="1762125" y="2989263"/>
              <a:ext cx="1483733" cy="530225"/>
              <a:chOff x="1590179" y="2989141"/>
              <a:chExt cx="1484722" cy="5307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096930" y="3086080"/>
                <a:ext cx="977971" cy="373460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Dashboard</a:t>
                </a:r>
              </a:p>
            </p:txBody>
          </p:sp>
          <p:pic>
            <p:nvPicPr>
              <p:cNvPr id="12" name="Picture 11" descr="server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590179" y="2989141"/>
                <a:ext cx="686257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</p:grpSp>
        <p:grpSp>
          <p:nvGrpSpPr>
            <p:cNvPr id="14" name="Group 144"/>
            <p:cNvGrpSpPr>
              <a:grpSpLocks/>
            </p:cNvGrpSpPr>
            <p:nvPr/>
          </p:nvGrpSpPr>
          <p:grpSpPr bwMode="auto">
            <a:xfrm>
              <a:off x="1800225" y="3270250"/>
              <a:ext cx="2080868" cy="531813"/>
              <a:chOff x="1628279" y="3255950"/>
              <a:chExt cx="2081181" cy="530790"/>
            </a:xfrm>
          </p:grpSpPr>
          <p:pic>
            <p:nvPicPr>
              <p:cNvPr id="88" name="Picture 87" descr="server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628279" y="3255950"/>
                <a:ext cx="685903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140" name="TextBox 139"/>
              <p:cNvSpPr txBox="1"/>
              <p:nvPr/>
            </p:nvSpPr>
            <p:spPr>
              <a:xfrm>
                <a:off x="2142706" y="3352602"/>
                <a:ext cx="1566754" cy="372345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Fault Management</a:t>
                </a:r>
              </a:p>
            </p:txBody>
          </p:sp>
        </p:grpSp>
        <p:grpSp>
          <p:nvGrpSpPr>
            <p:cNvPr id="15" name="Group 146"/>
            <p:cNvGrpSpPr>
              <a:grpSpLocks/>
            </p:cNvGrpSpPr>
            <p:nvPr/>
          </p:nvGrpSpPr>
          <p:grpSpPr bwMode="auto">
            <a:xfrm>
              <a:off x="1838325" y="3551238"/>
              <a:ext cx="2238463" cy="531812"/>
              <a:chOff x="1666379" y="3560750"/>
              <a:chExt cx="2238526" cy="530790"/>
            </a:xfrm>
          </p:grpSpPr>
          <p:pic>
            <p:nvPicPr>
              <p:cNvPr id="89" name="Picture 88" descr="server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666379" y="3560750"/>
                <a:ext cx="685819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141" name="TextBox 140"/>
              <p:cNvSpPr txBox="1"/>
              <p:nvPr/>
            </p:nvSpPr>
            <p:spPr>
              <a:xfrm>
                <a:off x="2188682" y="3657401"/>
                <a:ext cx="1716223" cy="372346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Config. Management</a:t>
                </a:r>
              </a:p>
            </p:txBody>
          </p:sp>
        </p:grpSp>
        <p:grpSp>
          <p:nvGrpSpPr>
            <p:cNvPr id="16" name="Group 147"/>
            <p:cNvGrpSpPr>
              <a:grpSpLocks/>
            </p:cNvGrpSpPr>
            <p:nvPr/>
          </p:nvGrpSpPr>
          <p:grpSpPr bwMode="auto">
            <a:xfrm>
              <a:off x="1882775" y="3833813"/>
              <a:ext cx="2358688" cy="530225"/>
              <a:chOff x="1712099" y="3850310"/>
              <a:chExt cx="2358062" cy="530790"/>
            </a:xfrm>
          </p:grpSpPr>
          <p:pic>
            <p:nvPicPr>
              <p:cNvPr id="90" name="Picture 89" descr="server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712099" y="3850310"/>
                <a:ext cx="685618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142" name="TextBox 141"/>
              <p:cNvSpPr txBox="1"/>
              <p:nvPr/>
            </p:nvSpPr>
            <p:spPr>
              <a:xfrm>
                <a:off x="2234248" y="3963142"/>
                <a:ext cx="1835913" cy="373460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Network Management</a:t>
                </a:r>
              </a:p>
            </p:txBody>
          </p:sp>
        </p:grpSp>
        <p:grpSp>
          <p:nvGrpSpPr>
            <p:cNvPr id="17" name="Group 148"/>
            <p:cNvGrpSpPr>
              <a:grpSpLocks/>
            </p:cNvGrpSpPr>
            <p:nvPr/>
          </p:nvGrpSpPr>
          <p:grpSpPr bwMode="auto">
            <a:xfrm>
              <a:off x="1914525" y="4114800"/>
              <a:ext cx="2465246" cy="530225"/>
              <a:chOff x="1742579" y="4114800"/>
              <a:chExt cx="2465271" cy="530790"/>
            </a:xfrm>
          </p:grpSpPr>
          <p:pic>
            <p:nvPicPr>
              <p:cNvPr id="127" name="Picture 126" descr="server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742579" y="4114800"/>
                <a:ext cx="685807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143" name="TextBox 142"/>
              <p:cNvSpPr txBox="1"/>
              <p:nvPr/>
            </p:nvSpPr>
            <p:spPr>
              <a:xfrm>
                <a:off x="2279160" y="4267362"/>
                <a:ext cx="1928690" cy="373460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Trouble Ticketing &amp; RBA</a:t>
                </a:r>
              </a:p>
            </p:txBody>
          </p:sp>
        </p:grpSp>
        <p:grpSp>
          <p:nvGrpSpPr>
            <p:cNvPr id="18" name="Group 149"/>
            <p:cNvGrpSpPr>
              <a:grpSpLocks/>
            </p:cNvGrpSpPr>
            <p:nvPr/>
          </p:nvGrpSpPr>
          <p:grpSpPr bwMode="auto">
            <a:xfrm>
              <a:off x="422275" y="3152775"/>
              <a:ext cx="1331913" cy="161925"/>
              <a:chOff x="251460" y="3153174"/>
              <a:chExt cx="1330563" cy="162243"/>
            </a:xfrm>
          </p:grpSpPr>
          <p:pic>
            <p:nvPicPr>
              <p:cNvPr id="26702" name="Picture 2" descr="Tivoli software">
                <a:hlinkClick r:id="" action="ppaction://hlinkfile" tooltip="Tivoli software - Intelligent management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r="75128"/>
              <a:stretch>
                <a:fillRect/>
              </a:stretch>
            </p:blipFill>
            <p:spPr bwMode="auto">
              <a:xfrm>
                <a:off x="596998" y="3164510"/>
                <a:ext cx="276623" cy="143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03" name="Picture 124" descr="solarwinds.png"/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956067" y="3167171"/>
                <a:ext cx="625956" cy="142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04" name="Picture 130" descr="Hewlett_Packard.png"/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51460" y="3153174"/>
                <a:ext cx="266700" cy="162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Group 150"/>
            <p:cNvGrpSpPr>
              <a:grpSpLocks/>
            </p:cNvGrpSpPr>
            <p:nvPr/>
          </p:nvGrpSpPr>
          <p:grpSpPr bwMode="auto">
            <a:xfrm>
              <a:off x="569913" y="3405188"/>
              <a:ext cx="1295400" cy="292100"/>
              <a:chOff x="131140" y="3357430"/>
              <a:chExt cx="1295977" cy="292550"/>
            </a:xfrm>
          </p:grpSpPr>
          <p:pic>
            <p:nvPicPr>
              <p:cNvPr id="26700" name="Picture 128" descr="Tripwire.png"/>
              <p:cNvPicPr>
                <a:picLocks noChangeAspect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31140" y="3445796"/>
                <a:ext cx="478460" cy="201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01" name="Picture 129" descr="netcordia.png"/>
              <p:cNvPicPr>
                <a:picLocks noChangeAspect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02708" y="3357430"/>
                <a:ext cx="724409" cy="29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 151"/>
            <p:cNvGrpSpPr>
              <a:grpSpLocks/>
            </p:cNvGrpSpPr>
            <p:nvPr/>
          </p:nvGrpSpPr>
          <p:grpSpPr bwMode="auto">
            <a:xfrm>
              <a:off x="852673" y="3786188"/>
              <a:ext cx="892175" cy="161925"/>
              <a:chOff x="195499" y="3678954"/>
              <a:chExt cx="891540" cy="162243"/>
            </a:xfrm>
          </p:grpSpPr>
          <p:pic>
            <p:nvPicPr>
              <p:cNvPr id="26698" name="Picture 131" descr="Hewlett_Packard.png"/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95499" y="3678954"/>
                <a:ext cx="266700" cy="162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9" name="Picture 132" descr="EMC.png"/>
              <p:cNvPicPr>
                <a:picLocks noChangeAspect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99434" y="3681272"/>
                <a:ext cx="487605" cy="157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oup 152"/>
            <p:cNvGrpSpPr>
              <a:grpSpLocks/>
            </p:cNvGrpSpPr>
            <p:nvPr/>
          </p:nvGrpSpPr>
          <p:grpSpPr bwMode="auto">
            <a:xfrm>
              <a:off x="947738" y="4038600"/>
              <a:ext cx="760132" cy="212725"/>
              <a:chOff x="45720" y="3977639"/>
              <a:chExt cx="760309" cy="213361"/>
            </a:xfrm>
          </p:grpSpPr>
          <p:pic>
            <p:nvPicPr>
              <p:cNvPr id="26695" name="Picture 121" descr="cisco.png"/>
              <p:cNvPicPr>
                <a:picLocks noChangeAspect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03180" y="3977639"/>
                <a:ext cx="402849" cy="213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7" name="Picture 2" descr="Tivoli software">
                <a:hlinkClick r:id="" action="ppaction://hlinkfile" tooltip="Tivoli software - Intelligent management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r="75128"/>
              <a:stretch>
                <a:fillRect/>
              </a:stretch>
            </p:blipFill>
            <p:spPr bwMode="auto">
              <a:xfrm>
                <a:off x="45720" y="4012355"/>
                <a:ext cx="276623" cy="143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" name="Group 153"/>
            <p:cNvGrpSpPr>
              <a:grpSpLocks/>
            </p:cNvGrpSpPr>
            <p:nvPr/>
          </p:nvGrpSpPr>
          <p:grpSpPr bwMode="auto">
            <a:xfrm>
              <a:off x="684584" y="4340225"/>
              <a:ext cx="1084262" cy="179388"/>
              <a:chOff x="189874" y="4340421"/>
              <a:chExt cx="1084378" cy="178417"/>
            </a:xfrm>
          </p:grpSpPr>
          <p:pic>
            <p:nvPicPr>
              <p:cNvPr id="26693" name="Picture 136" descr="opalis.png"/>
              <p:cNvPicPr>
                <a:picLocks noChangeAspect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89874" y="4340421"/>
                <a:ext cx="414367" cy="178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4" name="Picture 137" descr="bmc.png"/>
              <p:cNvPicPr>
                <a:picLocks noChangeAspect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625749" y="4364771"/>
                <a:ext cx="648503" cy="13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6" name="Group 110"/>
          <p:cNvGrpSpPr/>
          <p:nvPr/>
        </p:nvGrpSpPr>
        <p:grpSpPr>
          <a:xfrm>
            <a:off x="1622738" y="2340933"/>
            <a:ext cx="225380" cy="1637227"/>
            <a:chOff x="1622738" y="2756079"/>
            <a:chExt cx="225380" cy="2182969"/>
          </a:xfrm>
        </p:grpSpPr>
        <p:cxnSp>
          <p:nvCxnSpPr>
            <p:cNvPr id="101" name="Straight Connector 100"/>
            <p:cNvCxnSpPr/>
            <p:nvPr/>
          </p:nvCxnSpPr>
          <p:spPr bwMode="auto">
            <a:xfrm>
              <a:off x="1622738" y="2756079"/>
              <a:ext cx="218941" cy="553791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828800" y="3329189"/>
              <a:ext cx="19318" cy="1609859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8" name="Group 226"/>
          <p:cNvGrpSpPr/>
          <p:nvPr/>
        </p:nvGrpSpPr>
        <p:grpSpPr>
          <a:xfrm>
            <a:off x="7397751" y="2448170"/>
            <a:ext cx="1338263" cy="967859"/>
            <a:chOff x="7397750" y="3070225"/>
            <a:chExt cx="1338263" cy="1173163"/>
          </a:xfrm>
        </p:grpSpPr>
        <p:sp>
          <p:nvSpPr>
            <p:cNvPr id="219" name="TextBox 218"/>
            <p:cNvSpPr txBox="1"/>
            <p:nvPr/>
          </p:nvSpPr>
          <p:spPr>
            <a:xfrm>
              <a:off x="7747000" y="3635375"/>
              <a:ext cx="989013" cy="207963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Power</a:t>
              </a:r>
              <a:b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</a:b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Distribution</a:t>
              </a:r>
              <a:b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</a:b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Unit</a:t>
              </a:r>
            </a:p>
          </p:txBody>
        </p:sp>
        <p:pic>
          <p:nvPicPr>
            <p:cNvPr id="220" name="Picture 219" descr="tall power.png"/>
            <p:cNvPicPr>
              <a:picLocks noChangeAspect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397750" y="3070225"/>
              <a:ext cx="465138" cy="117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</p:grpSp>
      <p:sp>
        <p:nvSpPr>
          <p:cNvPr id="94" name="Rounded Rectangle 93"/>
          <p:cNvSpPr/>
          <p:nvPr/>
        </p:nvSpPr>
        <p:spPr>
          <a:xfrm>
            <a:off x="1719944" y="1388196"/>
            <a:ext cx="3918857" cy="9529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2400" b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2408712" y="2413763"/>
            <a:ext cx="3906981" cy="2493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2400" b="1" dirty="0">
              <a:latin typeface="Calibri" pitchFamily="34" charset="0"/>
            </a:endParaRPr>
          </a:p>
        </p:txBody>
      </p:sp>
      <p:sp>
        <p:nvSpPr>
          <p:cNvPr id="93" name="Content Placeholder 157"/>
          <p:cNvSpPr>
            <a:spLocks noGrp="1"/>
          </p:cNvSpPr>
          <p:nvPr>
            <p:ph idx="4294967295"/>
          </p:nvPr>
        </p:nvSpPr>
        <p:spPr>
          <a:xfrm>
            <a:off x="1828800" y="1428750"/>
            <a:ext cx="4953000" cy="3448813"/>
          </a:xfrm>
          <a:noFill/>
        </p:spPr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None/>
              <a:tabLst>
                <a:tab pos="746125" algn="l"/>
              </a:tabLst>
              <a:defRPr/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	</a:t>
            </a:r>
            <a:r>
              <a:rPr lang="en-US" sz="1400" b="1" dirty="0" smtClean="0">
                <a:solidFill>
                  <a:schemeClr val="tx1"/>
                </a:solidFill>
                <a:effectLst/>
              </a:rPr>
              <a:t>Step 1: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 	Select a Cisco IOS Software Image.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None/>
              <a:tabLst>
                <a:tab pos="746125" algn="l"/>
              </a:tabLst>
              <a:defRPr/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	</a:t>
            </a:r>
            <a:r>
              <a:rPr lang="en-US" sz="1400" b="1" dirty="0" smtClean="0">
                <a:solidFill>
                  <a:schemeClr val="tx1"/>
                </a:solidFill>
                <a:effectLst/>
              </a:rPr>
              <a:t>Step 2: 	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Download the Cisco IOS Software</a:t>
            </a:r>
            <a:br>
              <a:rPr lang="en-US" sz="1400" dirty="0" smtClean="0">
                <a:solidFill>
                  <a:schemeClr val="tx1"/>
                </a:solidFill>
                <a:effectLst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</a:rPr>
              <a:t>	image to the Uplogix Control Center.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None/>
              <a:tabLst>
                <a:tab pos="746125" algn="l"/>
              </a:tabLst>
              <a:defRPr/>
            </a:pPr>
            <a:r>
              <a:rPr lang="en-US" sz="1400" b="1" dirty="0" smtClean="0">
                <a:solidFill>
                  <a:schemeClr val="tx1"/>
                </a:solidFill>
                <a:effectLst/>
              </a:rPr>
              <a:t>	Step 3: 	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Schedule the job.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None/>
              <a:tabLst>
                <a:tab pos="746125" algn="l"/>
              </a:tabLst>
              <a:defRPr/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</a:rPr>
              <a:t>	</a:t>
            </a:r>
            <a:r>
              <a:rPr lang="en-US" sz="1400" b="1" dirty="0" smtClean="0">
                <a:solidFill>
                  <a:schemeClr val="tx1"/>
                </a:solidFill>
                <a:effectLst/>
              </a:rPr>
              <a:t>Cisco procedures that are automated:</a:t>
            </a:r>
            <a:r>
              <a:rPr lang="en-US" sz="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600" dirty="0" smtClean="0">
                <a:solidFill>
                  <a:schemeClr val="tx1"/>
                </a:solidFill>
                <a:effectLst/>
              </a:rPr>
            </a:br>
            <a:endParaRPr lang="en-US" sz="600" dirty="0" smtClean="0">
              <a:solidFill>
                <a:schemeClr val="tx1"/>
              </a:solidFill>
              <a:effectLst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None/>
              <a:tabLst>
                <a:tab pos="746125" algn="l"/>
              </a:tabLst>
              <a:defRPr/>
            </a:pPr>
            <a:r>
              <a:rPr lang="en-US" sz="1100" b="1" dirty="0" smtClean="0">
                <a:solidFill>
                  <a:schemeClr val="tx1"/>
                </a:solidFill>
                <a:effectLst/>
              </a:rPr>
              <a:t>		Step 3: 	</a:t>
            </a:r>
            <a:r>
              <a:rPr lang="en-US" sz="1100" dirty="0" smtClean="0">
                <a:solidFill>
                  <a:schemeClr val="tx1"/>
                </a:solidFill>
                <a:effectLst/>
              </a:rPr>
              <a:t>Identify the File System to Copy the Image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None/>
              <a:tabLst>
                <a:tab pos="746125" algn="l"/>
              </a:tabLst>
              <a:defRPr/>
            </a:pPr>
            <a:r>
              <a:rPr lang="en-US" sz="1100" b="1" dirty="0" smtClean="0">
                <a:solidFill>
                  <a:schemeClr val="tx1"/>
                </a:solidFill>
                <a:effectLst/>
              </a:rPr>
              <a:t>		Step 4: 	</a:t>
            </a:r>
            <a:r>
              <a:rPr lang="en-US" sz="1100" dirty="0" smtClean="0">
                <a:solidFill>
                  <a:schemeClr val="tx1"/>
                </a:solidFill>
                <a:effectLst/>
              </a:rPr>
              <a:t>Prepare for the Upgrade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None/>
              <a:tabLst>
                <a:tab pos="746125" algn="l"/>
              </a:tabLst>
              <a:defRPr/>
            </a:pPr>
            <a:r>
              <a:rPr lang="en-US" sz="1100" dirty="0" smtClean="0">
                <a:solidFill>
                  <a:schemeClr val="tx1"/>
                </a:solidFill>
                <a:effectLst/>
              </a:rPr>
              <a:t>		</a:t>
            </a:r>
            <a:r>
              <a:rPr lang="en-US" sz="1100" b="1" dirty="0" smtClean="0">
                <a:solidFill>
                  <a:schemeClr val="tx1"/>
                </a:solidFill>
                <a:effectLst/>
              </a:rPr>
              <a:t>Step 5: 	</a:t>
            </a:r>
            <a:r>
              <a:rPr lang="en-US" sz="1100" dirty="0" smtClean="0">
                <a:solidFill>
                  <a:schemeClr val="tx1"/>
                </a:solidFill>
                <a:effectLst/>
              </a:rPr>
              <a:t>Verify that the TFTP Server has IP Connectivity </a:t>
            </a:r>
            <a:br>
              <a:rPr lang="en-US" sz="1100" dirty="0" smtClean="0">
                <a:solidFill>
                  <a:schemeClr val="tx1"/>
                </a:solidFill>
                <a:effectLst/>
              </a:rPr>
            </a:br>
            <a:r>
              <a:rPr lang="en-US" sz="1100" dirty="0" smtClean="0">
                <a:solidFill>
                  <a:schemeClr val="tx1"/>
                </a:solidFill>
                <a:effectLst/>
              </a:rPr>
              <a:t>			to the Router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None/>
              <a:tabLst>
                <a:tab pos="746125" algn="l"/>
              </a:tabLst>
              <a:defRPr/>
            </a:pPr>
            <a:r>
              <a:rPr lang="en-US" sz="1100" dirty="0" smtClean="0">
                <a:solidFill>
                  <a:schemeClr val="tx1"/>
                </a:solidFill>
                <a:effectLst/>
              </a:rPr>
              <a:t>		</a:t>
            </a:r>
            <a:r>
              <a:rPr lang="en-US" sz="1100" b="1" dirty="0" smtClean="0">
                <a:solidFill>
                  <a:schemeClr val="tx1"/>
                </a:solidFill>
                <a:effectLst/>
              </a:rPr>
              <a:t>Step 6: 	</a:t>
            </a:r>
            <a:r>
              <a:rPr lang="en-US" sz="1100" dirty="0" smtClean="0">
                <a:solidFill>
                  <a:schemeClr val="tx1"/>
                </a:solidFill>
                <a:effectLst/>
              </a:rPr>
              <a:t>Copy IOS Image to the Router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None/>
              <a:tabLst>
                <a:tab pos="746125" algn="l"/>
              </a:tabLst>
              <a:defRPr/>
            </a:pPr>
            <a:r>
              <a:rPr lang="en-US" sz="1100" dirty="0" smtClean="0">
                <a:solidFill>
                  <a:schemeClr val="tx1"/>
                </a:solidFill>
                <a:effectLst/>
              </a:rPr>
              <a:t>		</a:t>
            </a:r>
            <a:r>
              <a:rPr lang="en-US" sz="1100" b="1" dirty="0" smtClean="0">
                <a:solidFill>
                  <a:schemeClr val="tx1"/>
                </a:solidFill>
                <a:effectLst/>
              </a:rPr>
              <a:t>Step 7: 	</a:t>
            </a:r>
            <a:r>
              <a:rPr lang="en-US" sz="1100" dirty="0" smtClean="0">
                <a:solidFill>
                  <a:schemeClr val="tx1"/>
                </a:solidFill>
                <a:effectLst/>
              </a:rPr>
              <a:t>Verify the Cisco IOS Image in the File System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None/>
              <a:tabLst>
                <a:tab pos="746125" algn="l"/>
              </a:tabLst>
              <a:defRPr/>
            </a:pPr>
            <a:r>
              <a:rPr lang="en-US" sz="1100" dirty="0" smtClean="0">
                <a:solidFill>
                  <a:schemeClr val="tx1"/>
                </a:solidFill>
                <a:effectLst/>
              </a:rPr>
              <a:t>		</a:t>
            </a:r>
            <a:r>
              <a:rPr lang="en-US" sz="1100" b="1" dirty="0" smtClean="0">
                <a:solidFill>
                  <a:schemeClr val="tx1"/>
                </a:solidFill>
                <a:effectLst/>
              </a:rPr>
              <a:t>Step 8: 	</a:t>
            </a:r>
            <a:r>
              <a:rPr lang="en-US" sz="1100" dirty="0" smtClean="0">
                <a:solidFill>
                  <a:schemeClr val="tx1"/>
                </a:solidFill>
                <a:effectLst/>
              </a:rPr>
              <a:t>Verify the Configuration Register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None/>
              <a:tabLst>
                <a:tab pos="746125" algn="l"/>
              </a:tabLst>
              <a:defRPr/>
            </a:pPr>
            <a:r>
              <a:rPr lang="en-US" sz="1100" dirty="0" smtClean="0">
                <a:solidFill>
                  <a:schemeClr val="tx1"/>
                </a:solidFill>
                <a:effectLst/>
              </a:rPr>
              <a:t>		</a:t>
            </a:r>
            <a:r>
              <a:rPr lang="en-US" sz="1100" b="1" dirty="0" smtClean="0">
                <a:solidFill>
                  <a:schemeClr val="tx1"/>
                </a:solidFill>
                <a:effectLst/>
              </a:rPr>
              <a:t>Step 9: 	</a:t>
            </a:r>
            <a:r>
              <a:rPr lang="en-US" sz="1100" dirty="0" smtClean="0">
                <a:solidFill>
                  <a:schemeClr val="tx1"/>
                </a:solidFill>
                <a:effectLst/>
              </a:rPr>
              <a:t>Verify the Boot Variable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None/>
              <a:tabLst>
                <a:tab pos="746125" algn="l"/>
              </a:tabLst>
              <a:defRPr/>
            </a:pPr>
            <a:r>
              <a:rPr lang="en-US" sz="1100" dirty="0" smtClean="0">
                <a:solidFill>
                  <a:schemeClr val="tx1"/>
                </a:solidFill>
                <a:effectLst/>
              </a:rPr>
              <a:t>		</a:t>
            </a:r>
            <a:r>
              <a:rPr lang="en-US" sz="1100" b="1" dirty="0" smtClean="0">
                <a:solidFill>
                  <a:schemeClr val="tx1"/>
                </a:solidFill>
                <a:effectLst/>
              </a:rPr>
              <a:t>Step 10:	</a:t>
            </a:r>
            <a:r>
              <a:rPr lang="en-US" sz="1100" dirty="0" smtClean="0">
                <a:solidFill>
                  <a:schemeClr val="tx1"/>
                </a:solidFill>
                <a:effectLst/>
              </a:rPr>
              <a:t>Save the Configuration and Reload the Router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itchFamily="2" charset="2"/>
              <a:buNone/>
              <a:tabLst>
                <a:tab pos="746125" algn="l"/>
              </a:tabLst>
              <a:defRPr/>
            </a:pPr>
            <a:r>
              <a:rPr lang="en-US" sz="1100" dirty="0" smtClean="0">
                <a:solidFill>
                  <a:schemeClr val="tx1"/>
                </a:solidFill>
                <a:effectLst/>
              </a:rPr>
              <a:t>		</a:t>
            </a:r>
            <a:r>
              <a:rPr lang="en-US" sz="1100" b="1" dirty="0" smtClean="0">
                <a:solidFill>
                  <a:schemeClr val="tx1"/>
                </a:solidFill>
                <a:effectLst/>
              </a:rPr>
              <a:t>Step 11: 	</a:t>
            </a:r>
            <a:r>
              <a:rPr lang="en-US" sz="1100" dirty="0" smtClean="0">
                <a:solidFill>
                  <a:schemeClr val="tx1"/>
                </a:solidFill>
                <a:effectLst/>
              </a:rPr>
              <a:t>Verify the Cisco IOS Upgrade</a:t>
            </a:r>
            <a:endParaRPr lang="en-US" sz="11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5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5" grpId="0" animBg="1"/>
      <p:bldP spid="9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0" y="1276350"/>
            <a:ext cx="9144000" cy="38671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98" name="Picture 97" descr="building - custo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85188" y="1313677"/>
            <a:ext cx="1630012" cy="8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Freeform 87"/>
          <p:cNvSpPr/>
          <p:nvPr/>
        </p:nvSpPr>
        <p:spPr bwMode="auto">
          <a:xfrm>
            <a:off x="6861175" y="2993894"/>
            <a:ext cx="46038" cy="1009650"/>
          </a:xfrm>
          <a:custGeom>
            <a:avLst/>
            <a:gdLst>
              <a:gd name="connsiteX0" fmla="*/ 0 w 9525"/>
              <a:gd name="connsiteY0" fmla="*/ 0 h 1295400"/>
              <a:gd name="connsiteX1" fmla="*/ 9525 w 9525"/>
              <a:gd name="connsiteY1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295400">
                <a:moveTo>
                  <a:pt x="0" y="0"/>
                </a:moveTo>
                <a:lnTo>
                  <a:pt x="9525" y="1295400"/>
                </a:lnTo>
              </a:path>
            </a:pathLst>
          </a:custGeom>
          <a:solidFill>
            <a:schemeClr val="accent1"/>
          </a:solidFill>
          <a:ln w="3810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87" name="Freeform 130"/>
          <p:cNvSpPr>
            <a:spLocks noChangeArrowheads="1"/>
          </p:cNvSpPr>
          <p:nvPr/>
        </p:nvSpPr>
        <p:spPr bwMode="auto">
          <a:xfrm>
            <a:off x="6961188" y="2824956"/>
            <a:ext cx="533400" cy="91679"/>
          </a:xfrm>
          <a:custGeom>
            <a:avLst/>
            <a:gdLst>
              <a:gd name="T0" fmla="*/ 0 w 533400"/>
              <a:gd name="T1" fmla="*/ 0 h 121920"/>
              <a:gd name="T2" fmla="*/ 297180 w 533400"/>
              <a:gd name="T3" fmla="*/ 0 h 121920"/>
              <a:gd name="T4" fmla="*/ 297180 w 533400"/>
              <a:gd name="T5" fmla="*/ 124487 h 121920"/>
              <a:gd name="T6" fmla="*/ 533400 w 533400"/>
              <a:gd name="T7" fmla="*/ 124487 h 121920"/>
              <a:gd name="T8" fmla="*/ 0 60000 65536"/>
              <a:gd name="T9" fmla="*/ 0 60000 65536"/>
              <a:gd name="T10" fmla="*/ 0 60000 65536"/>
              <a:gd name="T11" fmla="*/ 0 60000 65536"/>
              <a:gd name="T12" fmla="*/ 0 w 533400"/>
              <a:gd name="T13" fmla="*/ 0 h 121920"/>
              <a:gd name="T14" fmla="*/ 533400 w 533400"/>
              <a:gd name="T15" fmla="*/ 121920 h 121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3400" h="121920">
                <a:moveTo>
                  <a:pt x="0" y="0"/>
                </a:moveTo>
                <a:lnTo>
                  <a:pt x="297180" y="0"/>
                </a:lnTo>
                <a:lnTo>
                  <a:pt x="297180" y="121920"/>
                </a:lnTo>
                <a:lnTo>
                  <a:pt x="533400" y="121920"/>
                </a:lnTo>
              </a:path>
            </a:pathLst>
          </a:custGeom>
          <a:noFill/>
          <a:ln w="38100" cap="sq">
            <a:solidFill>
              <a:srgbClr val="92D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886" name="Freeform 129"/>
          <p:cNvSpPr>
            <a:spLocks noChangeArrowheads="1"/>
          </p:cNvSpPr>
          <p:nvPr/>
        </p:nvSpPr>
        <p:spPr bwMode="auto">
          <a:xfrm>
            <a:off x="6961188" y="2566459"/>
            <a:ext cx="533400" cy="90488"/>
          </a:xfrm>
          <a:custGeom>
            <a:avLst/>
            <a:gdLst>
              <a:gd name="T0" fmla="*/ 0 w 533400"/>
              <a:gd name="T1" fmla="*/ 0 h 121920"/>
              <a:gd name="T2" fmla="*/ 297180 w 533400"/>
              <a:gd name="T3" fmla="*/ 0 h 121920"/>
              <a:gd name="T4" fmla="*/ 297180 w 533400"/>
              <a:gd name="T5" fmla="*/ 112122 h 121920"/>
              <a:gd name="T6" fmla="*/ 533400 w 533400"/>
              <a:gd name="T7" fmla="*/ 112122 h 121920"/>
              <a:gd name="T8" fmla="*/ 0 60000 65536"/>
              <a:gd name="T9" fmla="*/ 0 60000 65536"/>
              <a:gd name="T10" fmla="*/ 0 60000 65536"/>
              <a:gd name="T11" fmla="*/ 0 60000 65536"/>
              <a:gd name="T12" fmla="*/ 0 w 533400"/>
              <a:gd name="T13" fmla="*/ 0 h 121920"/>
              <a:gd name="T14" fmla="*/ 533400 w 533400"/>
              <a:gd name="T15" fmla="*/ 121920 h 121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3400" h="121920">
                <a:moveTo>
                  <a:pt x="0" y="0"/>
                </a:moveTo>
                <a:lnTo>
                  <a:pt x="297180" y="0"/>
                </a:lnTo>
                <a:lnTo>
                  <a:pt x="297180" y="121920"/>
                </a:lnTo>
                <a:lnTo>
                  <a:pt x="533400" y="121920"/>
                </a:lnTo>
              </a:path>
            </a:pathLst>
          </a:custGeom>
          <a:noFill/>
          <a:ln w="38100" cap="sq">
            <a:solidFill>
              <a:srgbClr val="92D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888" name="Freeform 131"/>
          <p:cNvSpPr>
            <a:spLocks noChangeArrowheads="1"/>
          </p:cNvSpPr>
          <p:nvPr/>
        </p:nvSpPr>
        <p:spPr bwMode="auto">
          <a:xfrm flipV="1">
            <a:off x="6961188" y="3097478"/>
            <a:ext cx="533400" cy="91679"/>
          </a:xfrm>
          <a:custGeom>
            <a:avLst/>
            <a:gdLst>
              <a:gd name="T0" fmla="*/ 0 w 533400"/>
              <a:gd name="T1" fmla="*/ 0 h 121920"/>
              <a:gd name="T2" fmla="*/ 297180 w 533400"/>
              <a:gd name="T3" fmla="*/ 0 h 121920"/>
              <a:gd name="T4" fmla="*/ 297180 w 533400"/>
              <a:gd name="T5" fmla="*/ 124487 h 121920"/>
              <a:gd name="T6" fmla="*/ 533400 w 533400"/>
              <a:gd name="T7" fmla="*/ 124487 h 121920"/>
              <a:gd name="T8" fmla="*/ 0 60000 65536"/>
              <a:gd name="T9" fmla="*/ 0 60000 65536"/>
              <a:gd name="T10" fmla="*/ 0 60000 65536"/>
              <a:gd name="T11" fmla="*/ 0 60000 65536"/>
              <a:gd name="T12" fmla="*/ 0 w 533400"/>
              <a:gd name="T13" fmla="*/ 0 h 121920"/>
              <a:gd name="T14" fmla="*/ 533400 w 533400"/>
              <a:gd name="T15" fmla="*/ 121920 h 121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3400" h="121920">
                <a:moveTo>
                  <a:pt x="0" y="0"/>
                </a:moveTo>
                <a:lnTo>
                  <a:pt x="297180" y="0"/>
                </a:lnTo>
                <a:lnTo>
                  <a:pt x="297180" y="121920"/>
                </a:lnTo>
                <a:lnTo>
                  <a:pt x="533400" y="121920"/>
                </a:lnTo>
              </a:path>
            </a:pathLst>
          </a:custGeom>
          <a:noFill/>
          <a:ln w="38100" cap="sq">
            <a:solidFill>
              <a:srgbClr val="92D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889" name="Freeform 132"/>
          <p:cNvSpPr>
            <a:spLocks noChangeArrowheads="1"/>
          </p:cNvSpPr>
          <p:nvPr/>
        </p:nvSpPr>
        <p:spPr bwMode="auto">
          <a:xfrm flipV="1">
            <a:off x="6961188" y="3280834"/>
            <a:ext cx="533400" cy="239316"/>
          </a:xfrm>
          <a:custGeom>
            <a:avLst/>
            <a:gdLst>
              <a:gd name="T0" fmla="*/ 0 w 533400"/>
              <a:gd name="T1" fmla="*/ 0 h 318770"/>
              <a:gd name="T2" fmla="*/ 297180 w 533400"/>
              <a:gd name="T3" fmla="*/ 0 h 318770"/>
              <a:gd name="T4" fmla="*/ 297180 w 533400"/>
              <a:gd name="T5" fmla="*/ 321323 h 318770"/>
              <a:gd name="T6" fmla="*/ 533400 w 533400"/>
              <a:gd name="T7" fmla="*/ 321323 h 318770"/>
              <a:gd name="T8" fmla="*/ 0 60000 65536"/>
              <a:gd name="T9" fmla="*/ 0 60000 65536"/>
              <a:gd name="T10" fmla="*/ 0 60000 65536"/>
              <a:gd name="T11" fmla="*/ 0 60000 65536"/>
              <a:gd name="T12" fmla="*/ 0 w 533400"/>
              <a:gd name="T13" fmla="*/ 0 h 318770"/>
              <a:gd name="T14" fmla="*/ 533400 w 533400"/>
              <a:gd name="T15" fmla="*/ 318770 h 3187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3400" h="318770">
                <a:moveTo>
                  <a:pt x="0" y="0"/>
                </a:moveTo>
                <a:lnTo>
                  <a:pt x="297180" y="0"/>
                </a:lnTo>
                <a:lnTo>
                  <a:pt x="297180" y="318770"/>
                </a:lnTo>
                <a:lnTo>
                  <a:pt x="533400" y="318770"/>
                </a:lnTo>
              </a:path>
            </a:pathLst>
          </a:custGeom>
          <a:noFill/>
          <a:ln w="38100" cap="sq">
            <a:solidFill>
              <a:srgbClr val="92D05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" name="Freeform 127"/>
          <p:cNvSpPr/>
          <p:nvPr/>
        </p:nvSpPr>
        <p:spPr bwMode="auto">
          <a:xfrm>
            <a:off x="6577013" y="3468953"/>
            <a:ext cx="528637" cy="534591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2568801"/>
              <a:gd name="connsiteX1" fmla="*/ 16876 w 659130"/>
              <a:gd name="connsiteY1" fmla="*/ 631869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1941739"/>
              <a:gd name="connsiteX1" fmla="*/ 16876 w 659130"/>
              <a:gd name="connsiteY1" fmla="*/ 4807 h 1941739"/>
              <a:gd name="connsiteX2" fmla="*/ 0 w 659130"/>
              <a:gd name="connsiteY2" fmla="*/ 1577884 h 1941739"/>
              <a:gd name="connsiteX3" fmla="*/ 659130 w 659130"/>
              <a:gd name="connsiteY3" fmla="*/ 1941739 h 1941739"/>
              <a:gd name="connsiteX0" fmla="*/ 548640 w 659130"/>
              <a:gd name="connsiteY0" fmla="*/ 0 h 2104760"/>
              <a:gd name="connsiteX1" fmla="*/ 16876 w 659130"/>
              <a:gd name="connsiteY1" fmla="*/ 1056526 h 2104760"/>
              <a:gd name="connsiteX2" fmla="*/ 0 w 659130"/>
              <a:gd name="connsiteY2" fmla="*/ 1577884 h 2104760"/>
              <a:gd name="connsiteX3" fmla="*/ 659130 w 659130"/>
              <a:gd name="connsiteY3" fmla="*/ 1941739 h 2104760"/>
              <a:gd name="connsiteX0" fmla="*/ 548640 w 659130"/>
              <a:gd name="connsiteY0" fmla="*/ 0 h 2104760"/>
              <a:gd name="connsiteX1" fmla="*/ 16876 w 659130"/>
              <a:gd name="connsiteY1" fmla="*/ 1056526 h 2104760"/>
              <a:gd name="connsiteX2" fmla="*/ 0 w 659130"/>
              <a:gd name="connsiteY2" fmla="*/ 1577884 h 2104760"/>
              <a:gd name="connsiteX3" fmla="*/ 659130 w 659130"/>
              <a:gd name="connsiteY3" fmla="*/ 1941739 h 2104760"/>
              <a:gd name="connsiteX0" fmla="*/ 548640 w 659130"/>
              <a:gd name="connsiteY0" fmla="*/ 0 h 2104760"/>
              <a:gd name="connsiteX1" fmla="*/ 16876 w 659130"/>
              <a:gd name="connsiteY1" fmla="*/ 1056526 h 2104760"/>
              <a:gd name="connsiteX2" fmla="*/ 0 w 659130"/>
              <a:gd name="connsiteY2" fmla="*/ 1577884 h 2104760"/>
              <a:gd name="connsiteX3" fmla="*/ 659130 w 659130"/>
              <a:gd name="connsiteY3" fmla="*/ 1941739 h 2104760"/>
              <a:gd name="connsiteX0" fmla="*/ 358140 w 659130"/>
              <a:gd name="connsiteY0" fmla="*/ 530006 h 1575110"/>
              <a:gd name="connsiteX1" fmla="*/ 16876 w 659130"/>
              <a:gd name="connsiteY1" fmla="*/ 526876 h 1575110"/>
              <a:gd name="connsiteX2" fmla="*/ 0 w 659130"/>
              <a:gd name="connsiteY2" fmla="*/ 1048234 h 1575110"/>
              <a:gd name="connsiteX3" fmla="*/ 659130 w 659130"/>
              <a:gd name="connsiteY3" fmla="*/ 1412089 h 1575110"/>
              <a:gd name="connsiteX0" fmla="*/ 465349 w 766339"/>
              <a:gd name="connsiteY0" fmla="*/ 88118 h 970201"/>
              <a:gd name="connsiteX1" fmla="*/ 124085 w 766339"/>
              <a:gd name="connsiteY1" fmla="*/ 84988 h 970201"/>
              <a:gd name="connsiteX2" fmla="*/ 123084 w 766339"/>
              <a:gd name="connsiteY2" fmla="*/ 86892 h 970201"/>
              <a:gd name="connsiteX3" fmla="*/ 107209 w 766339"/>
              <a:gd name="connsiteY3" fmla="*/ 606346 h 970201"/>
              <a:gd name="connsiteX4" fmla="*/ 766339 w 766339"/>
              <a:gd name="connsiteY4" fmla="*/ 970201 h 970201"/>
              <a:gd name="connsiteX0" fmla="*/ 465349 w 766339"/>
              <a:gd name="connsiteY0" fmla="*/ 8744 h 890827"/>
              <a:gd name="connsiteX1" fmla="*/ 124085 w 766339"/>
              <a:gd name="connsiteY1" fmla="*/ 5614 h 890827"/>
              <a:gd name="connsiteX2" fmla="*/ 123084 w 766339"/>
              <a:gd name="connsiteY2" fmla="*/ 7518 h 890827"/>
              <a:gd name="connsiteX3" fmla="*/ 107209 w 766339"/>
              <a:gd name="connsiteY3" fmla="*/ 526972 h 890827"/>
              <a:gd name="connsiteX4" fmla="*/ 766339 w 766339"/>
              <a:gd name="connsiteY4" fmla="*/ 890827 h 890827"/>
              <a:gd name="connsiteX0" fmla="*/ 465349 w 766339"/>
              <a:gd name="connsiteY0" fmla="*/ 9583 h 891666"/>
              <a:gd name="connsiteX1" fmla="*/ 124085 w 766339"/>
              <a:gd name="connsiteY1" fmla="*/ 6453 h 891666"/>
              <a:gd name="connsiteX2" fmla="*/ 123084 w 766339"/>
              <a:gd name="connsiteY2" fmla="*/ 8357 h 891666"/>
              <a:gd name="connsiteX3" fmla="*/ 107209 w 766339"/>
              <a:gd name="connsiteY3" fmla="*/ 527811 h 891666"/>
              <a:gd name="connsiteX4" fmla="*/ 766339 w 766339"/>
              <a:gd name="connsiteY4" fmla="*/ 891666 h 891666"/>
              <a:gd name="connsiteX0" fmla="*/ 398308 w 699298"/>
              <a:gd name="connsiteY0" fmla="*/ 9583 h 891666"/>
              <a:gd name="connsiteX1" fmla="*/ 57044 w 699298"/>
              <a:gd name="connsiteY1" fmla="*/ 6453 h 891666"/>
              <a:gd name="connsiteX2" fmla="*/ 56043 w 699298"/>
              <a:gd name="connsiteY2" fmla="*/ 8357 h 891666"/>
              <a:gd name="connsiteX3" fmla="*/ 40168 w 699298"/>
              <a:gd name="connsiteY3" fmla="*/ 527811 h 891666"/>
              <a:gd name="connsiteX4" fmla="*/ 699298 w 699298"/>
              <a:gd name="connsiteY4" fmla="*/ 891666 h 891666"/>
              <a:gd name="connsiteX0" fmla="*/ 398308 w 699298"/>
              <a:gd name="connsiteY0" fmla="*/ 14698 h 896781"/>
              <a:gd name="connsiteX1" fmla="*/ 57044 w 699298"/>
              <a:gd name="connsiteY1" fmla="*/ 11568 h 896781"/>
              <a:gd name="connsiteX2" fmla="*/ 56043 w 699298"/>
              <a:gd name="connsiteY2" fmla="*/ 13472 h 896781"/>
              <a:gd name="connsiteX3" fmla="*/ 40168 w 699298"/>
              <a:gd name="connsiteY3" fmla="*/ 532926 h 896781"/>
              <a:gd name="connsiteX4" fmla="*/ 699298 w 699298"/>
              <a:gd name="connsiteY4" fmla="*/ 896781 h 896781"/>
              <a:gd name="connsiteX0" fmla="*/ 398308 w 699298"/>
              <a:gd name="connsiteY0" fmla="*/ 17674 h 899757"/>
              <a:gd name="connsiteX1" fmla="*/ 57044 w 699298"/>
              <a:gd name="connsiteY1" fmla="*/ 14544 h 899757"/>
              <a:gd name="connsiteX2" fmla="*/ 56043 w 699298"/>
              <a:gd name="connsiteY2" fmla="*/ 16448 h 899757"/>
              <a:gd name="connsiteX3" fmla="*/ 40168 w 699298"/>
              <a:gd name="connsiteY3" fmla="*/ 535902 h 899757"/>
              <a:gd name="connsiteX4" fmla="*/ 699298 w 699298"/>
              <a:gd name="connsiteY4" fmla="*/ 899757 h 899757"/>
              <a:gd name="connsiteX0" fmla="*/ 398308 w 699298"/>
              <a:gd name="connsiteY0" fmla="*/ 17674 h 899757"/>
              <a:gd name="connsiteX1" fmla="*/ 57044 w 699298"/>
              <a:gd name="connsiteY1" fmla="*/ 14544 h 899757"/>
              <a:gd name="connsiteX2" fmla="*/ 56043 w 699298"/>
              <a:gd name="connsiteY2" fmla="*/ 16448 h 899757"/>
              <a:gd name="connsiteX3" fmla="*/ 40168 w 699298"/>
              <a:gd name="connsiteY3" fmla="*/ 535902 h 899757"/>
              <a:gd name="connsiteX4" fmla="*/ 699298 w 699298"/>
              <a:gd name="connsiteY4" fmla="*/ 899757 h 899757"/>
              <a:gd name="connsiteX0" fmla="*/ 398308 w 699298"/>
              <a:gd name="connsiteY0" fmla="*/ 17674 h 899757"/>
              <a:gd name="connsiteX1" fmla="*/ 57044 w 699298"/>
              <a:gd name="connsiteY1" fmla="*/ 14544 h 899757"/>
              <a:gd name="connsiteX2" fmla="*/ 56043 w 699298"/>
              <a:gd name="connsiteY2" fmla="*/ 16448 h 899757"/>
              <a:gd name="connsiteX3" fmla="*/ 40168 w 699298"/>
              <a:gd name="connsiteY3" fmla="*/ 535902 h 899757"/>
              <a:gd name="connsiteX4" fmla="*/ 699298 w 699298"/>
              <a:gd name="connsiteY4" fmla="*/ 899757 h 899757"/>
              <a:gd name="connsiteX0" fmla="*/ 465182 w 766172"/>
              <a:gd name="connsiteY0" fmla="*/ 3130 h 885213"/>
              <a:gd name="connsiteX1" fmla="*/ 123918 w 766172"/>
              <a:gd name="connsiteY1" fmla="*/ 0 h 885213"/>
              <a:gd name="connsiteX2" fmla="*/ 107042 w 766172"/>
              <a:gd name="connsiteY2" fmla="*/ 521358 h 885213"/>
              <a:gd name="connsiteX3" fmla="*/ 766172 w 766172"/>
              <a:gd name="connsiteY3" fmla="*/ 885213 h 885213"/>
              <a:gd name="connsiteX0" fmla="*/ 465182 w 766172"/>
              <a:gd name="connsiteY0" fmla="*/ 3130 h 885213"/>
              <a:gd name="connsiteX1" fmla="*/ 123918 w 766172"/>
              <a:gd name="connsiteY1" fmla="*/ 0 h 885213"/>
              <a:gd name="connsiteX2" fmla="*/ 107042 w 766172"/>
              <a:gd name="connsiteY2" fmla="*/ 521358 h 885213"/>
              <a:gd name="connsiteX3" fmla="*/ 766172 w 766172"/>
              <a:gd name="connsiteY3" fmla="*/ 885213 h 885213"/>
              <a:gd name="connsiteX0" fmla="*/ 465181 w 766171"/>
              <a:gd name="connsiteY0" fmla="*/ 3130 h 885213"/>
              <a:gd name="connsiteX1" fmla="*/ 123917 w 766171"/>
              <a:gd name="connsiteY1" fmla="*/ 0 h 885213"/>
              <a:gd name="connsiteX2" fmla="*/ 107042 w 766171"/>
              <a:gd name="connsiteY2" fmla="*/ 521358 h 885213"/>
              <a:gd name="connsiteX3" fmla="*/ 766171 w 766171"/>
              <a:gd name="connsiteY3" fmla="*/ 885213 h 885213"/>
              <a:gd name="connsiteX0" fmla="*/ 465180 w 766170"/>
              <a:gd name="connsiteY0" fmla="*/ 3130 h 885213"/>
              <a:gd name="connsiteX1" fmla="*/ 123916 w 766170"/>
              <a:gd name="connsiteY1" fmla="*/ 0 h 885213"/>
              <a:gd name="connsiteX2" fmla="*/ 107042 w 766170"/>
              <a:gd name="connsiteY2" fmla="*/ 521358 h 885213"/>
              <a:gd name="connsiteX3" fmla="*/ 766170 w 766170"/>
              <a:gd name="connsiteY3" fmla="*/ 885213 h 885213"/>
              <a:gd name="connsiteX0" fmla="*/ 465179 w 766169"/>
              <a:gd name="connsiteY0" fmla="*/ 3130 h 885213"/>
              <a:gd name="connsiteX1" fmla="*/ 123915 w 766169"/>
              <a:gd name="connsiteY1" fmla="*/ 0 h 885213"/>
              <a:gd name="connsiteX2" fmla="*/ 107042 w 766169"/>
              <a:gd name="connsiteY2" fmla="*/ 521358 h 885213"/>
              <a:gd name="connsiteX3" fmla="*/ 766169 w 766169"/>
              <a:gd name="connsiteY3" fmla="*/ 885213 h 885213"/>
              <a:gd name="connsiteX0" fmla="*/ 465179 w 766169"/>
              <a:gd name="connsiteY0" fmla="*/ 3130 h 885213"/>
              <a:gd name="connsiteX1" fmla="*/ 123915 w 766169"/>
              <a:gd name="connsiteY1" fmla="*/ 0 h 885213"/>
              <a:gd name="connsiteX2" fmla="*/ 107042 w 766169"/>
              <a:gd name="connsiteY2" fmla="*/ 521358 h 885213"/>
              <a:gd name="connsiteX3" fmla="*/ 766169 w 766169"/>
              <a:gd name="connsiteY3" fmla="*/ 885213 h 885213"/>
              <a:gd name="connsiteX0" fmla="*/ 400954 w 701944"/>
              <a:gd name="connsiteY0" fmla="*/ 3130 h 885213"/>
              <a:gd name="connsiteX1" fmla="*/ 59690 w 701944"/>
              <a:gd name="connsiteY1" fmla="*/ 0 h 885213"/>
              <a:gd name="connsiteX2" fmla="*/ 42817 w 701944"/>
              <a:gd name="connsiteY2" fmla="*/ 521358 h 885213"/>
              <a:gd name="connsiteX3" fmla="*/ 701944 w 701944"/>
              <a:gd name="connsiteY3" fmla="*/ 885213 h 885213"/>
              <a:gd name="connsiteX0" fmla="*/ 360999 w 661989"/>
              <a:gd name="connsiteY0" fmla="*/ 9031 h 891114"/>
              <a:gd name="connsiteX1" fmla="*/ 19735 w 661989"/>
              <a:gd name="connsiteY1" fmla="*/ 5901 h 891114"/>
              <a:gd name="connsiteX2" fmla="*/ 2862 w 661989"/>
              <a:gd name="connsiteY2" fmla="*/ 527259 h 891114"/>
              <a:gd name="connsiteX3" fmla="*/ 661989 w 661989"/>
              <a:gd name="connsiteY3" fmla="*/ 891114 h 891114"/>
              <a:gd name="connsiteX0" fmla="*/ 1674926 w 1975916"/>
              <a:gd name="connsiteY0" fmla="*/ 9031 h 891114"/>
              <a:gd name="connsiteX1" fmla="*/ 159 w 1975916"/>
              <a:gd name="connsiteY1" fmla="*/ 5901 h 891114"/>
              <a:gd name="connsiteX2" fmla="*/ 1316789 w 1975916"/>
              <a:gd name="connsiteY2" fmla="*/ 527259 h 891114"/>
              <a:gd name="connsiteX3" fmla="*/ 1975916 w 1975916"/>
              <a:gd name="connsiteY3" fmla="*/ 891114 h 891114"/>
              <a:gd name="connsiteX0" fmla="*/ 360999 w 661989"/>
              <a:gd name="connsiteY0" fmla="*/ 9031 h 891114"/>
              <a:gd name="connsiteX1" fmla="*/ 1876 w 661989"/>
              <a:gd name="connsiteY1" fmla="*/ 5901 h 891114"/>
              <a:gd name="connsiteX2" fmla="*/ 2862 w 661989"/>
              <a:gd name="connsiteY2" fmla="*/ 527259 h 891114"/>
              <a:gd name="connsiteX3" fmla="*/ 661989 w 661989"/>
              <a:gd name="connsiteY3" fmla="*/ 891114 h 89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989" h="891114">
                <a:moveTo>
                  <a:pt x="360999" y="9031"/>
                </a:moveTo>
                <a:lnTo>
                  <a:pt x="1876" y="5901"/>
                </a:lnTo>
                <a:cubicBezTo>
                  <a:pt x="1717" y="0"/>
                  <a:pt x="0" y="534506"/>
                  <a:pt x="2862" y="527259"/>
                </a:cubicBezTo>
                <a:lnTo>
                  <a:pt x="661989" y="891114"/>
                </a:lnTo>
              </a:path>
            </a:pathLst>
          </a:custGeom>
          <a:noFill/>
          <a:ln w="38100" cap="sq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" name="Freeform 128"/>
          <p:cNvSpPr/>
          <p:nvPr/>
        </p:nvSpPr>
        <p:spPr bwMode="auto">
          <a:xfrm>
            <a:off x="6496050" y="3129626"/>
            <a:ext cx="528638" cy="902494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2568801"/>
              <a:gd name="connsiteX1" fmla="*/ 16876 w 659130"/>
              <a:gd name="connsiteY1" fmla="*/ 631869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1941739"/>
              <a:gd name="connsiteX1" fmla="*/ 16876 w 659130"/>
              <a:gd name="connsiteY1" fmla="*/ 4807 h 1941739"/>
              <a:gd name="connsiteX2" fmla="*/ 0 w 659130"/>
              <a:gd name="connsiteY2" fmla="*/ 1577884 h 1941739"/>
              <a:gd name="connsiteX3" fmla="*/ 659130 w 659130"/>
              <a:gd name="connsiteY3" fmla="*/ 1941739 h 1941739"/>
              <a:gd name="connsiteX0" fmla="*/ 548640 w 659130"/>
              <a:gd name="connsiteY0" fmla="*/ 0 h 2104760"/>
              <a:gd name="connsiteX1" fmla="*/ 16876 w 659130"/>
              <a:gd name="connsiteY1" fmla="*/ 1056526 h 2104760"/>
              <a:gd name="connsiteX2" fmla="*/ 0 w 659130"/>
              <a:gd name="connsiteY2" fmla="*/ 1577884 h 2104760"/>
              <a:gd name="connsiteX3" fmla="*/ 659130 w 659130"/>
              <a:gd name="connsiteY3" fmla="*/ 1941739 h 2104760"/>
              <a:gd name="connsiteX0" fmla="*/ 548640 w 659130"/>
              <a:gd name="connsiteY0" fmla="*/ 0 h 2104760"/>
              <a:gd name="connsiteX1" fmla="*/ 16876 w 659130"/>
              <a:gd name="connsiteY1" fmla="*/ 1056526 h 2104760"/>
              <a:gd name="connsiteX2" fmla="*/ 0 w 659130"/>
              <a:gd name="connsiteY2" fmla="*/ 1577884 h 2104760"/>
              <a:gd name="connsiteX3" fmla="*/ 659130 w 659130"/>
              <a:gd name="connsiteY3" fmla="*/ 1941739 h 2104760"/>
              <a:gd name="connsiteX0" fmla="*/ 548640 w 659130"/>
              <a:gd name="connsiteY0" fmla="*/ 0 h 2104760"/>
              <a:gd name="connsiteX1" fmla="*/ 16876 w 659130"/>
              <a:gd name="connsiteY1" fmla="*/ 1056526 h 2104760"/>
              <a:gd name="connsiteX2" fmla="*/ 0 w 659130"/>
              <a:gd name="connsiteY2" fmla="*/ 1577884 h 2104760"/>
              <a:gd name="connsiteX3" fmla="*/ 659130 w 659130"/>
              <a:gd name="connsiteY3" fmla="*/ 1941739 h 2104760"/>
              <a:gd name="connsiteX0" fmla="*/ 358140 w 659130"/>
              <a:gd name="connsiteY0" fmla="*/ 530006 h 1575110"/>
              <a:gd name="connsiteX1" fmla="*/ 16876 w 659130"/>
              <a:gd name="connsiteY1" fmla="*/ 526876 h 1575110"/>
              <a:gd name="connsiteX2" fmla="*/ 0 w 659130"/>
              <a:gd name="connsiteY2" fmla="*/ 1048234 h 1575110"/>
              <a:gd name="connsiteX3" fmla="*/ 659130 w 659130"/>
              <a:gd name="connsiteY3" fmla="*/ 1412089 h 1575110"/>
              <a:gd name="connsiteX0" fmla="*/ 465349 w 766339"/>
              <a:gd name="connsiteY0" fmla="*/ 88118 h 970201"/>
              <a:gd name="connsiteX1" fmla="*/ 124085 w 766339"/>
              <a:gd name="connsiteY1" fmla="*/ 84988 h 970201"/>
              <a:gd name="connsiteX2" fmla="*/ 123084 w 766339"/>
              <a:gd name="connsiteY2" fmla="*/ 86892 h 970201"/>
              <a:gd name="connsiteX3" fmla="*/ 107209 w 766339"/>
              <a:gd name="connsiteY3" fmla="*/ 606346 h 970201"/>
              <a:gd name="connsiteX4" fmla="*/ 766339 w 766339"/>
              <a:gd name="connsiteY4" fmla="*/ 970201 h 970201"/>
              <a:gd name="connsiteX0" fmla="*/ 465349 w 766339"/>
              <a:gd name="connsiteY0" fmla="*/ 8744 h 890827"/>
              <a:gd name="connsiteX1" fmla="*/ 124085 w 766339"/>
              <a:gd name="connsiteY1" fmla="*/ 5614 h 890827"/>
              <a:gd name="connsiteX2" fmla="*/ 123084 w 766339"/>
              <a:gd name="connsiteY2" fmla="*/ 7518 h 890827"/>
              <a:gd name="connsiteX3" fmla="*/ 107209 w 766339"/>
              <a:gd name="connsiteY3" fmla="*/ 526972 h 890827"/>
              <a:gd name="connsiteX4" fmla="*/ 766339 w 766339"/>
              <a:gd name="connsiteY4" fmla="*/ 890827 h 890827"/>
              <a:gd name="connsiteX0" fmla="*/ 465349 w 766339"/>
              <a:gd name="connsiteY0" fmla="*/ 9583 h 891666"/>
              <a:gd name="connsiteX1" fmla="*/ 124085 w 766339"/>
              <a:gd name="connsiteY1" fmla="*/ 6453 h 891666"/>
              <a:gd name="connsiteX2" fmla="*/ 123084 w 766339"/>
              <a:gd name="connsiteY2" fmla="*/ 8357 h 891666"/>
              <a:gd name="connsiteX3" fmla="*/ 107209 w 766339"/>
              <a:gd name="connsiteY3" fmla="*/ 527811 h 891666"/>
              <a:gd name="connsiteX4" fmla="*/ 766339 w 766339"/>
              <a:gd name="connsiteY4" fmla="*/ 891666 h 891666"/>
              <a:gd name="connsiteX0" fmla="*/ 398308 w 699298"/>
              <a:gd name="connsiteY0" fmla="*/ 9583 h 891666"/>
              <a:gd name="connsiteX1" fmla="*/ 57044 w 699298"/>
              <a:gd name="connsiteY1" fmla="*/ 6453 h 891666"/>
              <a:gd name="connsiteX2" fmla="*/ 56043 w 699298"/>
              <a:gd name="connsiteY2" fmla="*/ 8357 h 891666"/>
              <a:gd name="connsiteX3" fmla="*/ 40168 w 699298"/>
              <a:gd name="connsiteY3" fmla="*/ 527811 h 891666"/>
              <a:gd name="connsiteX4" fmla="*/ 699298 w 699298"/>
              <a:gd name="connsiteY4" fmla="*/ 891666 h 891666"/>
              <a:gd name="connsiteX0" fmla="*/ 398308 w 699298"/>
              <a:gd name="connsiteY0" fmla="*/ 14698 h 896781"/>
              <a:gd name="connsiteX1" fmla="*/ 57044 w 699298"/>
              <a:gd name="connsiteY1" fmla="*/ 11568 h 896781"/>
              <a:gd name="connsiteX2" fmla="*/ 56043 w 699298"/>
              <a:gd name="connsiteY2" fmla="*/ 13472 h 896781"/>
              <a:gd name="connsiteX3" fmla="*/ 40168 w 699298"/>
              <a:gd name="connsiteY3" fmla="*/ 532926 h 896781"/>
              <a:gd name="connsiteX4" fmla="*/ 699298 w 699298"/>
              <a:gd name="connsiteY4" fmla="*/ 896781 h 896781"/>
              <a:gd name="connsiteX0" fmla="*/ 398308 w 699298"/>
              <a:gd name="connsiteY0" fmla="*/ 17674 h 899757"/>
              <a:gd name="connsiteX1" fmla="*/ 57044 w 699298"/>
              <a:gd name="connsiteY1" fmla="*/ 14544 h 899757"/>
              <a:gd name="connsiteX2" fmla="*/ 56043 w 699298"/>
              <a:gd name="connsiteY2" fmla="*/ 16448 h 899757"/>
              <a:gd name="connsiteX3" fmla="*/ 40168 w 699298"/>
              <a:gd name="connsiteY3" fmla="*/ 535902 h 899757"/>
              <a:gd name="connsiteX4" fmla="*/ 699298 w 699298"/>
              <a:gd name="connsiteY4" fmla="*/ 899757 h 899757"/>
              <a:gd name="connsiteX0" fmla="*/ 398308 w 699298"/>
              <a:gd name="connsiteY0" fmla="*/ 17674 h 899757"/>
              <a:gd name="connsiteX1" fmla="*/ 57044 w 699298"/>
              <a:gd name="connsiteY1" fmla="*/ 14544 h 899757"/>
              <a:gd name="connsiteX2" fmla="*/ 56043 w 699298"/>
              <a:gd name="connsiteY2" fmla="*/ 16448 h 899757"/>
              <a:gd name="connsiteX3" fmla="*/ 40168 w 699298"/>
              <a:gd name="connsiteY3" fmla="*/ 535902 h 899757"/>
              <a:gd name="connsiteX4" fmla="*/ 699298 w 699298"/>
              <a:gd name="connsiteY4" fmla="*/ 899757 h 899757"/>
              <a:gd name="connsiteX0" fmla="*/ 398308 w 699298"/>
              <a:gd name="connsiteY0" fmla="*/ 17674 h 899757"/>
              <a:gd name="connsiteX1" fmla="*/ 57044 w 699298"/>
              <a:gd name="connsiteY1" fmla="*/ 14544 h 899757"/>
              <a:gd name="connsiteX2" fmla="*/ 56043 w 699298"/>
              <a:gd name="connsiteY2" fmla="*/ 16448 h 899757"/>
              <a:gd name="connsiteX3" fmla="*/ 40168 w 699298"/>
              <a:gd name="connsiteY3" fmla="*/ 535902 h 899757"/>
              <a:gd name="connsiteX4" fmla="*/ 699298 w 699298"/>
              <a:gd name="connsiteY4" fmla="*/ 899757 h 899757"/>
              <a:gd name="connsiteX0" fmla="*/ 465182 w 766172"/>
              <a:gd name="connsiteY0" fmla="*/ 3130 h 885213"/>
              <a:gd name="connsiteX1" fmla="*/ 123918 w 766172"/>
              <a:gd name="connsiteY1" fmla="*/ 0 h 885213"/>
              <a:gd name="connsiteX2" fmla="*/ 107042 w 766172"/>
              <a:gd name="connsiteY2" fmla="*/ 521358 h 885213"/>
              <a:gd name="connsiteX3" fmla="*/ 766172 w 766172"/>
              <a:gd name="connsiteY3" fmla="*/ 885213 h 885213"/>
              <a:gd name="connsiteX0" fmla="*/ 465182 w 766172"/>
              <a:gd name="connsiteY0" fmla="*/ 3130 h 885213"/>
              <a:gd name="connsiteX1" fmla="*/ 123918 w 766172"/>
              <a:gd name="connsiteY1" fmla="*/ 0 h 885213"/>
              <a:gd name="connsiteX2" fmla="*/ 107042 w 766172"/>
              <a:gd name="connsiteY2" fmla="*/ 521358 h 885213"/>
              <a:gd name="connsiteX3" fmla="*/ 766172 w 766172"/>
              <a:gd name="connsiteY3" fmla="*/ 885213 h 885213"/>
              <a:gd name="connsiteX0" fmla="*/ 465181 w 766171"/>
              <a:gd name="connsiteY0" fmla="*/ 3130 h 885213"/>
              <a:gd name="connsiteX1" fmla="*/ 123917 w 766171"/>
              <a:gd name="connsiteY1" fmla="*/ 0 h 885213"/>
              <a:gd name="connsiteX2" fmla="*/ 107042 w 766171"/>
              <a:gd name="connsiteY2" fmla="*/ 521358 h 885213"/>
              <a:gd name="connsiteX3" fmla="*/ 766171 w 766171"/>
              <a:gd name="connsiteY3" fmla="*/ 885213 h 885213"/>
              <a:gd name="connsiteX0" fmla="*/ 465180 w 766170"/>
              <a:gd name="connsiteY0" fmla="*/ 3130 h 885213"/>
              <a:gd name="connsiteX1" fmla="*/ 123916 w 766170"/>
              <a:gd name="connsiteY1" fmla="*/ 0 h 885213"/>
              <a:gd name="connsiteX2" fmla="*/ 107042 w 766170"/>
              <a:gd name="connsiteY2" fmla="*/ 521358 h 885213"/>
              <a:gd name="connsiteX3" fmla="*/ 766170 w 766170"/>
              <a:gd name="connsiteY3" fmla="*/ 885213 h 885213"/>
              <a:gd name="connsiteX0" fmla="*/ 465179 w 766169"/>
              <a:gd name="connsiteY0" fmla="*/ 3130 h 885213"/>
              <a:gd name="connsiteX1" fmla="*/ 123915 w 766169"/>
              <a:gd name="connsiteY1" fmla="*/ 0 h 885213"/>
              <a:gd name="connsiteX2" fmla="*/ 107042 w 766169"/>
              <a:gd name="connsiteY2" fmla="*/ 521358 h 885213"/>
              <a:gd name="connsiteX3" fmla="*/ 766169 w 766169"/>
              <a:gd name="connsiteY3" fmla="*/ 885213 h 885213"/>
              <a:gd name="connsiteX0" fmla="*/ 465179 w 766169"/>
              <a:gd name="connsiteY0" fmla="*/ 3130 h 885213"/>
              <a:gd name="connsiteX1" fmla="*/ 123915 w 766169"/>
              <a:gd name="connsiteY1" fmla="*/ 0 h 885213"/>
              <a:gd name="connsiteX2" fmla="*/ 107042 w 766169"/>
              <a:gd name="connsiteY2" fmla="*/ 521358 h 885213"/>
              <a:gd name="connsiteX3" fmla="*/ 766169 w 766169"/>
              <a:gd name="connsiteY3" fmla="*/ 885213 h 885213"/>
              <a:gd name="connsiteX0" fmla="*/ 400954 w 701944"/>
              <a:gd name="connsiteY0" fmla="*/ 3130 h 885213"/>
              <a:gd name="connsiteX1" fmla="*/ 59690 w 701944"/>
              <a:gd name="connsiteY1" fmla="*/ 0 h 885213"/>
              <a:gd name="connsiteX2" fmla="*/ 42817 w 701944"/>
              <a:gd name="connsiteY2" fmla="*/ 521358 h 885213"/>
              <a:gd name="connsiteX3" fmla="*/ 701944 w 701944"/>
              <a:gd name="connsiteY3" fmla="*/ 885213 h 885213"/>
              <a:gd name="connsiteX0" fmla="*/ 360999 w 661989"/>
              <a:gd name="connsiteY0" fmla="*/ 9031 h 891114"/>
              <a:gd name="connsiteX1" fmla="*/ 19735 w 661989"/>
              <a:gd name="connsiteY1" fmla="*/ 5901 h 891114"/>
              <a:gd name="connsiteX2" fmla="*/ 2862 w 661989"/>
              <a:gd name="connsiteY2" fmla="*/ 527259 h 891114"/>
              <a:gd name="connsiteX3" fmla="*/ 661989 w 661989"/>
              <a:gd name="connsiteY3" fmla="*/ 891114 h 891114"/>
              <a:gd name="connsiteX0" fmla="*/ 1674926 w 1975916"/>
              <a:gd name="connsiteY0" fmla="*/ 9031 h 891114"/>
              <a:gd name="connsiteX1" fmla="*/ 159 w 1975916"/>
              <a:gd name="connsiteY1" fmla="*/ 5901 h 891114"/>
              <a:gd name="connsiteX2" fmla="*/ 1316789 w 1975916"/>
              <a:gd name="connsiteY2" fmla="*/ 527259 h 891114"/>
              <a:gd name="connsiteX3" fmla="*/ 1975916 w 1975916"/>
              <a:gd name="connsiteY3" fmla="*/ 891114 h 891114"/>
              <a:gd name="connsiteX0" fmla="*/ 360999 w 661989"/>
              <a:gd name="connsiteY0" fmla="*/ 9031 h 891114"/>
              <a:gd name="connsiteX1" fmla="*/ 1876 w 661989"/>
              <a:gd name="connsiteY1" fmla="*/ 5901 h 891114"/>
              <a:gd name="connsiteX2" fmla="*/ 2862 w 661989"/>
              <a:gd name="connsiteY2" fmla="*/ 527259 h 891114"/>
              <a:gd name="connsiteX3" fmla="*/ 661989 w 661989"/>
              <a:gd name="connsiteY3" fmla="*/ 891114 h 891114"/>
              <a:gd name="connsiteX0" fmla="*/ 360999 w 661989"/>
              <a:gd name="connsiteY0" fmla="*/ 622203 h 1504286"/>
              <a:gd name="connsiteX1" fmla="*/ 1876 w 661989"/>
              <a:gd name="connsiteY1" fmla="*/ 5901 h 1504286"/>
              <a:gd name="connsiteX2" fmla="*/ 2862 w 661989"/>
              <a:gd name="connsiteY2" fmla="*/ 1140431 h 1504286"/>
              <a:gd name="connsiteX3" fmla="*/ 661989 w 661989"/>
              <a:gd name="connsiteY3" fmla="*/ 1504286 h 1504286"/>
              <a:gd name="connsiteX0" fmla="*/ 361000 w 661989"/>
              <a:gd name="connsiteY0" fmla="*/ 12009 h 1504286"/>
              <a:gd name="connsiteX1" fmla="*/ 1876 w 661989"/>
              <a:gd name="connsiteY1" fmla="*/ 5901 h 1504286"/>
              <a:gd name="connsiteX2" fmla="*/ 2862 w 661989"/>
              <a:gd name="connsiteY2" fmla="*/ 1140431 h 1504286"/>
              <a:gd name="connsiteX3" fmla="*/ 661989 w 661989"/>
              <a:gd name="connsiteY3" fmla="*/ 1504286 h 150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989" h="1504286">
                <a:moveTo>
                  <a:pt x="361000" y="12009"/>
                </a:moveTo>
                <a:lnTo>
                  <a:pt x="1876" y="5901"/>
                </a:lnTo>
                <a:cubicBezTo>
                  <a:pt x="1717" y="0"/>
                  <a:pt x="0" y="1147678"/>
                  <a:pt x="2862" y="1140431"/>
                </a:cubicBezTo>
                <a:lnTo>
                  <a:pt x="661989" y="1504286"/>
                </a:lnTo>
              </a:path>
            </a:pathLst>
          </a:custGeom>
          <a:noFill/>
          <a:ln w="38100" cap="sq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7" name="Freeform 126"/>
          <p:cNvSpPr/>
          <p:nvPr/>
        </p:nvSpPr>
        <p:spPr bwMode="auto">
          <a:xfrm>
            <a:off x="6413500" y="2903407"/>
            <a:ext cx="527050" cy="1164431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2568801"/>
              <a:gd name="connsiteX1" fmla="*/ 16876 w 659130"/>
              <a:gd name="connsiteY1" fmla="*/ 631869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1941739"/>
              <a:gd name="connsiteX1" fmla="*/ 16876 w 659130"/>
              <a:gd name="connsiteY1" fmla="*/ 4807 h 1941739"/>
              <a:gd name="connsiteX2" fmla="*/ 0 w 659130"/>
              <a:gd name="connsiteY2" fmla="*/ 1577884 h 1941739"/>
              <a:gd name="connsiteX3" fmla="*/ 659130 w 659130"/>
              <a:gd name="connsiteY3" fmla="*/ 1941739 h 194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130" h="1941739">
                <a:moveTo>
                  <a:pt x="548640" y="0"/>
                </a:moveTo>
                <a:lnTo>
                  <a:pt x="16876" y="4807"/>
                </a:lnTo>
                <a:cubicBezTo>
                  <a:pt x="11251" y="1053041"/>
                  <a:pt x="5625" y="529650"/>
                  <a:pt x="0" y="1577884"/>
                </a:cubicBezTo>
                <a:lnTo>
                  <a:pt x="659130" y="1941739"/>
                </a:lnTo>
              </a:path>
            </a:pathLst>
          </a:custGeom>
          <a:noFill/>
          <a:ln w="38100" cap="sq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1554163" y="1437747"/>
            <a:ext cx="4506912" cy="777478"/>
            <a:chOff x="1382485" y="1672772"/>
            <a:chExt cx="4506687" cy="1037779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382485" y="1672772"/>
              <a:ext cx="4354295" cy="896336"/>
            </a:xfrm>
            <a:custGeom>
              <a:avLst/>
              <a:gdLst>
                <a:gd name="connsiteX0" fmla="*/ 0 w 3755572"/>
                <a:gd name="connsiteY0" fmla="*/ 0 h 239486"/>
                <a:gd name="connsiteX1" fmla="*/ 3755572 w 3755572"/>
                <a:gd name="connsiteY1" fmla="*/ 239486 h 239486"/>
                <a:gd name="connsiteX0" fmla="*/ 0 w 3755572"/>
                <a:gd name="connsiteY0" fmla="*/ 656772 h 896258"/>
                <a:gd name="connsiteX1" fmla="*/ 3755572 w 3755572"/>
                <a:gd name="connsiteY1" fmla="*/ 896258 h 896258"/>
                <a:gd name="connsiteX0" fmla="*/ 0 w 3755572"/>
                <a:gd name="connsiteY0" fmla="*/ 656772 h 896258"/>
                <a:gd name="connsiteX1" fmla="*/ 3755572 w 3755572"/>
                <a:gd name="connsiteY1" fmla="*/ 896258 h 896258"/>
                <a:gd name="connsiteX0" fmla="*/ 0 w 3755572"/>
                <a:gd name="connsiteY0" fmla="*/ 656772 h 896258"/>
                <a:gd name="connsiteX1" fmla="*/ 3755572 w 3755572"/>
                <a:gd name="connsiteY1" fmla="*/ 896258 h 896258"/>
                <a:gd name="connsiteX0" fmla="*/ 0 w 4147458"/>
                <a:gd name="connsiteY0" fmla="*/ 852715 h 896258"/>
                <a:gd name="connsiteX1" fmla="*/ 4147458 w 4147458"/>
                <a:gd name="connsiteY1" fmla="*/ 896258 h 896258"/>
                <a:gd name="connsiteX0" fmla="*/ 0 w 4354287"/>
                <a:gd name="connsiteY0" fmla="*/ 667658 h 896258"/>
                <a:gd name="connsiteX1" fmla="*/ 4354287 w 4354287"/>
                <a:gd name="connsiteY1" fmla="*/ 896258 h 89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4287" h="896258">
                  <a:moveTo>
                    <a:pt x="0" y="667658"/>
                  </a:moveTo>
                  <a:cubicBezTo>
                    <a:pt x="1404256" y="192316"/>
                    <a:pt x="2830287" y="0"/>
                    <a:pt x="4354287" y="896258"/>
                  </a:cubicBez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534885" y="1814293"/>
              <a:ext cx="4354287" cy="896258"/>
            </a:xfrm>
            <a:custGeom>
              <a:avLst/>
              <a:gdLst>
                <a:gd name="connsiteX0" fmla="*/ 0 w 3755572"/>
                <a:gd name="connsiteY0" fmla="*/ 0 h 239486"/>
                <a:gd name="connsiteX1" fmla="*/ 3755572 w 3755572"/>
                <a:gd name="connsiteY1" fmla="*/ 239486 h 239486"/>
                <a:gd name="connsiteX0" fmla="*/ 0 w 3755572"/>
                <a:gd name="connsiteY0" fmla="*/ 656772 h 896258"/>
                <a:gd name="connsiteX1" fmla="*/ 3755572 w 3755572"/>
                <a:gd name="connsiteY1" fmla="*/ 896258 h 896258"/>
                <a:gd name="connsiteX0" fmla="*/ 0 w 3755572"/>
                <a:gd name="connsiteY0" fmla="*/ 656772 h 896258"/>
                <a:gd name="connsiteX1" fmla="*/ 3755572 w 3755572"/>
                <a:gd name="connsiteY1" fmla="*/ 896258 h 896258"/>
                <a:gd name="connsiteX0" fmla="*/ 0 w 3755572"/>
                <a:gd name="connsiteY0" fmla="*/ 656772 h 896258"/>
                <a:gd name="connsiteX1" fmla="*/ 3755572 w 3755572"/>
                <a:gd name="connsiteY1" fmla="*/ 896258 h 896258"/>
                <a:gd name="connsiteX0" fmla="*/ 0 w 4147458"/>
                <a:gd name="connsiteY0" fmla="*/ 852715 h 896258"/>
                <a:gd name="connsiteX1" fmla="*/ 4147458 w 4147458"/>
                <a:gd name="connsiteY1" fmla="*/ 896258 h 896258"/>
                <a:gd name="connsiteX0" fmla="*/ 0 w 4354287"/>
                <a:gd name="connsiteY0" fmla="*/ 667658 h 896258"/>
                <a:gd name="connsiteX1" fmla="*/ 4354287 w 4354287"/>
                <a:gd name="connsiteY1" fmla="*/ 896258 h 89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4287" h="896258">
                  <a:moveTo>
                    <a:pt x="0" y="667658"/>
                  </a:moveTo>
                  <a:cubicBezTo>
                    <a:pt x="1404256" y="192316"/>
                    <a:pt x="2830287" y="0"/>
                    <a:pt x="4354287" y="896258"/>
                  </a:cubicBezTo>
                </a:path>
              </a:pathLst>
            </a:custGeom>
            <a:noFill/>
            <a:ln w="76200" cap="sq" cmpd="sng" algn="ctr">
              <a:solidFill>
                <a:schemeClr val="bg1">
                  <a:lumMod val="65000"/>
                  <a:alpha val="51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softEdge rad="31750"/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393700" y="1544903"/>
            <a:ext cx="4052888" cy="2715816"/>
            <a:chOff x="393700" y="1816100"/>
            <a:chExt cx="4052888" cy="3621088"/>
          </a:xfrm>
        </p:grpSpPr>
        <p:grpSp>
          <p:nvGrpSpPr>
            <p:cNvPr id="5" name="Group 155"/>
            <p:cNvGrpSpPr>
              <a:grpSpLocks/>
            </p:cNvGrpSpPr>
            <p:nvPr/>
          </p:nvGrpSpPr>
          <p:grpSpPr bwMode="auto">
            <a:xfrm>
              <a:off x="1619250" y="2743200"/>
              <a:ext cx="531813" cy="1724025"/>
              <a:chOff x="1451417" y="2699202"/>
              <a:chExt cx="530872" cy="1723664"/>
            </a:xfrm>
          </p:grpSpPr>
          <p:sp>
            <p:nvSpPr>
              <p:cNvPr id="281" name="Freeform 280"/>
              <p:cNvSpPr/>
              <p:nvPr/>
            </p:nvSpPr>
            <p:spPr bwMode="auto">
              <a:xfrm>
                <a:off x="1451417" y="2699202"/>
                <a:ext cx="530872" cy="1698269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1654629"/>
                  <a:gd name="connsiteX1" fmla="*/ 74175 w 316775"/>
                  <a:gd name="connsiteY1" fmla="*/ 3973 h 1654629"/>
                  <a:gd name="connsiteX2" fmla="*/ 0 w 316775"/>
                  <a:gd name="connsiteY2" fmla="*/ 0 h 1654629"/>
                  <a:gd name="connsiteX3" fmla="*/ 10886 w 316775"/>
                  <a:gd name="connsiteY3" fmla="*/ 1654629 h 1654629"/>
                  <a:gd name="connsiteX0" fmla="*/ 1307401 w 1307401"/>
                  <a:gd name="connsiteY0" fmla="*/ 858680 h 2510043"/>
                  <a:gd name="connsiteX1" fmla="*/ 1064801 w 1307401"/>
                  <a:gd name="connsiteY1" fmla="*/ 859387 h 2510043"/>
                  <a:gd name="connsiteX2" fmla="*/ 990626 w 1307401"/>
                  <a:gd name="connsiteY2" fmla="*/ 855414 h 2510043"/>
                  <a:gd name="connsiteX3" fmla="*/ 1001512 w 1307401"/>
                  <a:gd name="connsiteY3" fmla="*/ 2510043 h 2510043"/>
                  <a:gd name="connsiteX0" fmla="*/ 1368072 w 1368072"/>
                  <a:gd name="connsiteY0" fmla="*/ 858680 h 2510043"/>
                  <a:gd name="connsiteX1" fmla="*/ 1064801 w 1368072"/>
                  <a:gd name="connsiteY1" fmla="*/ 859387 h 2510043"/>
                  <a:gd name="connsiteX2" fmla="*/ 1051297 w 1368072"/>
                  <a:gd name="connsiteY2" fmla="*/ 855414 h 2510043"/>
                  <a:gd name="connsiteX3" fmla="*/ 1062183 w 1368072"/>
                  <a:gd name="connsiteY3" fmla="*/ 2510043 h 2510043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1698627"/>
                  <a:gd name="connsiteX1" fmla="*/ 227601 w 530872"/>
                  <a:gd name="connsiteY1" fmla="*/ 581371 h 1698627"/>
                  <a:gd name="connsiteX2" fmla="*/ 2251 w 530872"/>
                  <a:gd name="connsiteY2" fmla="*/ 662 h 1698627"/>
                  <a:gd name="connsiteX3" fmla="*/ 214097 w 530872"/>
                  <a:gd name="connsiteY3" fmla="*/ 577398 h 1698627"/>
                  <a:gd name="connsiteX4" fmla="*/ 224983 w 530872"/>
                  <a:gd name="connsiteY4" fmla="*/ 1698627 h 169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872" h="1698627">
                    <a:moveTo>
                      <a:pt x="530872" y="580664"/>
                    </a:moveTo>
                    <a:lnTo>
                      <a:pt x="227601" y="581371"/>
                    </a:lnTo>
                    <a:lnTo>
                      <a:pt x="2251" y="662"/>
                    </a:lnTo>
                    <a:cubicBezTo>
                      <a:pt x="0" y="0"/>
                      <a:pt x="135805" y="239451"/>
                      <a:pt x="214097" y="577398"/>
                    </a:cubicBezTo>
                    <a:cubicBezTo>
                      <a:pt x="217726" y="1128941"/>
                      <a:pt x="221354" y="1147084"/>
                      <a:pt x="224983" y="1698627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1665351" y="3567383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83" name="Freeform 282"/>
              <p:cNvSpPr/>
              <p:nvPr/>
            </p:nvSpPr>
            <p:spPr bwMode="auto">
              <a:xfrm>
                <a:off x="1665351" y="4129240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84" name="Freeform 283"/>
              <p:cNvSpPr/>
              <p:nvPr/>
            </p:nvSpPr>
            <p:spPr bwMode="auto">
              <a:xfrm>
                <a:off x="1665351" y="4419692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85" name="Freeform 284"/>
              <p:cNvSpPr/>
              <p:nvPr/>
            </p:nvSpPr>
            <p:spPr bwMode="auto">
              <a:xfrm>
                <a:off x="1665351" y="3886403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246" name="Freeform 245"/>
            <p:cNvSpPr/>
            <p:nvPr/>
          </p:nvSpPr>
          <p:spPr bwMode="auto">
            <a:xfrm>
              <a:off x="1619250" y="2743200"/>
              <a:ext cx="227013" cy="2232025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1654629"/>
                <a:gd name="connsiteX1" fmla="*/ 74175 w 316775"/>
                <a:gd name="connsiteY1" fmla="*/ 3973 h 1654629"/>
                <a:gd name="connsiteX2" fmla="*/ 0 w 316775"/>
                <a:gd name="connsiteY2" fmla="*/ 0 h 1654629"/>
                <a:gd name="connsiteX3" fmla="*/ 10886 w 316775"/>
                <a:gd name="connsiteY3" fmla="*/ 1654629 h 1654629"/>
                <a:gd name="connsiteX0" fmla="*/ 1307401 w 1307401"/>
                <a:gd name="connsiteY0" fmla="*/ 858680 h 2510043"/>
                <a:gd name="connsiteX1" fmla="*/ 1064801 w 1307401"/>
                <a:gd name="connsiteY1" fmla="*/ 859387 h 2510043"/>
                <a:gd name="connsiteX2" fmla="*/ 990626 w 1307401"/>
                <a:gd name="connsiteY2" fmla="*/ 855414 h 2510043"/>
                <a:gd name="connsiteX3" fmla="*/ 1001512 w 1307401"/>
                <a:gd name="connsiteY3" fmla="*/ 2510043 h 2510043"/>
                <a:gd name="connsiteX0" fmla="*/ 1368072 w 1368072"/>
                <a:gd name="connsiteY0" fmla="*/ 858680 h 2510043"/>
                <a:gd name="connsiteX1" fmla="*/ 1064801 w 1368072"/>
                <a:gd name="connsiteY1" fmla="*/ 859387 h 2510043"/>
                <a:gd name="connsiteX2" fmla="*/ 1051297 w 1368072"/>
                <a:gd name="connsiteY2" fmla="*/ 855414 h 2510043"/>
                <a:gd name="connsiteX3" fmla="*/ 1062183 w 1368072"/>
                <a:gd name="connsiteY3" fmla="*/ 2510043 h 2510043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227601 w 227601"/>
                <a:gd name="connsiteY0" fmla="*/ 581371 h 2232027"/>
                <a:gd name="connsiteX1" fmla="*/ 2251 w 227601"/>
                <a:gd name="connsiteY1" fmla="*/ 662 h 2232027"/>
                <a:gd name="connsiteX2" fmla="*/ 214097 w 227601"/>
                <a:gd name="connsiteY2" fmla="*/ 577398 h 2232027"/>
                <a:gd name="connsiteX3" fmla="*/ 224983 w 227601"/>
                <a:gd name="connsiteY3" fmla="*/ 2232027 h 223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01" h="2232027">
                  <a:moveTo>
                    <a:pt x="227601" y="581371"/>
                  </a:moveTo>
                  <a:lnTo>
                    <a:pt x="2251" y="662"/>
                  </a:lnTo>
                  <a:cubicBezTo>
                    <a:pt x="0" y="0"/>
                    <a:pt x="135805" y="239451"/>
                    <a:pt x="214097" y="577398"/>
                  </a:cubicBezTo>
                  <a:cubicBezTo>
                    <a:pt x="217726" y="1128941"/>
                    <a:pt x="221354" y="1680484"/>
                    <a:pt x="224983" y="2232027"/>
                  </a:cubicBez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93700" y="4905374"/>
              <a:ext cx="1319213" cy="365125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Uplogix</a:t>
              </a:r>
              <a:b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</a:b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Control Center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1689100" y="2476500"/>
              <a:ext cx="2757488" cy="4103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Network Operations Center</a:t>
              </a:r>
            </a:p>
          </p:txBody>
        </p:sp>
        <p:pic>
          <p:nvPicPr>
            <p:cNvPr id="249" name="Picture 248" descr="control center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4650" y="4675188"/>
              <a:ext cx="1066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43"/>
            <p:cNvGrpSpPr>
              <a:grpSpLocks/>
            </p:cNvGrpSpPr>
            <p:nvPr/>
          </p:nvGrpSpPr>
          <p:grpSpPr bwMode="auto">
            <a:xfrm>
              <a:off x="1762125" y="2989263"/>
              <a:ext cx="1484566" cy="530225"/>
              <a:chOff x="1590179" y="2989141"/>
              <a:chExt cx="1485556" cy="530790"/>
            </a:xfrm>
          </p:grpSpPr>
          <p:sp>
            <p:nvSpPr>
              <p:cNvPr id="279" name="TextBox 12"/>
              <p:cNvSpPr txBox="1"/>
              <p:nvPr/>
            </p:nvSpPr>
            <p:spPr>
              <a:xfrm>
                <a:off x="2096930" y="3086081"/>
                <a:ext cx="978805" cy="410806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Dashboard</a:t>
                </a:r>
              </a:p>
            </p:txBody>
          </p:sp>
          <p:pic>
            <p:nvPicPr>
              <p:cNvPr id="280" name="Picture 11" descr="server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90179" y="2989141"/>
                <a:ext cx="686257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</p:grpSp>
        <p:grpSp>
          <p:nvGrpSpPr>
            <p:cNvPr id="7" name="Group 144"/>
            <p:cNvGrpSpPr>
              <a:grpSpLocks/>
            </p:cNvGrpSpPr>
            <p:nvPr/>
          </p:nvGrpSpPr>
          <p:grpSpPr bwMode="auto">
            <a:xfrm>
              <a:off x="1800225" y="3270250"/>
              <a:ext cx="2080868" cy="531813"/>
              <a:chOff x="1628279" y="3255950"/>
              <a:chExt cx="2081181" cy="530790"/>
            </a:xfrm>
          </p:grpSpPr>
          <p:pic>
            <p:nvPicPr>
              <p:cNvPr id="277" name="Picture 276" descr="server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28279" y="3255950"/>
                <a:ext cx="685903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278" name="TextBox 277"/>
              <p:cNvSpPr txBox="1"/>
              <p:nvPr/>
            </p:nvSpPr>
            <p:spPr>
              <a:xfrm>
                <a:off x="2142706" y="3352602"/>
                <a:ext cx="1566754" cy="409580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Fault Management</a:t>
                </a:r>
              </a:p>
            </p:txBody>
          </p:sp>
        </p:grpSp>
        <p:grpSp>
          <p:nvGrpSpPr>
            <p:cNvPr id="8" name="Group 146"/>
            <p:cNvGrpSpPr>
              <a:grpSpLocks/>
            </p:cNvGrpSpPr>
            <p:nvPr/>
          </p:nvGrpSpPr>
          <p:grpSpPr bwMode="auto">
            <a:xfrm>
              <a:off x="1838325" y="3551238"/>
              <a:ext cx="2238463" cy="531812"/>
              <a:chOff x="1666379" y="3560750"/>
              <a:chExt cx="2238526" cy="530790"/>
            </a:xfrm>
          </p:grpSpPr>
          <p:pic>
            <p:nvPicPr>
              <p:cNvPr id="275" name="Picture 274" descr="server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66379" y="3560750"/>
                <a:ext cx="685819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276" name="TextBox 275"/>
              <p:cNvSpPr txBox="1"/>
              <p:nvPr/>
            </p:nvSpPr>
            <p:spPr>
              <a:xfrm>
                <a:off x="2188682" y="3657401"/>
                <a:ext cx="1716223" cy="409581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Config. Management</a:t>
                </a:r>
              </a:p>
            </p:txBody>
          </p:sp>
        </p:grpSp>
        <p:grpSp>
          <p:nvGrpSpPr>
            <p:cNvPr id="9" name="Group 147"/>
            <p:cNvGrpSpPr>
              <a:grpSpLocks/>
            </p:cNvGrpSpPr>
            <p:nvPr/>
          </p:nvGrpSpPr>
          <p:grpSpPr bwMode="auto">
            <a:xfrm>
              <a:off x="1882775" y="3833813"/>
              <a:ext cx="2358688" cy="530225"/>
              <a:chOff x="1712099" y="3850310"/>
              <a:chExt cx="2358062" cy="530790"/>
            </a:xfrm>
          </p:grpSpPr>
          <p:pic>
            <p:nvPicPr>
              <p:cNvPr id="273" name="Picture 272" descr="server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12099" y="3850310"/>
                <a:ext cx="685618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274" name="TextBox 273"/>
              <p:cNvSpPr txBox="1"/>
              <p:nvPr/>
            </p:nvSpPr>
            <p:spPr>
              <a:xfrm>
                <a:off x="2234248" y="3963142"/>
                <a:ext cx="1835913" cy="410806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Network Management</a:t>
                </a:r>
              </a:p>
            </p:txBody>
          </p:sp>
        </p:grpSp>
        <p:grpSp>
          <p:nvGrpSpPr>
            <p:cNvPr id="10" name="Group 148"/>
            <p:cNvGrpSpPr>
              <a:grpSpLocks/>
            </p:cNvGrpSpPr>
            <p:nvPr/>
          </p:nvGrpSpPr>
          <p:grpSpPr bwMode="auto">
            <a:xfrm>
              <a:off x="1914525" y="4114798"/>
              <a:ext cx="2465246" cy="562769"/>
              <a:chOff x="1742579" y="4114800"/>
              <a:chExt cx="2465271" cy="563369"/>
            </a:xfrm>
          </p:grpSpPr>
          <p:pic>
            <p:nvPicPr>
              <p:cNvPr id="271" name="Picture 270" descr="server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42579" y="4114800"/>
                <a:ext cx="685807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272" name="TextBox 271"/>
              <p:cNvSpPr txBox="1"/>
              <p:nvPr/>
            </p:nvSpPr>
            <p:spPr>
              <a:xfrm>
                <a:off x="2279160" y="4267362"/>
                <a:ext cx="1928690" cy="410807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Trouble Ticketing &amp; RBA</a:t>
                </a:r>
              </a:p>
            </p:txBody>
          </p:sp>
        </p:grpSp>
        <p:grpSp>
          <p:nvGrpSpPr>
            <p:cNvPr id="11" name="Group 149"/>
            <p:cNvGrpSpPr>
              <a:grpSpLocks/>
            </p:cNvGrpSpPr>
            <p:nvPr/>
          </p:nvGrpSpPr>
          <p:grpSpPr bwMode="auto">
            <a:xfrm>
              <a:off x="422275" y="3152775"/>
              <a:ext cx="1331913" cy="161925"/>
              <a:chOff x="251460" y="3153174"/>
              <a:chExt cx="1330563" cy="162243"/>
            </a:xfrm>
          </p:grpSpPr>
          <p:pic>
            <p:nvPicPr>
              <p:cNvPr id="268" name="Picture 2" descr="Tivoli software">
                <a:hlinkClick r:id="" action="ppaction://hlinkfile" tooltip="Tivoli software - Intelligent management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75128"/>
              <a:stretch>
                <a:fillRect/>
              </a:stretch>
            </p:blipFill>
            <p:spPr bwMode="auto">
              <a:xfrm>
                <a:off x="596998" y="3164510"/>
                <a:ext cx="276623" cy="143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9" name="Picture 124" descr="solarwinds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956067" y="3167171"/>
                <a:ext cx="625956" cy="142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0" name="Picture 130" descr="Hewlett_Packard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1460" y="3153174"/>
                <a:ext cx="266700" cy="162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150"/>
            <p:cNvGrpSpPr>
              <a:grpSpLocks/>
            </p:cNvGrpSpPr>
            <p:nvPr/>
          </p:nvGrpSpPr>
          <p:grpSpPr bwMode="auto">
            <a:xfrm>
              <a:off x="569913" y="3405188"/>
              <a:ext cx="1295400" cy="292100"/>
              <a:chOff x="131140" y="3357430"/>
              <a:chExt cx="1295977" cy="292550"/>
            </a:xfrm>
          </p:grpSpPr>
          <p:pic>
            <p:nvPicPr>
              <p:cNvPr id="266" name="Picture 128" descr="Tripwire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31140" y="3445796"/>
                <a:ext cx="478460" cy="201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" name="Picture 129" descr="netcordia.pn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02708" y="3357430"/>
                <a:ext cx="724409" cy="29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51"/>
            <p:cNvGrpSpPr>
              <a:grpSpLocks/>
            </p:cNvGrpSpPr>
            <p:nvPr/>
          </p:nvGrpSpPr>
          <p:grpSpPr bwMode="auto">
            <a:xfrm>
              <a:off x="805171" y="3786188"/>
              <a:ext cx="892175" cy="161925"/>
              <a:chOff x="148031" y="3678954"/>
              <a:chExt cx="891541" cy="162243"/>
            </a:xfrm>
          </p:grpSpPr>
          <p:pic>
            <p:nvPicPr>
              <p:cNvPr id="264" name="Picture 131" descr="Hewlett_Packard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8031" y="3678954"/>
                <a:ext cx="266700" cy="162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5" name="Picture 132" descr="EMC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51967" y="3681272"/>
                <a:ext cx="487605" cy="157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52"/>
            <p:cNvGrpSpPr>
              <a:grpSpLocks/>
            </p:cNvGrpSpPr>
            <p:nvPr/>
          </p:nvGrpSpPr>
          <p:grpSpPr bwMode="auto">
            <a:xfrm>
              <a:off x="947738" y="4038600"/>
              <a:ext cx="760132" cy="212725"/>
              <a:chOff x="45720" y="3977639"/>
              <a:chExt cx="760309" cy="213361"/>
            </a:xfrm>
          </p:grpSpPr>
          <p:pic>
            <p:nvPicPr>
              <p:cNvPr id="262" name="Picture 121" descr="cisco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03180" y="3977639"/>
                <a:ext cx="402849" cy="213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3" name="Picture 2" descr="Tivoli software">
                <a:hlinkClick r:id="" action="ppaction://hlinkfile" tooltip="Tivoli software - Intelligent management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75128"/>
              <a:stretch>
                <a:fillRect/>
              </a:stretch>
            </p:blipFill>
            <p:spPr bwMode="auto">
              <a:xfrm>
                <a:off x="45720" y="4012355"/>
                <a:ext cx="276623" cy="143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153"/>
            <p:cNvGrpSpPr>
              <a:grpSpLocks/>
            </p:cNvGrpSpPr>
            <p:nvPr/>
          </p:nvGrpSpPr>
          <p:grpSpPr bwMode="auto">
            <a:xfrm>
              <a:off x="637083" y="4340225"/>
              <a:ext cx="1084261" cy="179388"/>
              <a:chOff x="142368" y="4340421"/>
              <a:chExt cx="1084377" cy="178417"/>
            </a:xfrm>
          </p:grpSpPr>
          <p:pic>
            <p:nvPicPr>
              <p:cNvPr id="260" name="Picture 136" descr="opalis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42368" y="4340421"/>
                <a:ext cx="414367" cy="178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1" name="Picture 137" descr="bmc.pn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78242" y="4364771"/>
                <a:ext cx="648503" cy="13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4" name="Picture 243" descr="building - customer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28700" y="1816100"/>
              <a:ext cx="711200" cy="114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</p:grpSp>
      <p:grpSp>
        <p:nvGrpSpPr>
          <p:cNvPr id="16" name="Group 175"/>
          <p:cNvGrpSpPr/>
          <p:nvPr/>
        </p:nvGrpSpPr>
        <p:grpSpPr>
          <a:xfrm>
            <a:off x="4751388" y="1766891"/>
            <a:ext cx="3503829" cy="1843088"/>
            <a:chOff x="4722813" y="2162175"/>
            <a:chExt cx="3503829" cy="2457450"/>
          </a:xfrm>
        </p:grpSpPr>
        <p:sp>
          <p:nvSpPr>
            <p:cNvPr id="110" name="Freeform 109"/>
            <p:cNvSpPr/>
            <p:nvPr/>
          </p:nvSpPr>
          <p:spPr bwMode="auto">
            <a:xfrm>
              <a:off x="5532438" y="2162175"/>
              <a:ext cx="1352550" cy="2325688"/>
            </a:xfrm>
            <a:custGeom>
              <a:avLst/>
              <a:gdLst>
                <a:gd name="connsiteX0" fmla="*/ 0 w 9525"/>
                <a:gd name="connsiteY0" fmla="*/ 0 h 1295400"/>
                <a:gd name="connsiteX1" fmla="*/ 9525 w 9525"/>
                <a:gd name="connsiteY1" fmla="*/ 1295400 h 1295400"/>
                <a:gd name="connsiteX0" fmla="*/ 0 w 9525"/>
                <a:gd name="connsiteY0" fmla="*/ 0 h 1295400"/>
                <a:gd name="connsiteX1" fmla="*/ 656 w 9525"/>
                <a:gd name="connsiteY1" fmla="*/ 1436 h 1295400"/>
                <a:gd name="connsiteX2" fmla="*/ 9525 w 9525"/>
                <a:gd name="connsiteY2" fmla="*/ 1295400 h 1295400"/>
                <a:gd name="connsiteX0" fmla="*/ 272067 w 281592"/>
                <a:gd name="connsiteY0" fmla="*/ 944914 h 2240314"/>
                <a:gd name="connsiteX1" fmla="*/ 272723 w 281592"/>
                <a:gd name="connsiteY1" fmla="*/ 946350 h 2240314"/>
                <a:gd name="connsiteX2" fmla="*/ 281592 w 281592"/>
                <a:gd name="connsiteY2" fmla="*/ 2240314 h 22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92" h="2240314">
                  <a:moveTo>
                    <a:pt x="272067" y="944914"/>
                  </a:moveTo>
                  <a:cubicBezTo>
                    <a:pt x="272286" y="945393"/>
                    <a:pt x="0" y="0"/>
                    <a:pt x="272723" y="946350"/>
                  </a:cubicBezTo>
                  <a:cubicBezTo>
                    <a:pt x="275242" y="1376714"/>
                    <a:pt x="278417" y="1808514"/>
                    <a:pt x="281592" y="2240314"/>
                  </a:cubicBezTo>
                </a:path>
              </a:pathLst>
            </a:custGeom>
            <a:solidFill>
              <a:schemeClr val="accent1"/>
            </a:solidFill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705475" y="3063875"/>
              <a:ext cx="647700" cy="207963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Router</a:t>
              </a:r>
              <a:endParaRPr lang="en-US" sz="1600" b="1" dirty="0">
                <a:solidFill>
                  <a:srgbClr val="797B7E"/>
                </a:solidFill>
                <a:latin typeface="Calibri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545138" y="3887788"/>
              <a:ext cx="808037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Switch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62575" y="4316413"/>
              <a:ext cx="990600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Other Device(s)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778425" y="2336800"/>
              <a:ext cx="1448217" cy="6976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271A0D"/>
                  </a:solidFill>
                  <a:latin typeface="Calibri" pitchFamily="34" charset="0"/>
                </a:rPr>
                <a:t>Data Center(s) or</a:t>
              </a:r>
            </a:p>
            <a:p>
              <a:pPr algn="ctr">
                <a:defRPr/>
              </a:pPr>
              <a:r>
                <a:rPr lang="en-US" sz="1400" b="1" dirty="0" smtClean="0">
                  <a:solidFill>
                    <a:srgbClr val="271A0D"/>
                  </a:solidFill>
                  <a:latin typeface="Calibri" pitchFamily="34" charset="0"/>
                </a:rPr>
                <a:t>Branch Office(s)</a:t>
              </a:r>
            </a:p>
          </p:txBody>
        </p:sp>
        <p:pic>
          <p:nvPicPr>
            <p:cNvPr id="119" name="Picture 118" descr="device1.pn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472238" y="4205288"/>
              <a:ext cx="696912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20" name="Picture 119" descr="rtu.pn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473825" y="3379788"/>
              <a:ext cx="693738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22" name="Picture 121" descr="switch.png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462713" y="3767138"/>
              <a:ext cx="715962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sp>
          <p:nvSpPr>
            <p:cNvPr id="125" name="TextBox 124"/>
            <p:cNvSpPr txBox="1"/>
            <p:nvPr/>
          </p:nvSpPr>
          <p:spPr>
            <a:xfrm>
              <a:off x="4722813" y="3513138"/>
              <a:ext cx="1630362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WAN Accelerator</a:t>
              </a:r>
            </a:p>
          </p:txBody>
        </p:sp>
        <p:pic>
          <p:nvPicPr>
            <p:cNvPr id="123" name="Picture 122" descr="shop.png"/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738813" y="2327275"/>
              <a:ext cx="731837" cy="67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Uplogix in your Enterprise –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Safe Configuration and Change</a:t>
            </a:r>
          </a:p>
        </p:txBody>
      </p:sp>
      <p:sp>
        <p:nvSpPr>
          <p:cNvPr id="114" name="Freeform 113"/>
          <p:cNvSpPr/>
          <p:nvPr/>
        </p:nvSpPr>
        <p:spPr bwMode="auto">
          <a:xfrm>
            <a:off x="7035801" y="2905788"/>
            <a:ext cx="531813" cy="1193006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2568801"/>
              <a:gd name="connsiteX1" fmla="*/ 16876 w 659130"/>
              <a:gd name="connsiteY1" fmla="*/ 631869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1941739"/>
              <a:gd name="connsiteX1" fmla="*/ 16876 w 659130"/>
              <a:gd name="connsiteY1" fmla="*/ 4807 h 1941739"/>
              <a:gd name="connsiteX2" fmla="*/ 0 w 659130"/>
              <a:gd name="connsiteY2" fmla="*/ 1577884 h 1941739"/>
              <a:gd name="connsiteX3" fmla="*/ 659130 w 659130"/>
              <a:gd name="connsiteY3" fmla="*/ 1941739 h 1941739"/>
              <a:gd name="connsiteX0" fmla="*/ 16876 w 659130"/>
              <a:gd name="connsiteY0" fmla="*/ -1 h 1936931"/>
              <a:gd name="connsiteX1" fmla="*/ 0 w 659130"/>
              <a:gd name="connsiteY1" fmla="*/ 1573076 h 1936931"/>
              <a:gd name="connsiteX2" fmla="*/ 659130 w 659130"/>
              <a:gd name="connsiteY2" fmla="*/ 1936931 h 1936931"/>
              <a:gd name="connsiteX0" fmla="*/ 663465 w 663465"/>
              <a:gd name="connsiteY0" fmla="*/ 0 h 1988526"/>
              <a:gd name="connsiteX1" fmla="*/ 646589 w 663465"/>
              <a:gd name="connsiteY1" fmla="*/ 1573077 h 1988526"/>
              <a:gd name="connsiteX2" fmla="*/ 0 w 663465"/>
              <a:gd name="connsiteY2" fmla="*/ 1988526 h 198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465" h="1988526">
                <a:moveTo>
                  <a:pt x="663465" y="0"/>
                </a:moveTo>
                <a:cubicBezTo>
                  <a:pt x="657840" y="1048234"/>
                  <a:pt x="652214" y="524843"/>
                  <a:pt x="646589" y="1573077"/>
                </a:cubicBezTo>
                <a:lnTo>
                  <a:pt x="0" y="1988526"/>
                </a:lnTo>
              </a:path>
            </a:pathLst>
          </a:custGeom>
          <a:noFill/>
          <a:ln w="38100" cap="sq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6321425" y="2555744"/>
            <a:ext cx="527050" cy="1540669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130" h="2568801">
                <a:moveTo>
                  <a:pt x="548640" y="0"/>
                </a:moveTo>
                <a:lnTo>
                  <a:pt x="16876" y="4806"/>
                </a:lnTo>
                <a:cubicBezTo>
                  <a:pt x="11251" y="1053040"/>
                  <a:pt x="5625" y="1156712"/>
                  <a:pt x="0" y="2204946"/>
                </a:cubicBezTo>
                <a:lnTo>
                  <a:pt x="659130" y="2568801"/>
                </a:lnTo>
              </a:path>
            </a:pathLst>
          </a:custGeom>
          <a:noFill/>
          <a:ln w="38100" cap="sq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8" name="TextBox 120"/>
          <p:cNvSpPr txBox="1">
            <a:spLocks noChangeArrowheads="1"/>
          </p:cNvSpPr>
          <p:nvPr/>
        </p:nvSpPr>
        <p:spPr bwMode="auto">
          <a:xfrm>
            <a:off x="7747001" y="2909360"/>
            <a:ext cx="989013" cy="1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>
                <a:solidFill>
                  <a:srgbClr val="271A0D"/>
                </a:solidFill>
                <a:latin typeface="Calibri" pitchFamily="34" charset="0"/>
              </a:rPr>
              <a:t>Power</a:t>
            </a:r>
            <a:br>
              <a:rPr lang="en-US" sz="1400" dirty="0">
                <a:solidFill>
                  <a:srgbClr val="271A0D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271A0D"/>
                </a:solidFill>
                <a:latin typeface="Calibri" pitchFamily="34" charset="0"/>
              </a:rPr>
              <a:t>Distribution</a:t>
            </a:r>
            <a:br>
              <a:rPr lang="en-US" sz="1400" dirty="0">
                <a:solidFill>
                  <a:srgbClr val="271A0D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271A0D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36879" name="TextBox 122"/>
          <p:cNvSpPr txBox="1">
            <a:spLocks noChangeArrowheads="1"/>
          </p:cNvSpPr>
          <p:nvPr/>
        </p:nvSpPr>
        <p:spPr bwMode="auto">
          <a:xfrm>
            <a:off x="7500938" y="4020213"/>
            <a:ext cx="99060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271A0D"/>
                </a:solidFill>
                <a:latin typeface="Calibri" pitchFamily="34" charset="0"/>
              </a:rPr>
              <a:t>Uplogix</a:t>
            </a:r>
          </a:p>
          <a:p>
            <a:r>
              <a:rPr lang="en-US" sz="1400" b="1" dirty="0" smtClean="0">
                <a:solidFill>
                  <a:srgbClr val="271A0D"/>
                </a:solidFill>
                <a:latin typeface="Calibri" pitchFamily="34" charset="0"/>
              </a:rPr>
              <a:t>Local Manager</a:t>
            </a:r>
            <a:endParaRPr lang="en-US" sz="1400" b="1" dirty="0">
              <a:solidFill>
                <a:srgbClr val="271A0D"/>
              </a:solidFill>
              <a:latin typeface="Calibri" pitchFamily="34" charset="0"/>
            </a:endParaRPr>
          </a:p>
        </p:txBody>
      </p:sp>
      <p:pic>
        <p:nvPicPr>
          <p:cNvPr id="126" name="Picture 125" descr="tall power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97750" y="2485497"/>
            <a:ext cx="465138" cy="87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36891" name="TextBox 137"/>
          <p:cNvSpPr txBox="1">
            <a:spLocks noChangeArrowheads="1"/>
          </p:cNvSpPr>
          <p:nvPr/>
        </p:nvSpPr>
        <p:spPr bwMode="auto">
          <a:xfrm>
            <a:off x="1689100" y="2040204"/>
            <a:ext cx="2757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271A0D"/>
                </a:solidFill>
                <a:latin typeface="Calibri" pitchFamily="34" charset="0"/>
              </a:rPr>
              <a:t>Network Operations Center</a:t>
            </a:r>
          </a:p>
        </p:txBody>
      </p:sp>
      <p:pic>
        <p:nvPicPr>
          <p:cNvPr id="141" name="Picture 140" descr="pc man.wmf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36675" y="4174994"/>
            <a:ext cx="4587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36893" name="Picture 142" descr="control cent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4650" y="3689219"/>
            <a:ext cx="106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3371850" y="1440128"/>
            <a:ext cx="99060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rgbClr val="271A0D"/>
                </a:solidFill>
                <a:latin typeface="Calibri" pitchFamily="34" charset="0"/>
              </a:rPr>
              <a:t>Wide Area Network</a:t>
            </a:r>
            <a:endParaRPr lang="en-US" sz="1400" dirty="0">
              <a:solidFill>
                <a:srgbClr val="271A0D"/>
              </a:solidFill>
              <a:latin typeface="Calibri" pitchFamily="34" charset="0"/>
            </a:endParaRPr>
          </a:p>
        </p:txBody>
      </p:sp>
      <p:pic>
        <p:nvPicPr>
          <p:cNvPr id="156" name="Picture 155" descr="router.pn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84938" y="2399772"/>
            <a:ext cx="671512" cy="29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157" name="Picture 156" descr="appliance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232525" y="3640403"/>
            <a:ext cx="1209675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177" name="Picture 176" descr="router.png"/>
          <p:cNvPicPr>
            <a:picLocks noChangeAspect="1"/>
          </p:cNvPicPr>
          <p:nvPr/>
        </p:nvPicPr>
        <p:blipFill>
          <a:blip r:embed="rId22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491289" y="2409076"/>
            <a:ext cx="670560" cy="29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3" name="Picture 182" descr="hard drive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 bwMode="auto">
          <a:xfrm>
            <a:off x="6513515" y="3796225"/>
            <a:ext cx="420686" cy="2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" name="Flowchart: Document 183"/>
          <p:cNvSpPr/>
          <p:nvPr/>
        </p:nvSpPr>
        <p:spPr>
          <a:xfrm>
            <a:off x="6229351" y="2333097"/>
            <a:ext cx="881063" cy="44291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/>
            </a:solidFill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200" b="1" dirty="0">
                <a:latin typeface="Calibri" pitchFamily="34" charset="0"/>
                <a:ea typeface="ＭＳ Ｐゴシック" charset="0"/>
                <a:cs typeface="ＭＳ Ｐゴシック" charset="0"/>
              </a:rPr>
              <a:t>Running</a:t>
            </a:r>
            <a:br>
              <a:rPr lang="en-US" sz="1200" b="1" dirty="0">
                <a:latin typeface="Calibri" pitchFamily="34" charset="0"/>
                <a:ea typeface="ＭＳ Ｐゴシック" charset="0"/>
                <a:cs typeface="ＭＳ Ｐゴシック" charset="0"/>
              </a:rPr>
            </a:br>
            <a:r>
              <a:rPr lang="en-US" sz="1200" b="1" dirty="0">
                <a:latin typeface="Calibri" pitchFamily="34" charset="0"/>
                <a:ea typeface="ＭＳ Ｐゴシック" charset="0"/>
                <a:cs typeface="ＭＳ Ｐゴシック" charset="0"/>
              </a:rPr>
              <a:t>Config</a:t>
            </a:r>
          </a:p>
        </p:txBody>
      </p:sp>
      <p:grpSp>
        <p:nvGrpSpPr>
          <p:cNvPr id="17" name="Group 185"/>
          <p:cNvGrpSpPr>
            <a:grpSpLocks/>
          </p:cNvGrpSpPr>
          <p:nvPr/>
        </p:nvGrpSpPr>
        <p:grpSpPr bwMode="auto">
          <a:xfrm>
            <a:off x="4724401" y="4011879"/>
            <a:ext cx="2228880" cy="998271"/>
            <a:chOff x="4724400" y="5105400"/>
            <a:chExt cx="2228589" cy="1330415"/>
          </a:xfrm>
        </p:grpSpPr>
        <p:pic>
          <p:nvPicPr>
            <p:cNvPr id="92162" name="Picture 2" descr="C:\Documents and Settings\bmoran\Local Settings\Temporary Internet Files\Content.IE5\943E3RZT\MCj0424214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618046" y="5105400"/>
              <a:ext cx="630155" cy="87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sp>
          <p:nvSpPr>
            <p:cNvPr id="36932" name="TextBox 184"/>
            <p:cNvSpPr txBox="1">
              <a:spLocks noChangeArrowheads="1"/>
            </p:cNvSpPr>
            <p:nvPr/>
          </p:nvSpPr>
          <p:spPr bwMode="auto">
            <a:xfrm>
              <a:off x="4724400" y="5943599"/>
              <a:ext cx="2228589" cy="49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Calibri" pitchFamily="34" charset="0"/>
                </a:rPr>
                <a:t>Inactivity Timer Starts</a:t>
              </a:r>
            </a:p>
          </p:txBody>
        </p:sp>
      </p:grpSp>
      <p:sp>
        <p:nvSpPr>
          <p:cNvPr id="187" name="Flowchart: Document 186"/>
          <p:cNvSpPr/>
          <p:nvPr/>
        </p:nvSpPr>
        <p:spPr>
          <a:xfrm>
            <a:off x="6229351" y="2343150"/>
            <a:ext cx="881063" cy="442913"/>
          </a:xfrm>
          <a:prstGeom prst="flowChartDocumen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2"/>
            </a:solidFill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200" b="1" dirty="0">
                <a:latin typeface="Calibri" pitchFamily="34" charset="0"/>
                <a:ea typeface="ＭＳ Ｐゴシック" charset="0"/>
                <a:cs typeface="ＭＳ Ｐゴシック" charset="0"/>
              </a:rPr>
              <a:t>Running</a:t>
            </a:r>
            <a:br>
              <a:rPr lang="en-US" sz="1200" b="1" dirty="0">
                <a:latin typeface="Calibri" pitchFamily="34" charset="0"/>
                <a:ea typeface="ＭＳ Ｐゴシック" charset="0"/>
                <a:cs typeface="ＭＳ Ｐゴシック" charset="0"/>
              </a:rPr>
            </a:br>
            <a:r>
              <a:rPr lang="en-US" sz="1200" b="1" dirty="0">
                <a:latin typeface="Calibri" pitchFamily="34" charset="0"/>
                <a:ea typeface="ＭＳ Ｐゴシック" charset="0"/>
                <a:cs typeface="ＭＳ Ｐゴシック" charset="0"/>
              </a:rPr>
              <a:t>Config</a:t>
            </a:r>
          </a:p>
        </p:txBody>
      </p:sp>
      <p:sp>
        <p:nvSpPr>
          <p:cNvPr id="188" name="Flowchart: Document 187"/>
          <p:cNvSpPr/>
          <p:nvPr/>
        </p:nvSpPr>
        <p:spPr>
          <a:xfrm>
            <a:off x="4800601" y="4069028"/>
            <a:ext cx="881063" cy="44291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/>
            </a:solidFill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200" b="1" dirty="0">
                <a:latin typeface="Calibri" pitchFamily="34" charset="0"/>
                <a:ea typeface="ＭＳ Ｐゴシック" charset="0"/>
                <a:cs typeface="ＭＳ Ｐゴシック" charset="0"/>
              </a:rPr>
              <a:t>Running</a:t>
            </a:r>
            <a:br>
              <a:rPr lang="en-US" sz="1200" b="1" dirty="0">
                <a:latin typeface="Calibri" pitchFamily="34" charset="0"/>
                <a:ea typeface="ＭＳ Ｐゴシック" charset="0"/>
                <a:cs typeface="ＭＳ Ｐゴシック" charset="0"/>
              </a:rPr>
            </a:br>
            <a:r>
              <a:rPr lang="en-US" sz="1200" b="1" dirty="0">
                <a:latin typeface="Calibri" pitchFamily="34" charset="0"/>
                <a:ea typeface="ＭＳ Ｐゴシック" charset="0"/>
                <a:cs typeface="ＭＳ Ｐゴシック" charset="0"/>
              </a:rPr>
              <a:t>Config</a:t>
            </a:r>
          </a:p>
        </p:txBody>
      </p:sp>
      <p:sp>
        <p:nvSpPr>
          <p:cNvPr id="189" name="Flowchart: Document 188"/>
          <p:cNvSpPr/>
          <p:nvPr/>
        </p:nvSpPr>
        <p:spPr>
          <a:xfrm>
            <a:off x="5867401" y="4069028"/>
            <a:ext cx="881063" cy="44291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/>
            </a:solidFill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100" b="1" dirty="0">
                <a:latin typeface="Calibri" pitchFamily="34" charset="0"/>
                <a:ea typeface="ＭＳ Ｐゴシック" charset="0"/>
                <a:cs typeface="ＭＳ Ｐゴシック" charset="0"/>
              </a:rPr>
              <a:t>Previous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100" b="1" dirty="0">
                <a:latin typeface="Calibri" pitchFamily="34" charset="0"/>
                <a:ea typeface="ＭＳ Ｐゴシック" charset="0"/>
                <a:cs typeface="ＭＳ Ｐゴシック" charset="0"/>
              </a:rPr>
              <a:t>Running</a:t>
            </a:r>
            <a:br>
              <a:rPr lang="en-US" sz="1100" b="1" dirty="0">
                <a:latin typeface="Calibri" pitchFamily="34" charset="0"/>
                <a:ea typeface="ＭＳ Ｐゴシック" charset="0"/>
                <a:cs typeface="ＭＳ Ｐゴシック" charset="0"/>
              </a:rPr>
            </a:br>
            <a:r>
              <a:rPr lang="en-US" sz="1100" b="1" dirty="0">
                <a:latin typeface="Calibri" pitchFamily="34" charset="0"/>
                <a:ea typeface="ＭＳ Ｐゴシック" charset="0"/>
                <a:cs typeface="ＭＳ Ｐゴシック" charset="0"/>
              </a:rPr>
              <a:t>Config</a:t>
            </a:r>
          </a:p>
        </p:txBody>
      </p:sp>
      <p:sp>
        <p:nvSpPr>
          <p:cNvPr id="193" name="Isosceles Triangle 192"/>
          <p:cNvSpPr>
            <a:spLocks noChangeArrowheads="1"/>
          </p:cNvSpPr>
          <p:nvPr/>
        </p:nvSpPr>
        <p:spPr bwMode="auto">
          <a:xfrm>
            <a:off x="5638800" y="4183328"/>
            <a:ext cx="304800" cy="171450"/>
          </a:xfrm>
          <a:prstGeom prst="triangle">
            <a:avLst>
              <a:gd name="adj" fmla="val 50000"/>
            </a:avLst>
          </a:prstGeom>
          <a:solidFill>
            <a:srgbClr val="F2F2F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500" b="1" dirty="0">
                <a:latin typeface="Calibri" pitchFamily="34" charset="0"/>
                <a:ea typeface="ＭＳ Ｐゴシック" charset="0"/>
                <a:cs typeface="ＭＳ Ｐゴシック" charset="0"/>
              </a:rPr>
              <a:t>DIFF</a:t>
            </a:r>
          </a:p>
        </p:txBody>
      </p:sp>
      <p:sp>
        <p:nvSpPr>
          <p:cNvPr id="195" name="Flowchart: Manual Input 194"/>
          <p:cNvSpPr/>
          <p:nvPr/>
        </p:nvSpPr>
        <p:spPr>
          <a:xfrm>
            <a:off x="1524001" y="3668978"/>
            <a:ext cx="881063" cy="442913"/>
          </a:xfrm>
          <a:prstGeom prst="flowChartManualInput">
            <a:avLst/>
          </a:prstGeom>
          <a:solidFill>
            <a:srgbClr val="FFC000"/>
          </a:solidFill>
          <a:ln w="12700">
            <a:solidFill>
              <a:schemeClr val="bg2"/>
            </a:solidFill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000" b="1" dirty="0">
                <a:latin typeface="Calibri" pitchFamily="34" charset="0"/>
                <a:ea typeface="ＭＳ Ｐゴシック" charset="0"/>
                <a:cs typeface="ＭＳ Ｐゴシック" charset="0"/>
              </a:rPr>
              <a:t>Requests</a:t>
            </a:r>
            <a:br>
              <a:rPr lang="en-US" sz="1000" b="1" dirty="0">
                <a:latin typeface="Calibri" pitchFamily="34" charset="0"/>
                <a:ea typeface="ＭＳ Ｐゴシック" charset="0"/>
                <a:cs typeface="ＭＳ Ｐゴシック" charset="0"/>
              </a:rPr>
            </a:br>
            <a:r>
              <a:rPr lang="en-US" sz="1000" b="1" dirty="0">
                <a:latin typeface="Calibri" pitchFamily="34" charset="0"/>
                <a:ea typeface="ＭＳ Ｐゴシック" charset="0"/>
                <a:cs typeface="ＭＳ Ｐゴシック" charset="0"/>
              </a:rPr>
              <a:t>Terminal Session</a:t>
            </a:r>
          </a:p>
        </p:txBody>
      </p:sp>
      <p:sp>
        <p:nvSpPr>
          <p:cNvPr id="83" name="Freeform 82"/>
          <p:cNvSpPr>
            <a:spLocks noChangeArrowheads="1"/>
          </p:cNvSpPr>
          <p:nvPr/>
        </p:nvSpPr>
        <p:spPr bwMode="auto">
          <a:xfrm>
            <a:off x="1555750" y="1280585"/>
            <a:ext cx="5314950" cy="1231106"/>
          </a:xfrm>
          <a:custGeom>
            <a:avLst/>
            <a:gdLst>
              <a:gd name="T0" fmla="*/ 5314950 w 5314950"/>
              <a:gd name="T1" fmla="*/ 1641475 h 1641475"/>
              <a:gd name="T2" fmla="*/ 0 w 5314950"/>
              <a:gd name="T3" fmla="*/ 889000 h 1641475"/>
              <a:gd name="T4" fmla="*/ 0 60000 65536"/>
              <a:gd name="T5" fmla="*/ 0 60000 65536"/>
              <a:gd name="T6" fmla="*/ 0 w 5314950"/>
              <a:gd name="T7" fmla="*/ 0 h 1641475"/>
              <a:gd name="T8" fmla="*/ 5314950 w 5314950"/>
              <a:gd name="T9" fmla="*/ 1641475 h 16414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14950" h="1641475">
                <a:moveTo>
                  <a:pt x="5314950" y="1641475"/>
                </a:moveTo>
                <a:cubicBezTo>
                  <a:pt x="2957513" y="0"/>
                  <a:pt x="1485900" y="392113"/>
                  <a:pt x="0" y="889000"/>
                </a:cubicBezTo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4" name="Freeform 83"/>
          <p:cNvSpPr>
            <a:spLocks noChangeArrowheads="1"/>
          </p:cNvSpPr>
          <p:nvPr/>
        </p:nvSpPr>
        <p:spPr bwMode="auto">
          <a:xfrm>
            <a:off x="1527175" y="1949715"/>
            <a:ext cx="323850" cy="1976438"/>
          </a:xfrm>
          <a:custGeom>
            <a:avLst/>
            <a:gdLst>
              <a:gd name="T0" fmla="*/ 0 w 322730"/>
              <a:gd name="T1" fmla="*/ 0 h 2635623"/>
              <a:gd name="T2" fmla="*/ 309679 w 322730"/>
              <a:gd name="T3" fmla="*/ 827403 h 2635623"/>
              <a:gd name="T4" fmla="*/ 331801 w 322730"/>
              <a:gd name="T5" fmla="*/ 2632640 h 2635623"/>
              <a:gd name="T6" fmla="*/ 0 60000 65536"/>
              <a:gd name="T7" fmla="*/ 0 60000 65536"/>
              <a:gd name="T8" fmla="*/ 0 60000 65536"/>
              <a:gd name="T9" fmla="*/ 0 w 322730"/>
              <a:gd name="T10" fmla="*/ 0 h 2635623"/>
              <a:gd name="T11" fmla="*/ 322730 w 322730"/>
              <a:gd name="T12" fmla="*/ 2635623 h 26356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730" h="2635623">
                <a:moveTo>
                  <a:pt x="0" y="0"/>
                </a:moveTo>
                <a:lnTo>
                  <a:pt x="301214" y="828339"/>
                </a:lnTo>
                <a:lnTo>
                  <a:pt x="322730" y="2635623"/>
                </a:lnTo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5360620" y="4276197"/>
            <a:ext cx="966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Calibri" pitchFamily="34" charset="0"/>
                <a:ea typeface="ＭＳ Ｐゴシック" charset="0"/>
                <a:cs typeface="ＭＳ Ｐゴシック" charset="0"/>
              </a:rPr>
              <a:t>Surgical</a:t>
            </a:r>
            <a:endParaRPr lang="en-US" dirty="0">
              <a:latin typeface="Calibri" pitchFamily="34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dirty="0">
                <a:latin typeface="Calibri" pitchFamily="34" charset="0"/>
                <a:ea typeface="ＭＳ Ｐゴシック" charset="0"/>
                <a:cs typeface="ＭＳ Ｐゴシック" charset="0"/>
              </a:rPr>
              <a:t>Rollback</a:t>
            </a:r>
          </a:p>
        </p:txBody>
      </p:sp>
      <p:sp>
        <p:nvSpPr>
          <p:cNvPr id="194" name="Flowchart: Document 193"/>
          <p:cNvSpPr/>
          <p:nvPr/>
        </p:nvSpPr>
        <p:spPr>
          <a:xfrm>
            <a:off x="6324600" y="3783278"/>
            <a:ext cx="881063" cy="442913"/>
          </a:xfrm>
          <a:prstGeom prst="flowChartDocumen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2"/>
            </a:solidFill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200" b="1" dirty="0">
                <a:latin typeface="Calibri" pitchFamily="34" charset="0"/>
                <a:ea typeface="ＭＳ Ｐゴシック" charset="0"/>
                <a:cs typeface="ＭＳ Ｐゴシック" charset="0"/>
              </a:rPr>
              <a:t>Roll back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200" b="1" dirty="0">
                <a:latin typeface="Calibri" pitchFamily="34" charset="0"/>
                <a:ea typeface="ＭＳ Ｐゴシック" charset="0"/>
                <a:cs typeface="ＭＳ Ｐゴシック" charset="0"/>
              </a:rPr>
              <a:t>changes</a:t>
            </a:r>
          </a:p>
        </p:txBody>
      </p:sp>
      <p:sp>
        <p:nvSpPr>
          <p:cNvPr id="190" name="Flowchart: Decision 189"/>
          <p:cNvSpPr>
            <a:spLocks noChangeArrowheads="1"/>
          </p:cNvSpPr>
          <p:nvPr/>
        </p:nvSpPr>
        <p:spPr bwMode="auto">
          <a:xfrm>
            <a:off x="6096000" y="3726128"/>
            <a:ext cx="1447800" cy="557213"/>
          </a:xfrm>
          <a:prstGeom prst="flowChartDecision">
            <a:avLst/>
          </a:prstGeom>
          <a:solidFill>
            <a:srgbClr val="D9D9D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000" b="1" dirty="0">
                <a:latin typeface="Calibri" pitchFamily="34" charset="0"/>
                <a:ea typeface="ＭＳ Ｐゴシック" charset="0"/>
                <a:cs typeface="ＭＳ Ｐゴシック" charset="0"/>
              </a:rPr>
              <a:t>Confirm changes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00" b="1" dirty="0">
                <a:latin typeface="Calibri" pitchFamily="34" charset="0"/>
                <a:ea typeface="ＭＳ Ｐゴシック" charset="0"/>
                <a:cs typeface="ＭＳ Ｐゴシック" charset="0"/>
              </a:rPr>
              <a:t>Yes   No</a:t>
            </a:r>
            <a:br>
              <a:rPr lang="en-US" sz="1000" b="1" dirty="0">
                <a:latin typeface="Calibri" pitchFamily="34" charset="0"/>
                <a:ea typeface="ＭＳ Ｐゴシック" charset="0"/>
                <a:cs typeface="ＭＳ Ｐゴシック" charset="0"/>
              </a:rPr>
            </a:br>
            <a:r>
              <a:rPr lang="en-US" sz="1000" b="1" dirty="0">
                <a:latin typeface="Calibri" pitchFamily="34" charset="0"/>
                <a:ea typeface="ＭＳ Ｐゴシック" charset="0"/>
                <a:cs typeface="ＭＳ Ｐゴシック" charset="0"/>
              </a:rPr>
              <a:t>More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0.00093 C -0.01216 0.00116 -0.01094 -0.19213 -0.01216 -0.23796 C -0.01337 -0.28379 -0.04566 -0.33449 -0.04792 -0.35902 C -0.05018 -0.38356 -0.06476 -0.35856 -0.02622 -0.38564 C 0.01232 -0.41273 0.13489 -0.44305 0.21145 -0.43657 C 0.28541 -0.43125 0.37187 -0.39583 0.41701 -0.35347 C 0.46979 -0.32592 0.46527 -0.33564 0.52795 -0.27129 C 0.53958 -0.21805 0.53958 0.03982 0.54045 0.04098 " pathEditMode="relative" rAng="0" ptsTypes="ftttsfff">
                                      <p:cBhvr>
                                        <p:cTn id="10" dur="3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8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54 0 L -0.06354 0.26111 L -0.02812 0.27361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54 0 L -0.06354 0.26111 L -0.02812 0.27361 " pathEditMode="relative" ptsTypes="AAAA">
                                      <p:cBhvr>
                                        <p:cTn id="81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withGroup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withGroup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1875 L -0.13229 0.1101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withGroup">
                            <p:stCondLst>
                              <p:cond delay="17500"/>
                            </p:stCondLst>
                            <p:childTnLst>
                              <p:par>
                                <p:cTn id="124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1.82239E-6 L -0.075 -0.02544 L -0.07431 -0.27637 L 0.00694 -0.27683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3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7" grpId="1"/>
      <p:bldP spid="184" grpId="0" animBg="1"/>
      <p:bldP spid="184" grpId="1" animBg="1"/>
      <p:bldP spid="184" grpId="2" animBg="1"/>
      <p:bldP spid="184" grpId="3" animBg="1"/>
      <p:bldP spid="187" grpId="0" animBg="1"/>
      <p:bldP spid="187" grpId="1" animBg="1"/>
      <p:bldP spid="187" grpId="2" animBg="1"/>
      <p:bldP spid="187" grpId="3" animBg="1"/>
      <p:bldP spid="188" grpId="0" animBg="1"/>
      <p:bldP spid="188" grpId="1" animBg="1"/>
      <p:bldP spid="189" grpId="0" animBg="1"/>
      <p:bldP spid="189" grpId="1" animBg="1"/>
      <p:bldP spid="193" grpId="0" animBg="1"/>
      <p:bldP spid="193" grpId="1" animBg="1"/>
      <p:bldP spid="195" grpId="0" animBg="1"/>
      <p:bldP spid="195" grpId="1" animBg="1"/>
      <p:bldP spid="195" grpId="2" animBg="1"/>
      <p:bldP spid="83" grpId="0" animBg="1"/>
      <p:bldP spid="83" grpId="1" animBg="1"/>
      <p:bldP spid="84" grpId="0" animBg="1"/>
      <p:bldP spid="84" grpId="1" animBg="1"/>
      <p:bldP spid="91" grpId="0"/>
      <p:bldP spid="91" grpId="1"/>
      <p:bldP spid="194" grpId="0" animBg="1"/>
      <p:bldP spid="194" grpId="1" animBg="1"/>
      <p:bldP spid="194" grpId="2" animBg="1"/>
      <p:bldP spid="194" grpId="3" animBg="1"/>
      <p:bldP spid="190" grpId="0" animBg="1"/>
      <p:bldP spid="190" grpId="1" animBg="1"/>
      <p:bldP spid="19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0" y="1276350"/>
            <a:ext cx="9144000" cy="38671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101" name="Picture 100" descr="building - custo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85188" y="1366105"/>
            <a:ext cx="1630012" cy="8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8" name="Freeform 217"/>
          <p:cNvSpPr/>
          <p:nvPr/>
        </p:nvSpPr>
        <p:spPr bwMode="auto">
          <a:xfrm>
            <a:off x="7035801" y="2958216"/>
            <a:ext cx="531813" cy="1193006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2568801"/>
              <a:gd name="connsiteX1" fmla="*/ 16876 w 659130"/>
              <a:gd name="connsiteY1" fmla="*/ 631869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1941739"/>
              <a:gd name="connsiteX1" fmla="*/ 16876 w 659130"/>
              <a:gd name="connsiteY1" fmla="*/ 4807 h 1941739"/>
              <a:gd name="connsiteX2" fmla="*/ 0 w 659130"/>
              <a:gd name="connsiteY2" fmla="*/ 1577884 h 1941739"/>
              <a:gd name="connsiteX3" fmla="*/ 659130 w 659130"/>
              <a:gd name="connsiteY3" fmla="*/ 1941739 h 1941739"/>
              <a:gd name="connsiteX0" fmla="*/ 16876 w 659130"/>
              <a:gd name="connsiteY0" fmla="*/ -1 h 1936931"/>
              <a:gd name="connsiteX1" fmla="*/ 0 w 659130"/>
              <a:gd name="connsiteY1" fmla="*/ 1573076 h 1936931"/>
              <a:gd name="connsiteX2" fmla="*/ 659130 w 659130"/>
              <a:gd name="connsiteY2" fmla="*/ 1936931 h 1936931"/>
              <a:gd name="connsiteX0" fmla="*/ 663465 w 663465"/>
              <a:gd name="connsiteY0" fmla="*/ 0 h 1988526"/>
              <a:gd name="connsiteX1" fmla="*/ 646589 w 663465"/>
              <a:gd name="connsiteY1" fmla="*/ 1573077 h 1988526"/>
              <a:gd name="connsiteX2" fmla="*/ 0 w 663465"/>
              <a:gd name="connsiteY2" fmla="*/ 1988526 h 198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465" h="1988526">
                <a:moveTo>
                  <a:pt x="663465" y="0"/>
                </a:moveTo>
                <a:cubicBezTo>
                  <a:pt x="657840" y="1048234"/>
                  <a:pt x="652214" y="524843"/>
                  <a:pt x="646589" y="1573077"/>
                </a:cubicBezTo>
                <a:lnTo>
                  <a:pt x="0" y="1988526"/>
                </a:lnTo>
              </a:path>
            </a:pathLst>
          </a:custGeom>
          <a:noFill/>
          <a:ln w="38100" cap="sq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grpSp>
        <p:nvGrpSpPr>
          <p:cNvPr id="3" name="Group 226"/>
          <p:cNvGrpSpPr/>
          <p:nvPr/>
        </p:nvGrpSpPr>
        <p:grpSpPr>
          <a:xfrm>
            <a:off x="7397751" y="2537925"/>
            <a:ext cx="1338263" cy="879872"/>
            <a:chOff x="7397750" y="3070225"/>
            <a:chExt cx="1338263" cy="1173163"/>
          </a:xfrm>
        </p:grpSpPr>
        <p:sp>
          <p:nvSpPr>
            <p:cNvPr id="219" name="TextBox 218"/>
            <p:cNvSpPr txBox="1"/>
            <p:nvPr/>
          </p:nvSpPr>
          <p:spPr>
            <a:xfrm>
              <a:off x="7747000" y="3635375"/>
              <a:ext cx="989013" cy="207963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Power</a:t>
              </a:r>
              <a:b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</a:b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Distribution</a:t>
              </a:r>
              <a:b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</a:b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Unit</a:t>
              </a:r>
            </a:p>
          </p:txBody>
        </p:sp>
        <p:pic>
          <p:nvPicPr>
            <p:cNvPr id="220" name="Picture 219" descr="tall power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7750" y="3070225"/>
              <a:ext cx="465138" cy="117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</p:grpSp>
      <p:grpSp>
        <p:nvGrpSpPr>
          <p:cNvPr id="4" name="Group 224"/>
          <p:cNvGrpSpPr/>
          <p:nvPr/>
        </p:nvGrpSpPr>
        <p:grpSpPr>
          <a:xfrm>
            <a:off x="6961188" y="2618887"/>
            <a:ext cx="533400" cy="953691"/>
            <a:chOff x="6961188" y="3178175"/>
            <a:chExt cx="533400" cy="1271588"/>
          </a:xfrm>
        </p:grpSpPr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6961188" y="3178175"/>
              <a:ext cx="533400" cy="120650"/>
            </a:xfrm>
            <a:custGeom>
              <a:avLst/>
              <a:gdLst>
                <a:gd name="T0" fmla="*/ 0 w 533400"/>
                <a:gd name="T1" fmla="*/ 0 h 121920"/>
                <a:gd name="T2" fmla="*/ 297180 w 533400"/>
                <a:gd name="T3" fmla="*/ 0 h 121920"/>
                <a:gd name="T4" fmla="*/ 297180 w 533400"/>
                <a:gd name="T5" fmla="*/ 107522 h 121920"/>
                <a:gd name="T6" fmla="*/ 533400 w 533400"/>
                <a:gd name="T7" fmla="*/ 107522 h 1219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2" name="Freeform 221"/>
            <p:cNvSpPr>
              <a:spLocks/>
            </p:cNvSpPr>
            <p:nvPr/>
          </p:nvSpPr>
          <p:spPr bwMode="auto">
            <a:xfrm>
              <a:off x="6961188" y="3527425"/>
              <a:ext cx="533400" cy="122238"/>
            </a:xfrm>
            <a:custGeom>
              <a:avLst/>
              <a:gdLst>
                <a:gd name="T0" fmla="*/ 0 w 533400"/>
                <a:gd name="T1" fmla="*/ 0 h 121920"/>
                <a:gd name="T2" fmla="*/ 297180 w 533400"/>
                <a:gd name="T3" fmla="*/ 0 h 121920"/>
                <a:gd name="T4" fmla="*/ 297180 w 533400"/>
                <a:gd name="T5" fmla="*/ 125791 h 121920"/>
                <a:gd name="T6" fmla="*/ 533400 w 533400"/>
                <a:gd name="T7" fmla="*/ 125791 h 1219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 flipV="1">
              <a:off x="6961188" y="3886200"/>
              <a:ext cx="533400" cy="122238"/>
            </a:xfrm>
            <a:custGeom>
              <a:avLst/>
              <a:gdLst>
                <a:gd name="T0" fmla="*/ 0 w 533400"/>
                <a:gd name="T1" fmla="*/ 0 h 121920"/>
                <a:gd name="T2" fmla="*/ 297180 w 533400"/>
                <a:gd name="T3" fmla="*/ 0 h 121920"/>
                <a:gd name="T4" fmla="*/ 297180 w 533400"/>
                <a:gd name="T5" fmla="*/ 125791 h 121920"/>
                <a:gd name="T6" fmla="*/ 533400 w 533400"/>
                <a:gd name="T7" fmla="*/ 125791 h 1219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 flipV="1">
              <a:off x="6961188" y="4130675"/>
              <a:ext cx="533400" cy="319088"/>
            </a:xfrm>
            <a:custGeom>
              <a:avLst/>
              <a:gdLst>
                <a:gd name="T0" fmla="*/ 0 w 533400"/>
                <a:gd name="T1" fmla="*/ 0 h 318770"/>
                <a:gd name="T2" fmla="*/ 297180 w 533400"/>
                <a:gd name="T3" fmla="*/ 0 h 318770"/>
                <a:gd name="T4" fmla="*/ 297180 w 533400"/>
                <a:gd name="T5" fmla="*/ 322608 h 318770"/>
                <a:gd name="T6" fmla="*/ 533400 w 533400"/>
                <a:gd name="T7" fmla="*/ 322608 h 3187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318770">
                  <a:moveTo>
                    <a:pt x="0" y="0"/>
                  </a:moveTo>
                  <a:lnTo>
                    <a:pt x="297180" y="0"/>
                  </a:lnTo>
                  <a:lnTo>
                    <a:pt x="297180" y="318770"/>
                  </a:lnTo>
                  <a:lnTo>
                    <a:pt x="533400" y="31877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" name="Group 215"/>
          <p:cNvGrpSpPr/>
          <p:nvPr/>
        </p:nvGrpSpPr>
        <p:grpSpPr>
          <a:xfrm>
            <a:off x="6321426" y="2608172"/>
            <a:ext cx="784225" cy="1540669"/>
            <a:chOff x="6321425" y="3163888"/>
            <a:chExt cx="784225" cy="2054225"/>
          </a:xfrm>
        </p:grpSpPr>
        <p:sp>
          <p:nvSpPr>
            <p:cNvPr id="212" name="Freeform 211"/>
            <p:cNvSpPr/>
            <p:nvPr/>
          </p:nvSpPr>
          <p:spPr bwMode="auto">
            <a:xfrm>
              <a:off x="6321425" y="3163888"/>
              <a:ext cx="527050" cy="2054225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130" h="2568801">
                  <a:moveTo>
                    <a:pt x="548640" y="0"/>
                  </a:moveTo>
                  <a:lnTo>
                    <a:pt x="16876" y="4806"/>
                  </a:lnTo>
                  <a:cubicBezTo>
                    <a:pt x="11251" y="1053040"/>
                    <a:pt x="5625" y="1156712"/>
                    <a:pt x="0" y="2204946"/>
                  </a:cubicBezTo>
                  <a:lnTo>
                    <a:pt x="659130" y="2568801"/>
                  </a:lnTo>
                </a:path>
              </a:pathLst>
            </a:custGeom>
            <a:noFill/>
            <a:ln w="381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13" name="Freeform 212"/>
            <p:cNvSpPr/>
            <p:nvPr/>
          </p:nvSpPr>
          <p:spPr bwMode="auto">
            <a:xfrm>
              <a:off x="6413500" y="3627438"/>
              <a:ext cx="527050" cy="1552575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130" h="1941739">
                  <a:moveTo>
                    <a:pt x="548640" y="0"/>
                  </a:moveTo>
                  <a:lnTo>
                    <a:pt x="16876" y="4807"/>
                  </a:lnTo>
                  <a:cubicBezTo>
                    <a:pt x="11251" y="1053041"/>
                    <a:pt x="5625" y="529650"/>
                    <a:pt x="0" y="1577884"/>
                  </a:cubicBezTo>
                  <a:lnTo>
                    <a:pt x="659130" y="1941739"/>
                  </a:lnTo>
                </a:path>
              </a:pathLst>
            </a:custGeom>
            <a:noFill/>
            <a:ln w="381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14" name="Freeform 213"/>
            <p:cNvSpPr/>
            <p:nvPr/>
          </p:nvSpPr>
          <p:spPr bwMode="auto">
            <a:xfrm>
              <a:off x="6577013" y="4381500"/>
              <a:ext cx="528637" cy="712788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358140 w 659130"/>
                <a:gd name="connsiteY0" fmla="*/ 530006 h 1575110"/>
                <a:gd name="connsiteX1" fmla="*/ 16876 w 659130"/>
                <a:gd name="connsiteY1" fmla="*/ 526876 h 1575110"/>
                <a:gd name="connsiteX2" fmla="*/ 0 w 659130"/>
                <a:gd name="connsiteY2" fmla="*/ 1048234 h 1575110"/>
                <a:gd name="connsiteX3" fmla="*/ 659130 w 659130"/>
                <a:gd name="connsiteY3" fmla="*/ 1412089 h 1575110"/>
                <a:gd name="connsiteX0" fmla="*/ 465349 w 766339"/>
                <a:gd name="connsiteY0" fmla="*/ 88118 h 970201"/>
                <a:gd name="connsiteX1" fmla="*/ 124085 w 766339"/>
                <a:gd name="connsiteY1" fmla="*/ 84988 h 970201"/>
                <a:gd name="connsiteX2" fmla="*/ 123084 w 766339"/>
                <a:gd name="connsiteY2" fmla="*/ 86892 h 970201"/>
                <a:gd name="connsiteX3" fmla="*/ 107209 w 766339"/>
                <a:gd name="connsiteY3" fmla="*/ 606346 h 970201"/>
                <a:gd name="connsiteX4" fmla="*/ 766339 w 766339"/>
                <a:gd name="connsiteY4" fmla="*/ 970201 h 970201"/>
                <a:gd name="connsiteX0" fmla="*/ 465349 w 766339"/>
                <a:gd name="connsiteY0" fmla="*/ 8744 h 890827"/>
                <a:gd name="connsiteX1" fmla="*/ 124085 w 766339"/>
                <a:gd name="connsiteY1" fmla="*/ 5614 h 890827"/>
                <a:gd name="connsiteX2" fmla="*/ 123084 w 766339"/>
                <a:gd name="connsiteY2" fmla="*/ 7518 h 890827"/>
                <a:gd name="connsiteX3" fmla="*/ 107209 w 766339"/>
                <a:gd name="connsiteY3" fmla="*/ 526972 h 890827"/>
                <a:gd name="connsiteX4" fmla="*/ 766339 w 766339"/>
                <a:gd name="connsiteY4" fmla="*/ 890827 h 890827"/>
                <a:gd name="connsiteX0" fmla="*/ 465349 w 766339"/>
                <a:gd name="connsiteY0" fmla="*/ 9583 h 891666"/>
                <a:gd name="connsiteX1" fmla="*/ 124085 w 766339"/>
                <a:gd name="connsiteY1" fmla="*/ 6453 h 891666"/>
                <a:gd name="connsiteX2" fmla="*/ 123084 w 766339"/>
                <a:gd name="connsiteY2" fmla="*/ 8357 h 891666"/>
                <a:gd name="connsiteX3" fmla="*/ 107209 w 766339"/>
                <a:gd name="connsiteY3" fmla="*/ 527811 h 891666"/>
                <a:gd name="connsiteX4" fmla="*/ 766339 w 766339"/>
                <a:gd name="connsiteY4" fmla="*/ 891666 h 891666"/>
                <a:gd name="connsiteX0" fmla="*/ 398308 w 699298"/>
                <a:gd name="connsiteY0" fmla="*/ 9583 h 891666"/>
                <a:gd name="connsiteX1" fmla="*/ 57044 w 699298"/>
                <a:gd name="connsiteY1" fmla="*/ 6453 h 891666"/>
                <a:gd name="connsiteX2" fmla="*/ 56043 w 699298"/>
                <a:gd name="connsiteY2" fmla="*/ 8357 h 891666"/>
                <a:gd name="connsiteX3" fmla="*/ 40168 w 699298"/>
                <a:gd name="connsiteY3" fmla="*/ 527811 h 891666"/>
                <a:gd name="connsiteX4" fmla="*/ 699298 w 699298"/>
                <a:gd name="connsiteY4" fmla="*/ 891666 h 891666"/>
                <a:gd name="connsiteX0" fmla="*/ 398308 w 699298"/>
                <a:gd name="connsiteY0" fmla="*/ 14698 h 896781"/>
                <a:gd name="connsiteX1" fmla="*/ 57044 w 699298"/>
                <a:gd name="connsiteY1" fmla="*/ 11568 h 896781"/>
                <a:gd name="connsiteX2" fmla="*/ 56043 w 699298"/>
                <a:gd name="connsiteY2" fmla="*/ 13472 h 896781"/>
                <a:gd name="connsiteX3" fmla="*/ 40168 w 699298"/>
                <a:gd name="connsiteY3" fmla="*/ 532926 h 896781"/>
                <a:gd name="connsiteX4" fmla="*/ 699298 w 699298"/>
                <a:gd name="connsiteY4" fmla="*/ 896781 h 896781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1 w 766171"/>
                <a:gd name="connsiteY0" fmla="*/ 3130 h 885213"/>
                <a:gd name="connsiteX1" fmla="*/ 123917 w 766171"/>
                <a:gd name="connsiteY1" fmla="*/ 0 h 885213"/>
                <a:gd name="connsiteX2" fmla="*/ 107042 w 766171"/>
                <a:gd name="connsiteY2" fmla="*/ 521358 h 885213"/>
                <a:gd name="connsiteX3" fmla="*/ 766171 w 766171"/>
                <a:gd name="connsiteY3" fmla="*/ 885213 h 885213"/>
                <a:gd name="connsiteX0" fmla="*/ 465180 w 766170"/>
                <a:gd name="connsiteY0" fmla="*/ 3130 h 885213"/>
                <a:gd name="connsiteX1" fmla="*/ 123916 w 766170"/>
                <a:gd name="connsiteY1" fmla="*/ 0 h 885213"/>
                <a:gd name="connsiteX2" fmla="*/ 107042 w 766170"/>
                <a:gd name="connsiteY2" fmla="*/ 521358 h 885213"/>
                <a:gd name="connsiteX3" fmla="*/ 766170 w 766170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00954 w 701944"/>
                <a:gd name="connsiteY0" fmla="*/ 3130 h 885213"/>
                <a:gd name="connsiteX1" fmla="*/ 59690 w 701944"/>
                <a:gd name="connsiteY1" fmla="*/ 0 h 885213"/>
                <a:gd name="connsiteX2" fmla="*/ 42817 w 701944"/>
                <a:gd name="connsiteY2" fmla="*/ 521358 h 885213"/>
                <a:gd name="connsiteX3" fmla="*/ 701944 w 701944"/>
                <a:gd name="connsiteY3" fmla="*/ 885213 h 885213"/>
                <a:gd name="connsiteX0" fmla="*/ 360999 w 661989"/>
                <a:gd name="connsiteY0" fmla="*/ 9031 h 891114"/>
                <a:gd name="connsiteX1" fmla="*/ 19735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1674926 w 1975916"/>
                <a:gd name="connsiteY0" fmla="*/ 9031 h 891114"/>
                <a:gd name="connsiteX1" fmla="*/ 159 w 1975916"/>
                <a:gd name="connsiteY1" fmla="*/ 5901 h 891114"/>
                <a:gd name="connsiteX2" fmla="*/ 1316789 w 1975916"/>
                <a:gd name="connsiteY2" fmla="*/ 527259 h 891114"/>
                <a:gd name="connsiteX3" fmla="*/ 1975916 w 1975916"/>
                <a:gd name="connsiteY3" fmla="*/ 891114 h 891114"/>
                <a:gd name="connsiteX0" fmla="*/ 360999 w 661989"/>
                <a:gd name="connsiteY0" fmla="*/ 9031 h 891114"/>
                <a:gd name="connsiteX1" fmla="*/ 1876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989" h="891114">
                  <a:moveTo>
                    <a:pt x="360999" y="9031"/>
                  </a:moveTo>
                  <a:lnTo>
                    <a:pt x="1876" y="5901"/>
                  </a:lnTo>
                  <a:cubicBezTo>
                    <a:pt x="1717" y="0"/>
                    <a:pt x="0" y="534506"/>
                    <a:pt x="2862" y="527259"/>
                  </a:cubicBezTo>
                  <a:lnTo>
                    <a:pt x="661989" y="891114"/>
                  </a:lnTo>
                </a:path>
              </a:pathLst>
            </a:custGeom>
            <a:noFill/>
            <a:ln w="381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6496050" y="3929063"/>
              <a:ext cx="528638" cy="1203325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358140 w 659130"/>
                <a:gd name="connsiteY0" fmla="*/ 530006 h 1575110"/>
                <a:gd name="connsiteX1" fmla="*/ 16876 w 659130"/>
                <a:gd name="connsiteY1" fmla="*/ 526876 h 1575110"/>
                <a:gd name="connsiteX2" fmla="*/ 0 w 659130"/>
                <a:gd name="connsiteY2" fmla="*/ 1048234 h 1575110"/>
                <a:gd name="connsiteX3" fmla="*/ 659130 w 659130"/>
                <a:gd name="connsiteY3" fmla="*/ 1412089 h 1575110"/>
                <a:gd name="connsiteX0" fmla="*/ 465349 w 766339"/>
                <a:gd name="connsiteY0" fmla="*/ 88118 h 970201"/>
                <a:gd name="connsiteX1" fmla="*/ 124085 w 766339"/>
                <a:gd name="connsiteY1" fmla="*/ 84988 h 970201"/>
                <a:gd name="connsiteX2" fmla="*/ 123084 w 766339"/>
                <a:gd name="connsiteY2" fmla="*/ 86892 h 970201"/>
                <a:gd name="connsiteX3" fmla="*/ 107209 w 766339"/>
                <a:gd name="connsiteY3" fmla="*/ 606346 h 970201"/>
                <a:gd name="connsiteX4" fmla="*/ 766339 w 766339"/>
                <a:gd name="connsiteY4" fmla="*/ 970201 h 970201"/>
                <a:gd name="connsiteX0" fmla="*/ 465349 w 766339"/>
                <a:gd name="connsiteY0" fmla="*/ 8744 h 890827"/>
                <a:gd name="connsiteX1" fmla="*/ 124085 w 766339"/>
                <a:gd name="connsiteY1" fmla="*/ 5614 h 890827"/>
                <a:gd name="connsiteX2" fmla="*/ 123084 w 766339"/>
                <a:gd name="connsiteY2" fmla="*/ 7518 h 890827"/>
                <a:gd name="connsiteX3" fmla="*/ 107209 w 766339"/>
                <a:gd name="connsiteY3" fmla="*/ 526972 h 890827"/>
                <a:gd name="connsiteX4" fmla="*/ 766339 w 766339"/>
                <a:gd name="connsiteY4" fmla="*/ 890827 h 890827"/>
                <a:gd name="connsiteX0" fmla="*/ 465349 w 766339"/>
                <a:gd name="connsiteY0" fmla="*/ 9583 h 891666"/>
                <a:gd name="connsiteX1" fmla="*/ 124085 w 766339"/>
                <a:gd name="connsiteY1" fmla="*/ 6453 h 891666"/>
                <a:gd name="connsiteX2" fmla="*/ 123084 w 766339"/>
                <a:gd name="connsiteY2" fmla="*/ 8357 h 891666"/>
                <a:gd name="connsiteX3" fmla="*/ 107209 w 766339"/>
                <a:gd name="connsiteY3" fmla="*/ 527811 h 891666"/>
                <a:gd name="connsiteX4" fmla="*/ 766339 w 766339"/>
                <a:gd name="connsiteY4" fmla="*/ 891666 h 891666"/>
                <a:gd name="connsiteX0" fmla="*/ 398308 w 699298"/>
                <a:gd name="connsiteY0" fmla="*/ 9583 h 891666"/>
                <a:gd name="connsiteX1" fmla="*/ 57044 w 699298"/>
                <a:gd name="connsiteY1" fmla="*/ 6453 h 891666"/>
                <a:gd name="connsiteX2" fmla="*/ 56043 w 699298"/>
                <a:gd name="connsiteY2" fmla="*/ 8357 h 891666"/>
                <a:gd name="connsiteX3" fmla="*/ 40168 w 699298"/>
                <a:gd name="connsiteY3" fmla="*/ 527811 h 891666"/>
                <a:gd name="connsiteX4" fmla="*/ 699298 w 699298"/>
                <a:gd name="connsiteY4" fmla="*/ 891666 h 891666"/>
                <a:gd name="connsiteX0" fmla="*/ 398308 w 699298"/>
                <a:gd name="connsiteY0" fmla="*/ 14698 h 896781"/>
                <a:gd name="connsiteX1" fmla="*/ 57044 w 699298"/>
                <a:gd name="connsiteY1" fmla="*/ 11568 h 896781"/>
                <a:gd name="connsiteX2" fmla="*/ 56043 w 699298"/>
                <a:gd name="connsiteY2" fmla="*/ 13472 h 896781"/>
                <a:gd name="connsiteX3" fmla="*/ 40168 w 699298"/>
                <a:gd name="connsiteY3" fmla="*/ 532926 h 896781"/>
                <a:gd name="connsiteX4" fmla="*/ 699298 w 699298"/>
                <a:gd name="connsiteY4" fmla="*/ 896781 h 896781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1 w 766171"/>
                <a:gd name="connsiteY0" fmla="*/ 3130 h 885213"/>
                <a:gd name="connsiteX1" fmla="*/ 123917 w 766171"/>
                <a:gd name="connsiteY1" fmla="*/ 0 h 885213"/>
                <a:gd name="connsiteX2" fmla="*/ 107042 w 766171"/>
                <a:gd name="connsiteY2" fmla="*/ 521358 h 885213"/>
                <a:gd name="connsiteX3" fmla="*/ 766171 w 766171"/>
                <a:gd name="connsiteY3" fmla="*/ 885213 h 885213"/>
                <a:gd name="connsiteX0" fmla="*/ 465180 w 766170"/>
                <a:gd name="connsiteY0" fmla="*/ 3130 h 885213"/>
                <a:gd name="connsiteX1" fmla="*/ 123916 w 766170"/>
                <a:gd name="connsiteY1" fmla="*/ 0 h 885213"/>
                <a:gd name="connsiteX2" fmla="*/ 107042 w 766170"/>
                <a:gd name="connsiteY2" fmla="*/ 521358 h 885213"/>
                <a:gd name="connsiteX3" fmla="*/ 766170 w 766170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00954 w 701944"/>
                <a:gd name="connsiteY0" fmla="*/ 3130 h 885213"/>
                <a:gd name="connsiteX1" fmla="*/ 59690 w 701944"/>
                <a:gd name="connsiteY1" fmla="*/ 0 h 885213"/>
                <a:gd name="connsiteX2" fmla="*/ 42817 w 701944"/>
                <a:gd name="connsiteY2" fmla="*/ 521358 h 885213"/>
                <a:gd name="connsiteX3" fmla="*/ 701944 w 701944"/>
                <a:gd name="connsiteY3" fmla="*/ 885213 h 885213"/>
                <a:gd name="connsiteX0" fmla="*/ 360999 w 661989"/>
                <a:gd name="connsiteY0" fmla="*/ 9031 h 891114"/>
                <a:gd name="connsiteX1" fmla="*/ 19735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1674926 w 1975916"/>
                <a:gd name="connsiteY0" fmla="*/ 9031 h 891114"/>
                <a:gd name="connsiteX1" fmla="*/ 159 w 1975916"/>
                <a:gd name="connsiteY1" fmla="*/ 5901 h 891114"/>
                <a:gd name="connsiteX2" fmla="*/ 1316789 w 1975916"/>
                <a:gd name="connsiteY2" fmla="*/ 527259 h 891114"/>
                <a:gd name="connsiteX3" fmla="*/ 1975916 w 1975916"/>
                <a:gd name="connsiteY3" fmla="*/ 891114 h 891114"/>
                <a:gd name="connsiteX0" fmla="*/ 360999 w 661989"/>
                <a:gd name="connsiteY0" fmla="*/ 9031 h 891114"/>
                <a:gd name="connsiteX1" fmla="*/ 1876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360999 w 661989"/>
                <a:gd name="connsiteY0" fmla="*/ 622203 h 1504286"/>
                <a:gd name="connsiteX1" fmla="*/ 1876 w 661989"/>
                <a:gd name="connsiteY1" fmla="*/ 5901 h 1504286"/>
                <a:gd name="connsiteX2" fmla="*/ 2862 w 661989"/>
                <a:gd name="connsiteY2" fmla="*/ 1140431 h 1504286"/>
                <a:gd name="connsiteX3" fmla="*/ 661989 w 661989"/>
                <a:gd name="connsiteY3" fmla="*/ 1504286 h 1504286"/>
                <a:gd name="connsiteX0" fmla="*/ 361000 w 661989"/>
                <a:gd name="connsiteY0" fmla="*/ 12009 h 1504286"/>
                <a:gd name="connsiteX1" fmla="*/ 1876 w 661989"/>
                <a:gd name="connsiteY1" fmla="*/ 5901 h 1504286"/>
                <a:gd name="connsiteX2" fmla="*/ 2862 w 661989"/>
                <a:gd name="connsiteY2" fmla="*/ 1140431 h 1504286"/>
                <a:gd name="connsiteX3" fmla="*/ 661989 w 661989"/>
                <a:gd name="connsiteY3" fmla="*/ 1504286 h 150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989" h="1504286">
                  <a:moveTo>
                    <a:pt x="361000" y="12009"/>
                  </a:moveTo>
                  <a:lnTo>
                    <a:pt x="1876" y="5901"/>
                  </a:lnTo>
                  <a:cubicBezTo>
                    <a:pt x="1717" y="0"/>
                    <a:pt x="0" y="1147678"/>
                    <a:pt x="2862" y="1140431"/>
                  </a:cubicBezTo>
                  <a:lnTo>
                    <a:pt x="661989" y="1504286"/>
                  </a:lnTo>
                </a:path>
              </a:pathLst>
            </a:custGeom>
            <a:noFill/>
            <a:ln w="381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Uplogix in your Enterprise –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Secure Remote Access</a:t>
            </a:r>
          </a:p>
        </p:txBody>
      </p:sp>
      <p:grpSp>
        <p:nvGrpSpPr>
          <p:cNvPr id="6" name="Group 177"/>
          <p:cNvGrpSpPr/>
          <p:nvPr/>
        </p:nvGrpSpPr>
        <p:grpSpPr>
          <a:xfrm>
            <a:off x="1554163" y="1454457"/>
            <a:ext cx="4506912" cy="813197"/>
            <a:chOff x="1554163" y="1625600"/>
            <a:chExt cx="4506912" cy="1084263"/>
          </a:xfrm>
        </p:grpSpPr>
        <p:grpSp>
          <p:nvGrpSpPr>
            <p:cNvPr id="7" name="Group 105"/>
            <p:cNvGrpSpPr>
              <a:grpSpLocks/>
            </p:cNvGrpSpPr>
            <p:nvPr/>
          </p:nvGrpSpPr>
          <p:grpSpPr bwMode="auto">
            <a:xfrm>
              <a:off x="1554163" y="1673225"/>
              <a:ext cx="4506912" cy="1036638"/>
              <a:chOff x="1382485" y="1672772"/>
              <a:chExt cx="4506687" cy="1037780"/>
            </a:xfrm>
          </p:grpSpPr>
          <p:sp>
            <p:nvSpPr>
              <p:cNvPr id="122" name="Freeform 121"/>
              <p:cNvSpPr/>
              <p:nvPr/>
            </p:nvSpPr>
            <p:spPr bwMode="auto">
              <a:xfrm>
                <a:off x="1382485" y="1672772"/>
                <a:ext cx="4354295" cy="896336"/>
              </a:xfrm>
              <a:custGeom>
                <a:avLst/>
                <a:gdLst>
                  <a:gd name="connsiteX0" fmla="*/ 0 w 3755572"/>
                  <a:gd name="connsiteY0" fmla="*/ 0 h 239486"/>
                  <a:gd name="connsiteX1" fmla="*/ 3755572 w 3755572"/>
                  <a:gd name="connsiteY1" fmla="*/ 239486 h 239486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4147458"/>
                  <a:gd name="connsiteY0" fmla="*/ 852715 h 896258"/>
                  <a:gd name="connsiteX1" fmla="*/ 4147458 w 4147458"/>
                  <a:gd name="connsiteY1" fmla="*/ 896258 h 896258"/>
                  <a:gd name="connsiteX0" fmla="*/ 0 w 4354287"/>
                  <a:gd name="connsiteY0" fmla="*/ 667658 h 896258"/>
                  <a:gd name="connsiteX1" fmla="*/ 4354287 w 4354287"/>
                  <a:gd name="connsiteY1" fmla="*/ 896258 h 89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54287" h="896258">
                    <a:moveTo>
                      <a:pt x="0" y="667658"/>
                    </a:moveTo>
                    <a:cubicBezTo>
                      <a:pt x="1404256" y="192316"/>
                      <a:pt x="2830287" y="0"/>
                      <a:pt x="4354287" y="896258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1534885" y="1814294"/>
                <a:ext cx="4354287" cy="896258"/>
              </a:xfrm>
              <a:custGeom>
                <a:avLst/>
                <a:gdLst>
                  <a:gd name="connsiteX0" fmla="*/ 0 w 3755572"/>
                  <a:gd name="connsiteY0" fmla="*/ 0 h 239486"/>
                  <a:gd name="connsiteX1" fmla="*/ 3755572 w 3755572"/>
                  <a:gd name="connsiteY1" fmla="*/ 239486 h 239486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4147458"/>
                  <a:gd name="connsiteY0" fmla="*/ 852715 h 896258"/>
                  <a:gd name="connsiteX1" fmla="*/ 4147458 w 4147458"/>
                  <a:gd name="connsiteY1" fmla="*/ 896258 h 896258"/>
                  <a:gd name="connsiteX0" fmla="*/ 0 w 4354287"/>
                  <a:gd name="connsiteY0" fmla="*/ 667658 h 896258"/>
                  <a:gd name="connsiteX1" fmla="*/ 4354287 w 4354287"/>
                  <a:gd name="connsiteY1" fmla="*/ 896258 h 89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54287" h="896258">
                    <a:moveTo>
                      <a:pt x="0" y="667658"/>
                    </a:moveTo>
                    <a:cubicBezTo>
                      <a:pt x="1404256" y="192316"/>
                      <a:pt x="2830287" y="0"/>
                      <a:pt x="4354287" y="896258"/>
                    </a:cubicBezTo>
                  </a:path>
                </a:pathLst>
              </a:custGeom>
              <a:noFill/>
              <a:ln w="76200" cap="sq" cmpd="sng" algn="ctr">
                <a:solidFill>
                  <a:schemeClr val="bg1">
                    <a:lumMod val="65000"/>
                    <a:alpha val="5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softEdge rad="3175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2889250" y="1625600"/>
              <a:ext cx="1670050" cy="25400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271A0D"/>
                  </a:solidFill>
                  <a:latin typeface="Calibri" pitchFamily="34" charset="0"/>
                </a:rPr>
                <a:t>Wide Area </a:t>
              </a: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Network</a:t>
              </a:r>
            </a:p>
          </p:txBody>
        </p:sp>
      </p:grpSp>
      <p:grpSp>
        <p:nvGrpSpPr>
          <p:cNvPr id="8" name="Group 175"/>
          <p:cNvGrpSpPr/>
          <p:nvPr/>
        </p:nvGrpSpPr>
        <p:grpSpPr>
          <a:xfrm>
            <a:off x="4751388" y="1856887"/>
            <a:ext cx="3503829" cy="1843088"/>
            <a:chOff x="4722813" y="2162175"/>
            <a:chExt cx="3503829" cy="2457450"/>
          </a:xfrm>
        </p:grpSpPr>
        <p:sp>
          <p:nvSpPr>
            <p:cNvPr id="125" name="Freeform 124"/>
            <p:cNvSpPr/>
            <p:nvPr/>
          </p:nvSpPr>
          <p:spPr bwMode="auto">
            <a:xfrm>
              <a:off x="6861175" y="3748088"/>
              <a:ext cx="45719" cy="722312"/>
            </a:xfrm>
            <a:custGeom>
              <a:avLst/>
              <a:gdLst>
                <a:gd name="connsiteX0" fmla="*/ 0 w 9525"/>
                <a:gd name="connsiteY0" fmla="*/ 0 h 1295400"/>
                <a:gd name="connsiteX1" fmla="*/ 9525 w 9525"/>
                <a:gd name="connsiteY1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95400">
                  <a:moveTo>
                    <a:pt x="0" y="0"/>
                  </a:moveTo>
                  <a:lnTo>
                    <a:pt x="9525" y="1295400"/>
                  </a:lnTo>
                </a:path>
              </a:pathLst>
            </a:custGeom>
            <a:solidFill>
              <a:schemeClr val="accent1"/>
            </a:solidFill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5532438" y="2162175"/>
              <a:ext cx="1352550" cy="2325688"/>
            </a:xfrm>
            <a:custGeom>
              <a:avLst/>
              <a:gdLst>
                <a:gd name="connsiteX0" fmla="*/ 0 w 9525"/>
                <a:gd name="connsiteY0" fmla="*/ 0 h 1295400"/>
                <a:gd name="connsiteX1" fmla="*/ 9525 w 9525"/>
                <a:gd name="connsiteY1" fmla="*/ 1295400 h 1295400"/>
                <a:gd name="connsiteX0" fmla="*/ 0 w 9525"/>
                <a:gd name="connsiteY0" fmla="*/ 0 h 1295400"/>
                <a:gd name="connsiteX1" fmla="*/ 656 w 9525"/>
                <a:gd name="connsiteY1" fmla="*/ 1436 h 1295400"/>
                <a:gd name="connsiteX2" fmla="*/ 9525 w 9525"/>
                <a:gd name="connsiteY2" fmla="*/ 1295400 h 1295400"/>
                <a:gd name="connsiteX0" fmla="*/ 272067 w 281592"/>
                <a:gd name="connsiteY0" fmla="*/ 944914 h 2240314"/>
                <a:gd name="connsiteX1" fmla="*/ 272723 w 281592"/>
                <a:gd name="connsiteY1" fmla="*/ 946350 h 2240314"/>
                <a:gd name="connsiteX2" fmla="*/ 281592 w 281592"/>
                <a:gd name="connsiteY2" fmla="*/ 2240314 h 22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92" h="2240314">
                  <a:moveTo>
                    <a:pt x="272067" y="944914"/>
                  </a:moveTo>
                  <a:cubicBezTo>
                    <a:pt x="272286" y="945393"/>
                    <a:pt x="0" y="0"/>
                    <a:pt x="272723" y="946350"/>
                  </a:cubicBezTo>
                  <a:cubicBezTo>
                    <a:pt x="275242" y="1376714"/>
                    <a:pt x="278417" y="1808514"/>
                    <a:pt x="281592" y="2240314"/>
                  </a:cubicBezTo>
                </a:path>
              </a:pathLst>
            </a:custGeom>
            <a:solidFill>
              <a:schemeClr val="accent1"/>
            </a:solidFill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705475" y="3063875"/>
              <a:ext cx="647700" cy="207963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Router</a:t>
              </a:r>
              <a:endParaRPr lang="en-US" sz="1600" b="1" dirty="0">
                <a:solidFill>
                  <a:srgbClr val="797B7E"/>
                </a:solidFill>
                <a:latin typeface="Calibri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545138" y="3887788"/>
              <a:ext cx="808037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Switch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362575" y="4316413"/>
              <a:ext cx="990600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Other Device(s)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778425" y="2336800"/>
              <a:ext cx="1448217" cy="6976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271A0D"/>
                  </a:solidFill>
                  <a:latin typeface="Calibri" pitchFamily="34" charset="0"/>
                </a:rPr>
                <a:t>Data Center(s) or</a:t>
              </a:r>
            </a:p>
            <a:p>
              <a:pPr algn="ctr">
                <a:defRPr/>
              </a:pPr>
              <a:r>
                <a:rPr lang="en-US" sz="1400" b="1" dirty="0" smtClean="0">
                  <a:solidFill>
                    <a:srgbClr val="271A0D"/>
                  </a:solidFill>
                  <a:latin typeface="Calibri" pitchFamily="34" charset="0"/>
                </a:rPr>
                <a:t>Branch Office(s)</a:t>
              </a:r>
            </a:p>
          </p:txBody>
        </p:sp>
        <p:pic>
          <p:nvPicPr>
            <p:cNvPr id="158" name="Picture 157" descr="device1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2238" y="4205288"/>
              <a:ext cx="696912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1" name="Picture 160" descr="rtu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3825" y="3379788"/>
              <a:ext cx="693738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2" name="Picture 161" descr="router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84938" y="2955925"/>
              <a:ext cx="671512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3" name="Picture 162" descr="switch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62713" y="3767138"/>
              <a:ext cx="715962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8" name="Picture 167" descr="shop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38813" y="2327275"/>
              <a:ext cx="731837" cy="67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sp>
          <p:nvSpPr>
            <p:cNvPr id="172" name="TextBox 171"/>
            <p:cNvSpPr txBox="1"/>
            <p:nvPr/>
          </p:nvSpPr>
          <p:spPr>
            <a:xfrm>
              <a:off x="4722813" y="3513138"/>
              <a:ext cx="1630362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WAN Accelerator</a:t>
              </a:r>
            </a:p>
          </p:txBody>
        </p:sp>
      </p:grpSp>
      <p:grpSp>
        <p:nvGrpSpPr>
          <p:cNvPr id="10" name="Group 119"/>
          <p:cNvGrpSpPr/>
          <p:nvPr/>
        </p:nvGrpSpPr>
        <p:grpSpPr>
          <a:xfrm>
            <a:off x="393700" y="1597331"/>
            <a:ext cx="4052888" cy="2715816"/>
            <a:chOff x="393700" y="1816100"/>
            <a:chExt cx="4052888" cy="3621088"/>
          </a:xfrm>
        </p:grpSpPr>
        <p:pic>
          <p:nvPicPr>
            <p:cNvPr id="118" name="Picture 117" descr="building - customer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28700" y="1816100"/>
              <a:ext cx="711200" cy="114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grpSp>
          <p:nvGrpSpPr>
            <p:cNvPr id="11" name="Group 155"/>
            <p:cNvGrpSpPr>
              <a:grpSpLocks/>
            </p:cNvGrpSpPr>
            <p:nvPr/>
          </p:nvGrpSpPr>
          <p:grpSpPr bwMode="auto">
            <a:xfrm>
              <a:off x="1619250" y="2743200"/>
              <a:ext cx="531813" cy="1724025"/>
              <a:chOff x="1451417" y="2699202"/>
              <a:chExt cx="530872" cy="1723664"/>
            </a:xfrm>
          </p:grpSpPr>
          <p:sp>
            <p:nvSpPr>
              <p:cNvPr id="102" name="Freeform 101"/>
              <p:cNvSpPr/>
              <p:nvPr/>
            </p:nvSpPr>
            <p:spPr bwMode="auto">
              <a:xfrm>
                <a:off x="1451417" y="2699202"/>
                <a:ext cx="530872" cy="1698269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1654629"/>
                  <a:gd name="connsiteX1" fmla="*/ 74175 w 316775"/>
                  <a:gd name="connsiteY1" fmla="*/ 3973 h 1654629"/>
                  <a:gd name="connsiteX2" fmla="*/ 0 w 316775"/>
                  <a:gd name="connsiteY2" fmla="*/ 0 h 1654629"/>
                  <a:gd name="connsiteX3" fmla="*/ 10886 w 316775"/>
                  <a:gd name="connsiteY3" fmla="*/ 1654629 h 1654629"/>
                  <a:gd name="connsiteX0" fmla="*/ 1307401 w 1307401"/>
                  <a:gd name="connsiteY0" fmla="*/ 858680 h 2510043"/>
                  <a:gd name="connsiteX1" fmla="*/ 1064801 w 1307401"/>
                  <a:gd name="connsiteY1" fmla="*/ 859387 h 2510043"/>
                  <a:gd name="connsiteX2" fmla="*/ 990626 w 1307401"/>
                  <a:gd name="connsiteY2" fmla="*/ 855414 h 2510043"/>
                  <a:gd name="connsiteX3" fmla="*/ 1001512 w 1307401"/>
                  <a:gd name="connsiteY3" fmla="*/ 2510043 h 2510043"/>
                  <a:gd name="connsiteX0" fmla="*/ 1368072 w 1368072"/>
                  <a:gd name="connsiteY0" fmla="*/ 858680 h 2510043"/>
                  <a:gd name="connsiteX1" fmla="*/ 1064801 w 1368072"/>
                  <a:gd name="connsiteY1" fmla="*/ 859387 h 2510043"/>
                  <a:gd name="connsiteX2" fmla="*/ 1051297 w 1368072"/>
                  <a:gd name="connsiteY2" fmla="*/ 855414 h 2510043"/>
                  <a:gd name="connsiteX3" fmla="*/ 1062183 w 1368072"/>
                  <a:gd name="connsiteY3" fmla="*/ 2510043 h 2510043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1698627"/>
                  <a:gd name="connsiteX1" fmla="*/ 227601 w 530872"/>
                  <a:gd name="connsiteY1" fmla="*/ 581371 h 1698627"/>
                  <a:gd name="connsiteX2" fmla="*/ 2251 w 530872"/>
                  <a:gd name="connsiteY2" fmla="*/ 662 h 1698627"/>
                  <a:gd name="connsiteX3" fmla="*/ 214097 w 530872"/>
                  <a:gd name="connsiteY3" fmla="*/ 577398 h 1698627"/>
                  <a:gd name="connsiteX4" fmla="*/ 224983 w 530872"/>
                  <a:gd name="connsiteY4" fmla="*/ 1698627 h 169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872" h="1698627">
                    <a:moveTo>
                      <a:pt x="530872" y="580664"/>
                    </a:moveTo>
                    <a:lnTo>
                      <a:pt x="227601" y="581371"/>
                    </a:lnTo>
                    <a:lnTo>
                      <a:pt x="2251" y="662"/>
                    </a:lnTo>
                    <a:cubicBezTo>
                      <a:pt x="0" y="0"/>
                      <a:pt x="135805" y="239451"/>
                      <a:pt x="214097" y="577398"/>
                    </a:cubicBezTo>
                    <a:cubicBezTo>
                      <a:pt x="217726" y="1128941"/>
                      <a:pt x="221354" y="1147084"/>
                      <a:pt x="224983" y="1698627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1665351" y="3567383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1665351" y="4129240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1665351" y="4419692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 bwMode="auto">
              <a:xfrm>
                <a:off x="1665351" y="3886403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06" name="Freeform 105"/>
            <p:cNvSpPr/>
            <p:nvPr/>
          </p:nvSpPr>
          <p:spPr bwMode="auto">
            <a:xfrm>
              <a:off x="1619250" y="2743200"/>
              <a:ext cx="227013" cy="2232025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1654629"/>
                <a:gd name="connsiteX1" fmla="*/ 74175 w 316775"/>
                <a:gd name="connsiteY1" fmla="*/ 3973 h 1654629"/>
                <a:gd name="connsiteX2" fmla="*/ 0 w 316775"/>
                <a:gd name="connsiteY2" fmla="*/ 0 h 1654629"/>
                <a:gd name="connsiteX3" fmla="*/ 10886 w 316775"/>
                <a:gd name="connsiteY3" fmla="*/ 1654629 h 1654629"/>
                <a:gd name="connsiteX0" fmla="*/ 1307401 w 1307401"/>
                <a:gd name="connsiteY0" fmla="*/ 858680 h 2510043"/>
                <a:gd name="connsiteX1" fmla="*/ 1064801 w 1307401"/>
                <a:gd name="connsiteY1" fmla="*/ 859387 h 2510043"/>
                <a:gd name="connsiteX2" fmla="*/ 990626 w 1307401"/>
                <a:gd name="connsiteY2" fmla="*/ 855414 h 2510043"/>
                <a:gd name="connsiteX3" fmla="*/ 1001512 w 1307401"/>
                <a:gd name="connsiteY3" fmla="*/ 2510043 h 2510043"/>
                <a:gd name="connsiteX0" fmla="*/ 1368072 w 1368072"/>
                <a:gd name="connsiteY0" fmla="*/ 858680 h 2510043"/>
                <a:gd name="connsiteX1" fmla="*/ 1064801 w 1368072"/>
                <a:gd name="connsiteY1" fmla="*/ 859387 h 2510043"/>
                <a:gd name="connsiteX2" fmla="*/ 1051297 w 1368072"/>
                <a:gd name="connsiteY2" fmla="*/ 855414 h 2510043"/>
                <a:gd name="connsiteX3" fmla="*/ 1062183 w 1368072"/>
                <a:gd name="connsiteY3" fmla="*/ 2510043 h 2510043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227601 w 227601"/>
                <a:gd name="connsiteY0" fmla="*/ 581371 h 2232027"/>
                <a:gd name="connsiteX1" fmla="*/ 2251 w 227601"/>
                <a:gd name="connsiteY1" fmla="*/ 662 h 2232027"/>
                <a:gd name="connsiteX2" fmla="*/ 214097 w 227601"/>
                <a:gd name="connsiteY2" fmla="*/ 577398 h 2232027"/>
                <a:gd name="connsiteX3" fmla="*/ 224983 w 227601"/>
                <a:gd name="connsiteY3" fmla="*/ 2232027 h 223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01" h="2232027">
                  <a:moveTo>
                    <a:pt x="227601" y="581371"/>
                  </a:moveTo>
                  <a:lnTo>
                    <a:pt x="2251" y="662"/>
                  </a:lnTo>
                  <a:cubicBezTo>
                    <a:pt x="0" y="0"/>
                    <a:pt x="135805" y="239451"/>
                    <a:pt x="214097" y="577398"/>
                  </a:cubicBezTo>
                  <a:cubicBezTo>
                    <a:pt x="217726" y="1128941"/>
                    <a:pt x="221354" y="1680484"/>
                    <a:pt x="224983" y="2232027"/>
                  </a:cubicBez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3700" y="4905374"/>
              <a:ext cx="1319213" cy="365125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Uplogix</a:t>
              </a:r>
              <a:b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</a:b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Control Center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9100" y="2476500"/>
              <a:ext cx="2757488" cy="4103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Network Operations Center</a:t>
              </a:r>
            </a:p>
          </p:txBody>
        </p:sp>
        <p:pic>
          <p:nvPicPr>
            <p:cNvPr id="72" name="Picture 71" descr="control center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44650" y="4675188"/>
              <a:ext cx="1066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43"/>
            <p:cNvGrpSpPr>
              <a:grpSpLocks/>
            </p:cNvGrpSpPr>
            <p:nvPr/>
          </p:nvGrpSpPr>
          <p:grpSpPr bwMode="auto">
            <a:xfrm>
              <a:off x="1762125" y="2989263"/>
              <a:ext cx="1484566" cy="530225"/>
              <a:chOff x="1590179" y="2989141"/>
              <a:chExt cx="1485556" cy="5307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096930" y="3086081"/>
                <a:ext cx="978805" cy="410806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Dashboard</a:t>
                </a:r>
              </a:p>
            </p:txBody>
          </p:sp>
          <p:pic>
            <p:nvPicPr>
              <p:cNvPr id="12" name="Picture 11" descr="server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590179" y="2989141"/>
                <a:ext cx="686257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</p:grpSp>
        <p:grpSp>
          <p:nvGrpSpPr>
            <p:cNvPr id="15" name="Group 144"/>
            <p:cNvGrpSpPr>
              <a:grpSpLocks/>
            </p:cNvGrpSpPr>
            <p:nvPr/>
          </p:nvGrpSpPr>
          <p:grpSpPr bwMode="auto">
            <a:xfrm>
              <a:off x="1800225" y="3270250"/>
              <a:ext cx="2080868" cy="531813"/>
              <a:chOff x="1628279" y="3255950"/>
              <a:chExt cx="2081181" cy="530790"/>
            </a:xfrm>
          </p:grpSpPr>
          <p:pic>
            <p:nvPicPr>
              <p:cNvPr id="88" name="Picture 87" descr="server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628279" y="3255950"/>
                <a:ext cx="685903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140" name="TextBox 139"/>
              <p:cNvSpPr txBox="1"/>
              <p:nvPr/>
            </p:nvSpPr>
            <p:spPr>
              <a:xfrm>
                <a:off x="2142706" y="3352602"/>
                <a:ext cx="1566754" cy="409580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Fault Management</a:t>
                </a:r>
              </a:p>
            </p:txBody>
          </p:sp>
        </p:grpSp>
        <p:grpSp>
          <p:nvGrpSpPr>
            <p:cNvPr id="16" name="Group 146"/>
            <p:cNvGrpSpPr>
              <a:grpSpLocks/>
            </p:cNvGrpSpPr>
            <p:nvPr/>
          </p:nvGrpSpPr>
          <p:grpSpPr bwMode="auto">
            <a:xfrm>
              <a:off x="1838325" y="3551238"/>
              <a:ext cx="2238463" cy="531812"/>
              <a:chOff x="1666379" y="3560750"/>
              <a:chExt cx="2238526" cy="530790"/>
            </a:xfrm>
          </p:grpSpPr>
          <p:pic>
            <p:nvPicPr>
              <p:cNvPr id="89" name="Picture 88" descr="server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666379" y="3560750"/>
                <a:ext cx="685819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141" name="TextBox 140"/>
              <p:cNvSpPr txBox="1"/>
              <p:nvPr/>
            </p:nvSpPr>
            <p:spPr>
              <a:xfrm>
                <a:off x="2188682" y="3657401"/>
                <a:ext cx="1716223" cy="409581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Config. Management</a:t>
                </a:r>
              </a:p>
            </p:txBody>
          </p:sp>
        </p:grpSp>
        <p:grpSp>
          <p:nvGrpSpPr>
            <p:cNvPr id="17" name="Group 147"/>
            <p:cNvGrpSpPr>
              <a:grpSpLocks/>
            </p:cNvGrpSpPr>
            <p:nvPr/>
          </p:nvGrpSpPr>
          <p:grpSpPr bwMode="auto">
            <a:xfrm>
              <a:off x="1882775" y="3833813"/>
              <a:ext cx="2358688" cy="530225"/>
              <a:chOff x="1712099" y="3850310"/>
              <a:chExt cx="2358062" cy="530790"/>
            </a:xfrm>
          </p:grpSpPr>
          <p:pic>
            <p:nvPicPr>
              <p:cNvPr id="90" name="Picture 89" descr="server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712099" y="3850310"/>
                <a:ext cx="685618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142" name="TextBox 141"/>
              <p:cNvSpPr txBox="1"/>
              <p:nvPr/>
            </p:nvSpPr>
            <p:spPr>
              <a:xfrm>
                <a:off x="2234248" y="3963142"/>
                <a:ext cx="1835913" cy="410806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Network Management</a:t>
                </a:r>
              </a:p>
            </p:txBody>
          </p:sp>
        </p:grpSp>
        <p:grpSp>
          <p:nvGrpSpPr>
            <p:cNvPr id="18" name="Group 148"/>
            <p:cNvGrpSpPr>
              <a:grpSpLocks/>
            </p:cNvGrpSpPr>
            <p:nvPr/>
          </p:nvGrpSpPr>
          <p:grpSpPr bwMode="auto">
            <a:xfrm>
              <a:off x="1914525" y="4114798"/>
              <a:ext cx="2465246" cy="562769"/>
              <a:chOff x="1742579" y="4114800"/>
              <a:chExt cx="2465271" cy="563369"/>
            </a:xfrm>
          </p:grpSpPr>
          <p:pic>
            <p:nvPicPr>
              <p:cNvPr id="127" name="Picture 126" descr="server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742579" y="4114800"/>
                <a:ext cx="685807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143" name="TextBox 142"/>
              <p:cNvSpPr txBox="1"/>
              <p:nvPr/>
            </p:nvSpPr>
            <p:spPr>
              <a:xfrm>
                <a:off x="2279160" y="4267362"/>
                <a:ext cx="1928690" cy="410807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Trouble Ticketing &amp; RBA</a:t>
                </a:r>
              </a:p>
            </p:txBody>
          </p:sp>
        </p:grpSp>
        <p:grpSp>
          <p:nvGrpSpPr>
            <p:cNvPr id="19" name="Group 149"/>
            <p:cNvGrpSpPr>
              <a:grpSpLocks/>
            </p:cNvGrpSpPr>
            <p:nvPr/>
          </p:nvGrpSpPr>
          <p:grpSpPr bwMode="auto">
            <a:xfrm>
              <a:off x="422275" y="3152775"/>
              <a:ext cx="1331913" cy="161925"/>
              <a:chOff x="251460" y="3153174"/>
              <a:chExt cx="1330563" cy="162243"/>
            </a:xfrm>
          </p:grpSpPr>
          <p:pic>
            <p:nvPicPr>
              <p:cNvPr id="26702" name="Picture 2" descr="Tivoli software">
                <a:hlinkClick r:id="" action="ppaction://hlinkfile" tooltip="Tivoli software - Intelligent management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75128"/>
              <a:stretch>
                <a:fillRect/>
              </a:stretch>
            </p:blipFill>
            <p:spPr bwMode="auto">
              <a:xfrm>
                <a:off x="596998" y="3164510"/>
                <a:ext cx="276623" cy="143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03" name="Picture 124" descr="solarwinds.pn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956067" y="3167171"/>
                <a:ext cx="625956" cy="142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04" name="Picture 130" descr="Hewlett_Packard.png"/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1460" y="3153174"/>
                <a:ext cx="266700" cy="162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 150"/>
            <p:cNvGrpSpPr>
              <a:grpSpLocks/>
            </p:cNvGrpSpPr>
            <p:nvPr/>
          </p:nvGrpSpPr>
          <p:grpSpPr bwMode="auto">
            <a:xfrm>
              <a:off x="569913" y="3405188"/>
              <a:ext cx="1295400" cy="292100"/>
              <a:chOff x="131140" y="3357430"/>
              <a:chExt cx="1295977" cy="292550"/>
            </a:xfrm>
          </p:grpSpPr>
          <p:pic>
            <p:nvPicPr>
              <p:cNvPr id="26700" name="Picture 128" descr="Tripwire.png"/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31140" y="3445796"/>
                <a:ext cx="478460" cy="201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01" name="Picture 129" descr="netcordia.png"/>
              <p:cNvPicPr>
                <a:picLocks noChangeAspect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02708" y="3357430"/>
                <a:ext cx="724409" cy="29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oup 151"/>
            <p:cNvGrpSpPr>
              <a:grpSpLocks/>
            </p:cNvGrpSpPr>
            <p:nvPr/>
          </p:nvGrpSpPr>
          <p:grpSpPr bwMode="auto">
            <a:xfrm>
              <a:off x="852673" y="3786188"/>
              <a:ext cx="892175" cy="161925"/>
              <a:chOff x="195499" y="3678954"/>
              <a:chExt cx="891540" cy="162243"/>
            </a:xfrm>
          </p:grpSpPr>
          <p:pic>
            <p:nvPicPr>
              <p:cNvPr id="26698" name="Picture 131" descr="Hewlett_Packard.png"/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95499" y="3678954"/>
                <a:ext cx="266700" cy="162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9" name="Picture 132" descr="EMC.png"/>
              <p:cNvPicPr>
                <a:picLocks noChangeAspect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599434" y="3681272"/>
                <a:ext cx="487605" cy="157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" name="Group 152"/>
            <p:cNvGrpSpPr>
              <a:grpSpLocks/>
            </p:cNvGrpSpPr>
            <p:nvPr/>
          </p:nvGrpSpPr>
          <p:grpSpPr bwMode="auto">
            <a:xfrm>
              <a:off x="947738" y="4038600"/>
              <a:ext cx="760132" cy="212725"/>
              <a:chOff x="45720" y="3977639"/>
              <a:chExt cx="760309" cy="213361"/>
            </a:xfrm>
          </p:grpSpPr>
          <p:pic>
            <p:nvPicPr>
              <p:cNvPr id="26695" name="Picture 121" descr="cisco.png"/>
              <p:cNvPicPr>
                <a:picLocks noChangeAspect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03180" y="3977639"/>
                <a:ext cx="402849" cy="213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7" name="Picture 2" descr="Tivoli software">
                <a:hlinkClick r:id="" action="ppaction://hlinkfile" tooltip="Tivoli software - Intelligent management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75128"/>
              <a:stretch>
                <a:fillRect/>
              </a:stretch>
            </p:blipFill>
            <p:spPr bwMode="auto">
              <a:xfrm>
                <a:off x="45720" y="4012355"/>
                <a:ext cx="276623" cy="143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153"/>
            <p:cNvGrpSpPr>
              <a:grpSpLocks/>
            </p:cNvGrpSpPr>
            <p:nvPr/>
          </p:nvGrpSpPr>
          <p:grpSpPr bwMode="auto">
            <a:xfrm>
              <a:off x="672709" y="4340225"/>
              <a:ext cx="1084262" cy="179388"/>
              <a:chOff x="177997" y="4340421"/>
              <a:chExt cx="1084377" cy="178417"/>
            </a:xfrm>
          </p:grpSpPr>
          <p:pic>
            <p:nvPicPr>
              <p:cNvPr id="26693" name="Picture 136" descr="opalis.png"/>
              <p:cNvPicPr>
                <a:picLocks noChangeAspect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77997" y="4340421"/>
                <a:ext cx="414367" cy="178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4" name="Picture 137" descr="bmc.png"/>
              <p:cNvPicPr>
                <a:picLocks noChangeAspect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613871" y="4364771"/>
                <a:ext cx="648503" cy="13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94" name="Picture 93" descr="pc man.wmf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336675" y="4227422"/>
            <a:ext cx="4587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99" name="Freeform 98"/>
          <p:cNvSpPr/>
          <p:nvPr/>
        </p:nvSpPr>
        <p:spPr bwMode="auto">
          <a:xfrm>
            <a:off x="6334379" y="2598457"/>
            <a:ext cx="527050" cy="1540669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130" h="2568801">
                <a:moveTo>
                  <a:pt x="548640" y="0"/>
                </a:moveTo>
                <a:lnTo>
                  <a:pt x="16876" y="4806"/>
                </a:lnTo>
                <a:cubicBezTo>
                  <a:pt x="11251" y="1053040"/>
                  <a:pt x="5625" y="1156712"/>
                  <a:pt x="0" y="2204946"/>
                </a:cubicBezTo>
                <a:lnTo>
                  <a:pt x="659130" y="2568801"/>
                </a:lnTo>
              </a:path>
            </a:pathLst>
          </a:custGeom>
          <a:noFill/>
          <a:ln w="28575" cap="sq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pic>
        <p:nvPicPr>
          <p:cNvPr id="93" name="Picture 92" descr="router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18772" y="2459498"/>
            <a:ext cx="670560" cy="29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oup 235"/>
          <p:cNvGrpSpPr/>
          <p:nvPr/>
        </p:nvGrpSpPr>
        <p:grpSpPr>
          <a:xfrm>
            <a:off x="6232526" y="3692833"/>
            <a:ext cx="2259013" cy="1164919"/>
            <a:chOff x="6232525" y="4610100"/>
            <a:chExt cx="2259013" cy="1553224"/>
          </a:xfrm>
        </p:grpSpPr>
        <p:sp>
          <p:nvSpPr>
            <p:cNvPr id="226" name="TextBox 225"/>
            <p:cNvSpPr txBox="1"/>
            <p:nvPr/>
          </p:nvSpPr>
          <p:spPr>
            <a:xfrm>
              <a:off x="7500938" y="5116513"/>
              <a:ext cx="990600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>
                <a:defRPr/>
              </a:pP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Uplogix</a:t>
              </a:r>
            </a:p>
            <a:p>
              <a:pPr>
                <a:defRPr/>
              </a:pPr>
              <a:r>
                <a:rPr lang="en-US" sz="1400" b="1" dirty="0" smtClean="0">
                  <a:solidFill>
                    <a:srgbClr val="271A0D"/>
                  </a:solidFill>
                  <a:latin typeface="Calibri" pitchFamily="34" charset="0"/>
                </a:rPr>
                <a:t>Local Manager</a:t>
              </a:r>
              <a:endParaRPr lang="en-US" sz="1400" b="1" dirty="0">
                <a:solidFill>
                  <a:srgbClr val="271A0D"/>
                </a:solidFill>
                <a:latin typeface="Calibri" pitchFamily="34" charset="0"/>
              </a:endParaRPr>
            </a:p>
          </p:txBody>
        </p:sp>
        <p:grpSp>
          <p:nvGrpSpPr>
            <p:cNvPr id="25" name="Group 231"/>
            <p:cNvGrpSpPr/>
            <p:nvPr/>
          </p:nvGrpSpPr>
          <p:grpSpPr>
            <a:xfrm>
              <a:off x="6232525" y="4610100"/>
              <a:ext cx="1209675" cy="1553224"/>
              <a:chOff x="6232525" y="4610100"/>
              <a:chExt cx="1209675" cy="1553224"/>
            </a:xfrm>
          </p:grpSpPr>
          <p:cxnSp>
            <p:nvCxnSpPr>
              <p:cNvPr id="231" name="Straight Connector 230"/>
              <p:cNvCxnSpPr/>
              <p:nvPr/>
            </p:nvCxnSpPr>
            <p:spPr bwMode="auto">
              <a:xfrm flipV="1">
                <a:off x="6477000" y="5248275"/>
                <a:ext cx="314325" cy="219075"/>
              </a:xfrm>
              <a:prstGeom prst="line">
                <a:avLst/>
              </a:prstGeom>
              <a:solidFill>
                <a:schemeClr val="accent1"/>
              </a:solidFill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26" name="Group 186"/>
              <p:cNvGrpSpPr/>
              <p:nvPr/>
            </p:nvGrpSpPr>
            <p:grpSpPr>
              <a:xfrm>
                <a:off x="6232525" y="4610100"/>
                <a:ext cx="1209675" cy="912813"/>
                <a:chOff x="6232525" y="4610100"/>
                <a:chExt cx="1209675" cy="912813"/>
              </a:xfrm>
            </p:grpSpPr>
            <p:cxnSp>
              <p:nvCxnSpPr>
                <p:cNvPr id="184" name="Straight Connector 183"/>
                <p:cNvCxnSpPr/>
                <p:nvPr/>
              </p:nvCxnSpPr>
              <p:spPr bwMode="auto">
                <a:xfrm>
                  <a:off x="6923088" y="4619625"/>
                  <a:ext cx="11112" cy="381000"/>
                </a:xfrm>
                <a:prstGeom prst="line">
                  <a:avLst/>
                </a:prstGeom>
                <a:solidFill>
                  <a:schemeClr val="accent1"/>
                </a:solidFill>
                <a:ln w="38100" cap="sq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pic>
              <p:nvPicPr>
                <p:cNvPr id="181" name="Picture 180" descr="appliance.png"/>
                <p:cNvPicPr>
                  <a:picLocks noChangeAspect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6232525" y="4610100"/>
                  <a:ext cx="1209675" cy="912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9"/>
                    </a:srgbClr>
                  </a:outerShdw>
                </a:effectLst>
              </p:spPr>
            </p:pic>
          </p:grpSp>
          <p:pic>
            <p:nvPicPr>
              <p:cNvPr id="228" name="Picture 227" descr="device2.png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 bwMode="auto">
              <a:xfrm>
                <a:off x="6476999" y="5248925"/>
                <a:ext cx="481362" cy="414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229" name="TextBox 228"/>
              <p:cNvSpPr txBox="1"/>
              <p:nvPr/>
            </p:nvSpPr>
            <p:spPr>
              <a:xfrm>
                <a:off x="6249986" y="5953773"/>
                <a:ext cx="989013" cy="209551"/>
              </a:xfrm>
              <a:prstGeom prst="rect">
                <a:avLst/>
              </a:prstGeom>
              <a:noFill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srgbClr val="271A0D"/>
                    </a:solidFill>
                    <a:latin typeface="Calibri" pitchFamily="34" charset="0"/>
                  </a:rPr>
                  <a:t>Out-of-band options:</a:t>
                </a:r>
              </a:p>
              <a:p>
                <a:pPr algn="ctr">
                  <a:defRPr/>
                </a:pPr>
                <a:r>
                  <a:rPr lang="en-US" sz="1100" dirty="0" smtClean="0">
                    <a:solidFill>
                      <a:srgbClr val="271A0D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POTS, </a:t>
                </a:r>
                <a:r>
                  <a:rPr lang="en-US" sz="1100" dirty="0" smtClean="0">
                    <a:solidFill>
                      <a:srgbClr val="271A0D"/>
                    </a:solidFill>
                    <a:latin typeface="Calibri" pitchFamily="34" charset="0"/>
                  </a:rPr>
                  <a:t>Cellular, </a:t>
                </a:r>
                <a:br>
                  <a:rPr lang="en-US" sz="1100" dirty="0" smtClean="0">
                    <a:solidFill>
                      <a:srgbClr val="271A0D"/>
                    </a:solidFill>
                    <a:latin typeface="Calibri" pitchFamily="34" charset="0"/>
                  </a:rPr>
                </a:br>
                <a:r>
                  <a:rPr lang="en-US" sz="1100" dirty="0" smtClean="0">
                    <a:solidFill>
                      <a:srgbClr val="271A0D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Satellite, Ethernet</a:t>
                </a:r>
                <a:endParaRPr lang="en-US" sz="1100" dirty="0">
                  <a:solidFill>
                    <a:srgbClr val="271A0D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7" name="Group 99"/>
          <p:cNvGrpSpPr/>
          <p:nvPr/>
        </p:nvGrpSpPr>
        <p:grpSpPr>
          <a:xfrm rot="21414675">
            <a:off x="2286000" y="4059705"/>
            <a:ext cx="4343400" cy="914402"/>
            <a:chOff x="2305050" y="5175250"/>
            <a:chExt cx="3995738" cy="1292872"/>
          </a:xfrm>
        </p:grpSpPr>
        <p:grpSp>
          <p:nvGrpSpPr>
            <p:cNvPr id="28" name="Group 106"/>
            <p:cNvGrpSpPr>
              <a:grpSpLocks/>
            </p:cNvGrpSpPr>
            <p:nvPr/>
          </p:nvGrpSpPr>
          <p:grpSpPr bwMode="auto">
            <a:xfrm rot="549079" flipV="1">
              <a:off x="2305050" y="5175250"/>
              <a:ext cx="3995738" cy="954088"/>
              <a:chOff x="2209800" y="4575636"/>
              <a:chExt cx="3995057" cy="954315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2373086" y="4826010"/>
                <a:ext cx="3668485" cy="616855"/>
              </a:xfrm>
              <a:custGeom>
                <a:avLst/>
                <a:gdLst>
                  <a:gd name="connsiteX0" fmla="*/ 3995057 w 3995057"/>
                  <a:gd name="connsiteY0" fmla="*/ 402772 h 402772"/>
                  <a:gd name="connsiteX1" fmla="*/ 0 w 3995057"/>
                  <a:gd name="connsiteY1" fmla="*/ 0 h 402772"/>
                  <a:gd name="connsiteX0" fmla="*/ 3995057 w 3995057"/>
                  <a:gd name="connsiteY0" fmla="*/ 402772 h 402772"/>
                  <a:gd name="connsiteX1" fmla="*/ 0 w 3995057"/>
                  <a:gd name="connsiteY1" fmla="*/ 0 h 402772"/>
                  <a:gd name="connsiteX0" fmla="*/ 3995057 w 3995057"/>
                  <a:gd name="connsiteY0" fmla="*/ 402772 h 1008743"/>
                  <a:gd name="connsiteX1" fmla="*/ 0 w 3995057"/>
                  <a:gd name="connsiteY1" fmla="*/ 0 h 1008743"/>
                  <a:gd name="connsiteX0" fmla="*/ 3995057 w 3995057"/>
                  <a:gd name="connsiteY0" fmla="*/ 402772 h 1008743"/>
                  <a:gd name="connsiteX1" fmla="*/ 0 w 3995057"/>
                  <a:gd name="connsiteY1" fmla="*/ 0 h 1008743"/>
                  <a:gd name="connsiteX0" fmla="*/ 3995057 w 3995057"/>
                  <a:gd name="connsiteY0" fmla="*/ 1455058 h 2061029"/>
                  <a:gd name="connsiteX1" fmla="*/ 0 w 3995057"/>
                  <a:gd name="connsiteY1" fmla="*/ 1052286 h 2061029"/>
                  <a:gd name="connsiteX0" fmla="*/ 3995057 w 3995057"/>
                  <a:gd name="connsiteY0" fmla="*/ 1455058 h 1455058"/>
                  <a:gd name="connsiteX1" fmla="*/ 0 w 3995057"/>
                  <a:gd name="connsiteY1" fmla="*/ 1052286 h 1455058"/>
                  <a:gd name="connsiteX0" fmla="*/ 3995057 w 3995057"/>
                  <a:gd name="connsiteY0" fmla="*/ 954315 h 954315"/>
                  <a:gd name="connsiteX1" fmla="*/ 0 w 3995057"/>
                  <a:gd name="connsiteY1" fmla="*/ 551543 h 95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95057" h="954315">
                    <a:moveTo>
                      <a:pt x="3995057" y="954315"/>
                    </a:moveTo>
                    <a:cubicBezTo>
                      <a:pt x="3196771" y="547915"/>
                      <a:pt x="1843315" y="0"/>
                      <a:pt x="0" y="551543"/>
                    </a:cubicBezTo>
                  </a:path>
                </a:pathLst>
              </a:custGeom>
              <a:noFill/>
              <a:ln w="76200" cap="sq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softEdge rad="3175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97" name="Freeform 95"/>
              <p:cNvSpPr>
                <a:spLocks/>
              </p:cNvSpPr>
              <p:nvPr/>
            </p:nvSpPr>
            <p:spPr bwMode="auto">
              <a:xfrm>
                <a:off x="2209800" y="4575636"/>
                <a:ext cx="3995057" cy="954315"/>
              </a:xfrm>
              <a:custGeom>
                <a:avLst/>
                <a:gdLst>
                  <a:gd name="T0" fmla="*/ 3995057 w 3995057"/>
                  <a:gd name="T1" fmla="*/ 954315 h 954315"/>
                  <a:gd name="T2" fmla="*/ 0 w 3995057"/>
                  <a:gd name="T3" fmla="*/ 551543 h 954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5057" h="954315">
                    <a:moveTo>
                      <a:pt x="3995057" y="954315"/>
                    </a:moveTo>
                    <a:cubicBezTo>
                      <a:pt x="3196771" y="547915"/>
                      <a:pt x="1843315" y="0"/>
                      <a:pt x="0" y="551543"/>
                    </a:cubicBezTo>
                  </a:path>
                </a:pathLst>
              </a:custGeom>
              <a:noFill/>
              <a:ln w="38100" cap="sq" cmpd="sng">
                <a:solidFill>
                  <a:srgbClr val="FF0000"/>
                </a:solidFill>
                <a:prstDash val="solid"/>
                <a:round/>
                <a:headEnd type="triangle" w="lg" len="lg"/>
                <a:tailEnd type="triangle" w="lg" len="lg"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 rot="185325">
              <a:off x="3515096" y="5237016"/>
              <a:ext cx="1345240" cy="12311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Secure </a:t>
              </a:r>
            </a:p>
            <a:p>
              <a:pPr algn="ctr"/>
              <a:r>
                <a:rPr lang="en-US" dirty="0" smtClean="0">
                  <a:latin typeface="Calibri" pitchFamily="34" charset="0"/>
                </a:rPr>
                <a:t>Out-of-band</a:t>
              </a:r>
            </a:p>
            <a:p>
              <a:pPr algn="ctr"/>
              <a:r>
                <a:rPr lang="en-US" dirty="0" smtClean="0">
                  <a:latin typeface="Calibri" pitchFamily="34" charset="0"/>
                </a:rPr>
                <a:t>Connection</a:t>
              </a:r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0" y="1276350"/>
            <a:ext cx="9144000" cy="38671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109" name="Picture 108" descr="building - custo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85188" y="1366105"/>
            <a:ext cx="1630012" cy="8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8" name="Freeform 217"/>
          <p:cNvSpPr/>
          <p:nvPr/>
        </p:nvSpPr>
        <p:spPr bwMode="auto">
          <a:xfrm>
            <a:off x="7035801" y="2958216"/>
            <a:ext cx="531813" cy="1193006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2568801"/>
              <a:gd name="connsiteX1" fmla="*/ 16876 w 659130"/>
              <a:gd name="connsiteY1" fmla="*/ 631869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1941739"/>
              <a:gd name="connsiteX1" fmla="*/ 16876 w 659130"/>
              <a:gd name="connsiteY1" fmla="*/ 4807 h 1941739"/>
              <a:gd name="connsiteX2" fmla="*/ 0 w 659130"/>
              <a:gd name="connsiteY2" fmla="*/ 1577884 h 1941739"/>
              <a:gd name="connsiteX3" fmla="*/ 659130 w 659130"/>
              <a:gd name="connsiteY3" fmla="*/ 1941739 h 1941739"/>
              <a:gd name="connsiteX0" fmla="*/ 16876 w 659130"/>
              <a:gd name="connsiteY0" fmla="*/ -1 h 1936931"/>
              <a:gd name="connsiteX1" fmla="*/ 0 w 659130"/>
              <a:gd name="connsiteY1" fmla="*/ 1573076 h 1936931"/>
              <a:gd name="connsiteX2" fmla="*/ 659130 w 659130"/>
              <a:gd name="connsiteY2" fmla="*/ 1936931 h 1936931"/>
              <a:gd name="connsiteX0" fmla="*/ 663465 w 663465"/>
              <a:gd name="connsiteY0" fmla="*/ 0 h 1988526"/>
              <a:gd name="connsiteX1" fmla="*/ 646589 w 663465"/>
              <a:gd name="connsiteY1" fmla="*/ 1573077 h 1988526"/>
              <a:gd name="connsiteX2" fmla="*/ 0 w 663465"/>
              <a:gd name="connsiteY2" fmla="*/ 1988526 h 198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465" h="1988526">
                <a:moveTo>
                  <a:pt x="663465" y="0"/>
                </a:moveTo>
                <a:cubicBezTo>
                  <a:pt x="657840" y="1048234"/>
                  <a:pt x="652214" y="524843"/>
                  <a:pt x="646589" y="1573077"/>
                </a:cubicBezTo>
                <a:lnTo>
                  <a:pt x="0" y="1988526"/>
                </a:lnTo>
              </a:path>
            </a:pathLst>
          </a:custGeom>
          <a:noFill/>
          <a:ln w="38100" cap="sq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grpSp>
        <p:nvGrpSpPr>
          <p:cNvPr id="3" name="Group 226"/>
          <p:cNvGrpSpPr/>
          <p:nvPr/>
        </p:nvGrpSpPr>
        <p:grpSpPr>
          <a:xfrm>
            <a:off x="7397751" y="2537925"/>
            <a:ext cx="1338263" cy="879872"/>
            <a:chOff x="7397750" y="3070225"/>
            <a:chExt cx="1338263" cy="1173163"/>
          </a:xfrm>
        </p:grpSpPr>
        <p:sp>
          <p:nvSpPr>
            <p:cNvPr id="219" name="TextBox 218"/>
            <p:cNvSpPr txBox="1"/>
            <p:nvPr/>
          </p:nvSpPr>
          <p:spPr>
            <a:xfrm>
              <a:off x="7747000" y="3635375"/>
              <a:ext cx="989013" cy="207963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Power</a:t>
              </a:r>
              <a:b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</a:b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Distribution</a:t>
              </a:r>
              <a:b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</a:b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Unit</a:t>
              </a:r>
            </a:p>
          </p:txBody>
        </p:sp>
        <p:pic>
          <p:nvPicPr>
            <p:cNvPr id="220" name="Picture 219" descr="tall power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7750" y="3070225"/>
              <a:ext cx="465138" cy="117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</p:grpSp>
      <p:grpSp>
        <p:nvGrpSpPr>
          <p:cNvPr id="4" name="Group 224"/>
          <p:cNvGrpSpPr/>
          <p:nvPr/>
        </p:nvGrpSpPr>
        <p:grpSpPr>
          <a:xfrm>
            <a:off x="6961188" y="2618887"/>
            <a:ext cx="533400" cy="953691"/>
            <a:chOff x="6961188" y="3178175"/>
            <a:chExt cx="533400" cy="1271588"/>
          </a:xfrm>
        </p:grpSpPr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6961188" y="3178175"/>
              <a:ext cx="533400" cy="120650"/>
            </a:xfrm>
            <a:custGeom>
              <a:avLst/>
              <a:gdLst>
                <a:gd name="T0" fmla="*/ 0 w 533400"/>
                <a:gd name="T1" fmla="*/ 0 h 121920"/>
                <a:gd name="T2" fmla="*/ 297180 w 533400"/>
                <a:gd name="T3" fmla="*/ 0 h 121920"/>
                <a:gd name="T4" fmla="*/ 297180 w 533400"/>
                <a:gd name="T5" fmla="*/ 107522 h 121920"/>
                <a:gd name="T6" fmla="*/ 533400 w 533400"/>
                <a:gd name="T7" fmla="*/ 107522 h 1219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2" name="Freeform 221"/>
            <p:cNvSpPr>
              <a:spLocks/>
            </p:cNvSpPr>
            <p:nvPr/>
          </p:nvSpPr>
          <p:spPr bwMode="auto">
            <a:xfrm>
              <a:off x="6961188" y="3527425"/>
              <a:ext cx="533400" cy="122238"/>
            </a:xfrm>
            <a:custGeom>
              <a:avLst/>
              <a:gdLst>
                <a:gd name="T0" fmla="*/ 0 w 533400"/>
                <a:gd name="T1" fmla="*/ 0 h 121920"/>
                <a:gd name="T2" fmla="*/ 297180 w 533400"/>
                <a:gd name="T3" fmla="*/ 0 h 121920"/>
                <a:gd name="T4" fmla="*/ 297180 w 533400"/>
                <a:gd name="T5" fmla="*/ 125791 h 121920"/>
                <a:gd name="T6" fmla="*/ 533400 w 533400"/>
                <a:gd name="T7" fmla="*/ 125791 h 1219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 flipV="1">
              <a:off x="6961188" y="3886200"/>
              <a:ext cx="533400" cy="122238"/>
            </a:xfrm>
            <a:custGeom>
              <a:avLst/>
              <a:gdLst>
                <a:gd name="T0" fmla="*/ 0 w 533400"/>
                <a:gd name="T1" fmla="*/ 0 h 121920"/>
                <a:gd name="T2" fmla="*/ 297180 w 533400"/>
                <a:gd name="T3" fmla="*/ 0 h 121920"/>
                <a:gd name="T4" fmla="*/ 297180 w 533400"/>
                <a:gd name="T5" fmla="*/ 125791 h 121920"/>
                <a:gd name="T6" fmla="*/ 533400 w 533400"/>
                <a:gd name="T7" fmla="*/ 125791 h 1219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 flipV="1">
              <a:off x="6961188" y="4130675"/>
              <a:ext cx="533400" cy="319088"/>
            </a:xfrm>
            <a:custGeom>
              <a:avLst/>
              <a:gdLst>
                <a:gd name="T0" fmla="*/ 0 w 533400"/>
                <a:gd name="T1" fmla="*/ 0 h 318770"/>
                <a:gd name="T2" fmla="*/ 297180 w 533400"/>
                <a:gd name="T3" fmla="*/ 0 h 318770"/>
                <a:gd name="T4" fmla="*/ 297180 w 533400"/>
                <a:gd name="T5" fmla="*/ 322608 h 318770"/>
                <a:gd name="T6" fmla="*/ 533400 w 533400"/>
                <a:gd name="T7" fmla="*/ 322608 h 3187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318770">
                  <a:moveTo>
                    <a:pt x="0" y="0"/>
                  </a:moveTo>
                  <a:lnTo>
                    <a:pt x="297180" y="0"/>
                  </a:lnTo>
                  <a:lnTo>
                    <a:pt x="297180" y="318770"/>
                  </a:lnTo>
                  <a:lnTo>
                    <a:pt x="533400" y="31877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" name="Group 215"/>
          <p:cNvGrpSpPr/>
          <p:nvPr/>
        </p:nvGrpSpPr>
        <p:grpSpPr>
          <a:xfrm>
            <a:off x="6321426" y="2608172"/>
            <a:ext cx="784225" cy="1540669"/>
            <a:chOff x="6321425" y="3163888"/>
            <a:chExt cx="784225" cy="2054225"/>
          </a:xfrm>
        </p:grpSpPr>
        <p:sp>
          <p:nvSpPr>
            <p:cNvPr id="212" name="Freeform 211"/>
            <p:cNvSpPr/>
            <p:nvPr/>
          </p:nvSpPr>
          <p:spPr bwMode="auto">
            <a:xfrm>
              <a:off x="6321425" y="3163888"/>
              <a:ext cx="527050" cy="2054225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130" h="2568801">
                  <a:moveTo>
                    <a:pt x="548640" y="0"/>
                  </a:moveTo>
                  <a:lnTo>
                    <a:pt x="16876" y="4806"/>
                  </a:lnTo>
                  <a:cubicBezTo>
                    <a:pt x="11251" y="1053040"/>
                    <a:pt x="5625" y="1156712"/>
                    <a:pt x="0" y="2204946"/>
                  </a:cubicBezTo>
                  <a:lnTo>
                    <a:pt x="659130" y="2568801"/>
                  </a:lnTo>
                </a:path>
              </a:pathLst>
            </a:custGeom>
            <a:noFill/>
            <a:ln w="38100" cap="sq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13" name="Freeform 212"/>
            <p:cNvSpPr/>
            <p:nvPr/>
          </p:nvSpPr>
          <p:spPr bwMode="auto">
            <a:xfrm>
              <a:off x="6413500" y="3627438"/>
              <a:ext cx="527050" cy="1552575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130" h="1941739">
                  <a:moveTo>
                    <a:pt x="548640" y="0"/>
                  </a:moveTo>
                  <a:lnTo>
                    <a:pt x="16876" y="4807"/>
                  </a:lnTo>
                  <a:cubicBezTo>
                    <a:pt x="11251" y="1053041"/>
                    <a:pt x="5625" y="529650"/>
                    <a:pt x="0" y="1577884"/>
                  </a:cubicBezTo>
                  <a:lnTo>
                    <a:pt x="659130" y="1941739"/>
                  </a:lnTo>
                </a:path>
              </a:pathLst>
            </a:custGeom>
            <a:noFill/>
            <a:ln w="38100" cap="sq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14" name="Freeform 213"/>
            <p:cNvSpPr/>
            <p:nvPr/>
          </p:nvSpPr>
          <p:spPr bwMode="auto">
            <a:xfrm>
              <a:off x="6577013" y="4381500"/>
              <a:ext cx="528637" cy="712788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358140 w 659130"/>
                <a:gd name="connsiteY0" fmla="*/ 530006 h 1575110"/>
                <a:gd name="connsiteX1" fmla="*/ 16876 w 659130"/>
                <a:gd name="connsiteY1" fmla="*/ 526876 h 1575110"/>
                <a:gd name="connsiteX2" fmla="*/ 0 w 659130"/>
                <a:gd name="connsiteY2" fmla="*/ 1048234 h 1575110"/>
                <a:gd name="connsiteX3" fmla="*/ 659130 w 659130"/>
                <a:gd name="connsiteY3" fmla="*/ 1412089 h 1575110"/>
                <a:gd name="connsiteX0" fmla="*/ 465349 w 766339"/>
                <a:gd name="connsiteY0" fmla="*/ 88118 h 970201"/>
                <a:gd name="connsiteX1" fmla="*/ 124085 w 766339"/>
                <a:gd name="connsiteY1" fmla="*/ 84988 h 970201"/>
                <a:gd name="connsiteX2" fmla="*/ 123084 w 766339"/>
                <a:gd name="connsiteY2" fmla="*/ 86892 h 970201"/>
                <a:gd name="connsiteX3" fmla="*/ 107209 w 766339"/>
                <a:gd name="connsiteY3" fmla="*/ 606346 h 970201"/>
                <a:gd name="connsiteX4" fmla="*/ 766339 w 766339"/>
                <a:gd name="connsiteY4" fmla="*/ 970201 h 970201"/>
                <a:gd name="connsiteX0" fmla="*/ 465349 w 766339"/>
                <a:gd name="connsiteY0" fmla="*/ 8744 h 890827"/>
                <a:gd name="connsiteX1" fmla="*/ 124085 w 766339"/>
                <a:gd name="connsiteY1" fmla="*/ 5614 h 890827"/>
                <a:gd name="connsiteX2" fmla="*/ 123084 w 766339"/>
                <a:gd name="connsiteY2" fmla="*/ 7518 h 890827"/>
                <a:gd name="connsiteX3" fmla="*/ 107209 w 766339"/>
                <a:gd name="connsiteY3" fmla="*/ 526972 h 890827"/>
                <a:gd name="connsiteX4" fmla="*/ 766339 w 766339"/>
                <a:gd name="connsiteY4" fmla="*/ 890827 h 890827"/>
                <a:gd name="connsiteX0" fmla="*/ 465349 w 766339"/>
                <a:gd name="connsiteY0" fmla="*/ 9583 h 891666"/>
                <a:gd name="connsiteX1" fmla="*/ 124085 w 766339"/>
                <a:gd name="connsiteY1" fmla="*/ 6453 h 891666"/>
                <a:gd name="connsiteX2" fmla="*/ 123084 w 766339"/>
                <a:gd name="connsiteY2" fmla="*/ 8357 h 891666"/>
                <a:gd name="connsiteX3" fmla="*/ 107209 w 766339"/>
                <a:gd name="connsiteY3" fmla="*/ 527811 h 891666"/>
                <a:gd name="connsiteX4" fmla="*/ 766339 w 766339"/>
                <a:gd name="connsiteY4" fmla="*/ 891666 h 891666"/>
                <a:gd name="connsiteX0" fmla="*/ 398308 w 699298"/>
                <a:gd name="connsiteY0" fmla="*/ 9583 h 891666"/>
                <a:gd name="connsiteX1" fmla="*/ 57044 w 699298"/>
                <a:gd name="connsiteY1" fmla="*/ 6453 h 891666"/>
                <a:gd name="connsiteX2" fmla="*/ 56043 w 699298"/>
                <a:gd name="connsiteY2" fmla="*/ 8357 h 891666"/>
                <a:gd name="connsiteX3" fmla="*/ 40168 w 699298"/>
                <a:gd name="connsiteY3" fmla="*/ 527811 h 891666"/>
                <a:gd name="connsiteX4" fmla="*/ 699298 w 699298"/>
                <a:gd name="connsiteY4" fmla="*/ 891666 h 891666"/>
                <a:gd name="connsiteX0" fmla="*/ 398308 w 699298"/>
                <a:gd name="connsiteY0" fmla="*/ 14698 h 896781"/>
                <a:gd name="connsiteX1" fmla="*/ 57044 w 699298"/>
                <a:gd name="connsiteY1" fmla="*/ 11568 h 896781"/>
                <a:gd name="connsiteX2" fmla="*/ 56043 w 699298"/>
                <a:gd name="connsiteY2" fmla="*/ 13472 h 896781"/>
                <a:gd name="connsiteX3" fmla="*/ 40168 w 699298"/>
                <a:gd name="connsiteY3" fmla="*/ 532926 h 896781"/>
                <a:gd name="connsiteX4" fmla="*/ 699298 w 699298"/>
                <a:gd name="connsiteY4" fmla="*/ 896781 h 896781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1 w 766171"/>
                <a:gd name="connsiteY0" fmla="*/ 3130 h 885213"/>
                <a:gd name="connsiteX1" fmla="*/ 123917 w 766171"/>
                <a:gd name="connsiteY1" fmla="*/ 0 h 885213"/>
                <a:gd name="connsiteX2" fmla="*/ 107042 w 766171"/>
                <a:gd name="connsiteY2" fmla="*/ 521358 h 885213"/>
                <a:gd name="connsiteX3" fmla="*/ 766171 w 766171"/>
                <a:gd name="connsiteY3" fmla="*/ 885213 h 885213"/>
                <a:gd name="connsiteX0" fmla="*/ 465180 w 766170"/>
                <a:gd name="connsiteY0" fmla="*/ 3130 h 885213"/>
                <a:gd name="connsiteX1" fmla="*/ 123916 w 766170"/>
                <a:gd name="connsiteY1" fmla="*/ 0 h 885213"/>
                <a:gd name="connsiteX2" fmla="*/ 107042 w 766170"/>
                <a:gd name="connsiteY2" fmla="*/ 521358 h 885213"/>
                <a:gd name="connsiteX3" fmla="*/ 766170 w 766170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00954 w 701944"/>
                <a:gd name="connsiteY0" fmla="*/ 3130 h 885213"/>
                <a:gd name="connsiteX1" fmla="*/ 59690 w 701944"/>
                <a:gd name="connsiteY1" fmla="*/ 0 h 885213"/>
                <a:gd name="connsiteX2" fmla="*/ 42817 w 701944"/>
                <a:gd name="connsiteY2" fmla="*/ 521358 h 885213"/>
                <a:gd name="connsiteX3" fmla="*/ 701944 w 701944"/>
                <a:gd name="connsiteY3" fmla="*/ 885213 h 885213"/>
                <a:gd name="connsiteX0" fmla="*/ 360999 w 661989"/>
                <a:gd name="connsiteY0" fmla="*/ 9031 h 891114"/>
                <a:gd name="connsiteX1" fmla="*/ 19735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1674926 w 1975916"/>
                <a:gd name="connsiteY0" fmla="*/ 9031 h 891114"/>
                <a:gd name="connsiteX1" fmla="*/ 159 w 1975916"/>
                <a:gd name="connsiteY1" fmla="*/ 5901 h 891114"/>
                <a:gd name="connsiteX2" fmla="*/ 1316789 w 1975916"/>
                <a:gd name="connsiteY2" fmla="*/ 527259 h 891114"/>
                <a:gd name="connsiteX3" fmla="*/ 1975916 w 1975916"/>
                <a:gd name="connsiteY3" fmla="*/ 891114 h 891114"/>
                <a:gd name="connsiteX0" fmla="*/ 360999 w 661989"/>
                <a:gd name="connsiteY0" fmla="*/ 9031 h 891114"/>
                <a:gd name="connsiteX1" fmla="*/ 1876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989" h="891114">
                  <a:moveTo>
                    <a:pt x="360999" y="9031"/>
                  </a:moveTo>
                  <a:lnTo>
                    <a:pt x="1876" y="5901"/>
                  </a:lnTo>
                  <a:cubicBezTo>
                    <a:pt x="1717" y="0"/>
                    <a:pt x="0" y="534506"/>
                    <a:pt x="2862" y="527259"/>
                  </a:cubicBezTo>
                  <a:lnTo>
                    <a:pt x="661989" y="891114"/>
                  </a:lnTo>
                </a:path>
              </a:pathLst>
            </a:custGeom>
            <a:noFill/>
            <a:ln w="38100" cap="sq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6496050" y="3929063"/>
              <a:ext cx="528638" cy="1203325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358140 w 659130"/>
                <a:gd name="connsiteY0" fmla="*/ 530006 h 1575110"/>
                <a:gd name="connsiteX1" fmla="*/ 16876 w 659130"/>
                <a:gd name="connsiteY1" fmla="*/ 526876 h 1575110"/>
                <a:gd name="connsiteX2" fmla="*/ 0 w 659130"/>
                <a:gd name="connsiteY2" fmla="*/ 1048234 h 1575110"/>
                <a:gd name="connsiteX3" fmla="*/ 659130 w 659130"/>
                <a:gd name="connsiteY3" fmla="*/ 1412089 h 1575110"/>
                <a:gd name="connsiteX0" fmla="*/ 465349 w 766339"/>
                <a:gd name="connsiteY0" fmla="*/ 88118 h 970201"/>
                <a:gd name="connsiteX1" fmla="*/ 124085 w 766339"/>
                <a:gd name="connsiteY1" fmla="*/ 84988 h 970201"/>
                <a:gd name="connsiteX2" fmla="*/ 123084 w 766339"/>
                <a:gd name="connsiteY2" fmla="*/ 86892 h 970201"/>
                <a:gd name="connsiteX3" fmla="*/ 107209 w 766339"/>
                <a:gd name="connsiteY3" fmla="*/ 606346 h 970201"/>
                <a:gd name="connsiteX4" fmla="*/ 766339 w 766339"/>
                <a:gd name="connsiteY4" fmla="*/ 970201 h 970201"/>
                <a:gd name="connsiteX0" fmla="*/ 465349 w 766339"/>
                <a:gd name="connsiteY0" fmla="*/ 8744 h 890827"/>
                <a:gd name="connsiteX1" fmla="*/ 124085 w 766339"/>
                <a:gd name="connsiteY1" fmla="*/ 5614 h 890827"/>
                <a:gd name="connsiteX2" fmla="*/ 123084 w 766339"/>
                <a:gd name="connsiteY2" fmla="*/ 7518 h 890827"/>
                <a:gd name="connsiteX3" fmla="*/ 107209 w 766339"/>
                <a:gd name="connsiteY3" fmla="*/ 526972 h 890827"/>
                <a:gd name="connsiteX4" fmla="*/ 766339 w 766339"/>
                <a:gd name="connsiteY4" fmla="*/ 890827 h 890827"/>
                <a:gd name="connsiteX0" fmla="*/ 465349 w 766339"/>
                <a:gd name="connsiteY0" fmla="*/ 9583 h 891666"/>
                <a:gd name="connsiteX1" fmla="*/ 124085 w 766339"/>
                <a:gd name="connsiteY1" fmla="*/ 6453 h 891666"/>
                <a:gd name="connsiteX2" fmla="*/ 123084 w 766339"/>
                <a:gd name="connsiteY2" fmla="*/ 8357 h 891666"/>
                <a:gd name="connsiteX3" fmla="*/ 107209 w 766339"/>
                <a:gd name="connsiteY3" fmla="*/ 527811 h 891666"/>
                <a:gd name="connsiteX4" fmla="*/ 766339 w 766339"/>
                <a:gd name="connsiteY4" fmla="*/ 891666 h 891666"/>
                <a:gd name="connsiteX0" fmla="*/ 398308 w 699298"/>
                <a:gd name="connsiteY0" fmla="*/ 9583 h 891666"/>
                <a:gd name="connsiteX1" fmla="*/ 57044 w 699298"/>
                <a:gd name="connsiteY1" fmla="*/ 6453 h 891666"/>
                <a:gd name="connsiteX2" fmla="*/ 56043 w 699298"/>
                <a:gd name="connsiteY2" fmla="*/ 8357 h 891666"/>
                <a:gd name="connsiteX3" fmla="*/ 40168 w 699298"/>
                <a:gd name="connsiteY3" fmla="*/ 527811 h 891666"/>
                <a:gd name="connsiteX4" fmla="*/ 699298 w 699298"/>
                <a:gd name="connsiteY4" fmla="*/ 891666 h 891666"/>
                <a:gd name="connsiteX0" fmla="*/ 398308 w 699298"/>
                <a:gd name="connsiteY0" fmla="*/ 14698 h 896781"/>
                <a:gd name="connsiteX1" fmla="*/ 57044 w 699298"/>
                <a:gd name="connsiteY1" fmla="*/ 11568 h 896781"/>
                <a:gd name="connsiteX2" fmla="*/ 56043 w 699298"/>
                <a:gd name="connsiteY2" fmla="*/ 13472 h 896781"/>
                <a:gd name="connsiteX3" fmla="*/ 40168 w 699298"/>
                <a:gd name="connsiteY3" fmla="*/ 532926 h 896781"/>
                <a:gd name="connsiteX4" fmla="*/ 699298 w 699298"/>
                <a:gd name="connsiteY4" fmla="*/ 896781 h 896781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1 w 766171"/>
                <a:gd name="connsiteY0" fmla="*/ 3130 h 885213"/>
                <a:gd name="connsiteX1" fmla="*/ 123917 w 766171"/>
                <a:gd name="connsiteY1" fmla="*/ 0 h 885213"/>
                <a:gd name="connsiteX2" fmla="*/ 107042 w 766171"/>
                <a:gd name="connsiteY2" fmla="*/ 521358 h 885213"/>
                <a:gd name="connsiteX3" fmla="*/ 766171 w 766171"/>
                <a:gd name="connsiteY3" fmla="*/ 885213 h 885213"/>
                <a:gd name="connsiteX0" fmla="*/ 465180 w 766170"/>
                <a:gd name="connsiteY0" fmla="*/ 3130 h 885213"/>
                <a:gd name="connsiteX1" fmla="*/ 123916 w 766170"/>
                <a:gd name="connsiteY1" fmla="*/ 0 h 885213"/>
                <a:gd name="connsiteX2" fmla="*/ 107042 w 766170"/>
                <a:gd name="connsiteY2" fmla="*/ 521358 h 885213"/>
                <a:gd name="connsiteX3" fmla="*/ 766170 w 766170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00954 w 701944"/>
                <a:gd name="connsiteY0" fmla="*/ 3130 h 885213"/>
                <a:gd name="connsiteX1" fmla="*/ 59690 w 701944"/>
                <a:gd name="connsiteY1" fmla="*/ 0 h 885213"/>
                <a:gd name="connsiteX2" fmla="*/ 42817 w 701944"/>
                <a:gd name="connsiteY2" fmla="*/ 521358 h 885213"/>
                <a:gd name="connsiteX3" fmla="*/ 701944 w 701944"/>
                <a:gd name="connsiteY3" fmla="*/ 885213 h 885213"/>
                <a:gd name="connsiteX0" fmla="*/ 360999 w 661989"/>
                <a:gd name="connsiteY0" fmla="*/ 9031 h 891114"/>
                <a:gd name="connsiteX1" fmla="*/ 19735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1674926 w 1975916"/>
                <a:gd name="connsiteY0" fmla="*/ 9031 h 891114"/>
                <a:gd name="connsiteX1" fmla="*/ 159 w 1975916"/>
                <a:gd name="connsiteY1" fmla="*/ 5901 h 891114"/>
                <a:gd name="connsiteX2" fmla="*/ 1316789 w 1975916"/>
                <a:gd name="connsiteY2" fmla="*/ 527259 h 891114"/>
                <a:gd name="connsiteX3" fmla="*/ 1975916 w 1975916"/>
                <a:gd name="connsiteY3" fmla="*/ 891114 h 891114"/>
                <a:gd name="connsiteX0" fmla="*/ 360999 w 661989"/>
                <a:gd name="connsiteY0" fmla="*/ 9031 h 891114"/>
                <a:gd name="connsiteX1" fmla="*/ 1876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360999 w 661989"/>
                <a:gd name="connsiteY0" fmla="*/ 622203 h 1504286"/>
                <a:gd name="connsiteX1" fmla="*/ 1876 w 661989"/>
                <a:gd name="connsiteY1" fmla="*/ 5901 h 1504286"/>
                <a:gd name="connsiteX2" fmla="*/ 2862 w 661989"/>
                <a:gd name="connsiteY2" fmla="*/ 1140431 h 1504286"/>
                <a:gd name="connsiteX3" fmla="*/ 661989 w 661989"/>
                <a:gd name="connsiteY3" fmla="*/ 1504286 h 1504286"/>
                <a:gd name="connsiteX0" fmla="*/ 361000 w 661989"/>
                <a:gd name="connsiteY0" fmla="*/ 12009 h 1504286"/>
                <a:gd name="connsiteX1" fmla="*/ 1876 w 661989"/>
                <a:gd name="connsiteY1" fmla="*/ 5901 h 1504286"/>
                <a:gd name="connsiteX2" fmla="*/ 2862 w 661989"/>
                <a:gd name="connsiteY2" fmla="*/ 1140431 h 1504286"/>
                <a:gd name="connsiteX3" fmla="*/ 661989 w 661989"/>
                <a:gd name="connsiteY3" fmla="*/ 1504286 h 150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989" h="1504286">
                  <a:moveTo>
                    <a:pt x="361000" y="12009"/>
                  </a:moveTo>
                  <a:lnTo>
                    <a:pt x="1876" y="5901"/>
                  </a:lnTo>
                  <a:cubicBezTo>
                    <a:pt x="1717" y="0"/>
                    <a:pt x="0" y="1147678"/>
                    <a:pt x="2862" y="1140431"/>
                  </a:cubicBezTo>
                  <a:lnTo>
                    <a:pt x="661989" y="1504286"/>
                  </a:lnTo>
                </a:path>
              </a:pathLst>
            </a:custGeom>
            <a:noFill/>
            <a:ln w="38100" cap="sq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Uplogix in your Enterprise –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Working with NSM</a:t>
            </a:r>
          </a:p>
        </p:txBody>
      </p:sp>
      <p:grpSp>
        <p:nvGrpSpPr>
          <p:cNvPr id="6" name="Group 177"/>
          <p:cNvGrpSpPr/>
          <p:nvPr/>
        </p:nvGrpSpPr>
        <p:grpSpPr>
          <a:xfrm>
            <a:off x="1554163" y="1454457"/>
            <a:ext cx="4506912" cy="813197"/>
            <a:chOff x="1554163" y="1625600"/>
            <a:chExt cx="4506912" cy="1084263"/>
          </a:xfrm>
        </p:grpSpPr>
        <p:grpSp>
          <p:nvGrpSpPr>
            <p:cNvPr id="7" name="Group 105"/>
            <p:cNvGrpSpPr>
              <a:grpSpLocks/>
            </p:cNvGrpSpPr>
            <p:nvPr/>
          </p:nvGrpSpPr>
          <p:grpSpPr bwMode="auto">
            <a:xfrm>
              <a:off x="1554163" y="1673225"/>
              <a:ext cx="4506912" cy="1036638"/>
              <a:chOff x="1382485" y="1672772"/>
              <a:chExt cx="4506687" cy="1037780"/>
            </a:xfrm>
          </p:grpSpPr>
          <p:sp>
            <p:nvSpPr>
              <p:cNvPr id="122" name="Freeform 121"/>
              <p:cNvSpPr/>
              <p:nvPr/>
            </p:nvSpPr>
            <p:spPr bwMode="auto">
              <a:xfrm>
                <a:off x="1382485" y="1672772"/>
                <a:ext cx="4354295" cy="896336"/>
              </a:xfrm>
              <a:custGeom>
                <a:avLst/>
                <a:gdLst>
                  <a:gd name="connsiteX0" fmla="*/ 0 w 3755572"/>
                  <a:gd name="connsiteY0" fmla="*/ 0 h 239486"/>
                  <a:gd name="connsiteX1" fmla="*/ 3755572 w 3755572"/>
                  <a:gd name="connsiteY1" fmla="*/ 239486 h 239486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4147458"/>
                  <a:gd name="connsiteY0" fmla="*/ 852715 h 896258"/>
                  <a:gd name="connsiteX1" fmla="*/ 4147458 w 4147458"/>
                  <a:gd name="connsiteY1" fmla="*/ 896258 h 896258"/>
                  <a:gd name="connsiteX0" fmla="*/ 0 w 4354287"/>
                  <a:gd name="connsiteY0" fmla="*/ 667658 h 896258"/>
                  <a:gd name="connsiteX1" fmla="*/ 4354287 w 4354287"/>
                  <a:gd name="connsiteY1" fmla="*/ 896258 h 89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54287" h="896258">
                    <a:moveTo>
                      <a:pt x="0" y="667658"/>
                    </a:moveTo>
                    <a:cubicBezTo>
                      <a:pt x="1404256" y="192316"/>
                      <a:pt x="2830287" y="0"/>
                      <a:pt x="4354287" y="896258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1534885" y="1814294"/>
                <a:ext cx="4354287" cy="896258"/>
              </a:xfrm>
              <a:custGeom>
                <a:avLst/>
                <a:gdLst>
                  <a:gd name="connsiteX0" fmla="*/ 0 w 3755572"/>
                  <a:gd name="connsiteY0" fmla="*/ 0 h 239486"/>
                  <a:gd name="connsiteX1" fmla="*/ 3755572 w 3755572"/>
                  <a:gd name="connsiteY1" fmla="*/ 239486 h 239486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3755572"/>
                  <a:gd name="connsiteY0" fmla="*/ 656772 h 896258"/>
                  <a:gd name="connsiteX1" fmla="*/ 3755572 w 3755572"/>
                  <a:gd name="connsiteY1" fmla="*/ 896258 h 896258"/>
                  <a:gd name="connsiteX0" fmla="*/ 0 w 4147458"/>
                  <a:gd name="connsiteY0" fmla="*/ 852715 h 896258"/>
                  <a:gd name="connsiteX1" fmla="*/ 4147458 w 4147458"/>
                  <a:gd name="connsiteY1" fmla="*/ 896258 h 896258"/>
                  <a:gd name="connsiteX0" fmla="*/ 0 w 4354287"/>
                  <a:gd name="connsiteY0" fmla="*/ 667658 h 896258"/>
                  <a:gd name="connsiteX1" fmla="*/ 4354287 w 4354287"/>
                  <a:gd name="connsiteY1" fmla="*/ 896258 h 89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54287" h="896258">
                    <a:moveTo>
                      <a:pt x="0" y="667658"/>
                    </a:moveTo>
                    <a:cubicBezTo>
                      <a:pt x="1404256" y="192316"/>
                      <a:pt x="2830287" y="0"/>
                      <a:pt x="4354287" y="896258"/>
                    </a:cubicBezTo>
                  </a:path>
                </a:pathLst>
              </a:custGeom>
              <a:noFill/>
              <a:ln w="76200" cap="sq" cmpd="sng" algn="ctr">
                <a:solidFill>
                  <a:schemeClr val="bg1">
                    <a:lumMod val="65000"/>
                    <a:alpha val="5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softEdge rad="3175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2889250" y="1625600"/>
              <a:ext cx="1670050" cy="25400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271A0D"/>
                  </a:solidFill>
                  <a:latin typeface="Calibri" pitchFamily="34" charset="0"/>
                </a:rPr>
                <a:t>Wide Area </a:t>
              </a: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Network</a:t>
              </a:r>
            </a:p>
          </p:txBody>
        </p:sp>
      </p:grpSp>
      <p:grpSp>
        <p:nvGrpSpPr>
          <p:cNvPr id="8" name="Group 175"/>
          <p:cNvGrpSpPr/>
          <p:nvPr/>
        </p:nvGrpSpPr>
        <p:grpSpPr>
          <a:xfrm>
            <a:off x="4751388" y="1856887"/>
            <a:ext cx="3503829" cy="1843088"/>
            <a:chOff x="4722813" y="2162175"/>
            <a:chExt cx="3503829" cy="2457450"/>
          </a:xfrm>
        </p:grpSpPr>
        <p:sp>
          <p:nvSpPr>
            <p:cNvPr id="125" name="Freeform 124"/>
            <p:cNvSpPr/>
            <p:nvPr/>
          </p:nvSpPr>
          <p:spPr bwMode="auto">
            <a:xfrm>
              <a:off x="6861175" y="3748088"/>
              <a:ext cx="45719" cy="722312"/>
            </a:xfrm>
            <a:custGeom>
              <a:avLst/>
              <a:gdLst>
                <a:gd name="connsiteX0" fmla="*/ 0 w 9525"/>
                <a:gd name="connsiteY0" fmla="*/ 0 h 1295400"/>
                <a:gd name="connsiteX1" fmla="*/ 9525 w 9525"/>
                <a:gd name="connsiteY1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95400">
                  <a:moveTo>
                    <a:pt x="0" y="0"/>
                  </a:moveTo>
                  <a:lnTo>
                    <a:pt x="9525" y="1295400"/>
                  </a:lnTo>
                </a:path>
              </a:pathLst>
            </a:custGeom>
            <a:solidFill>
              <a:schemeClr val="accent1"/>
            </a:solidFill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5532438" y="2162175"/>
              <a:ext cx="1352550" cy="2325688"/>
            </a:xfrm>
            <a:custGeom>
              <a:avLst/>
              <a:gdLst>
                <a:gd name="connsiteX0" fmla="*/ 0 w 9525"/>
                <a:gd name="connsiteY0" fmla="*/ 0 h 1295400"/>
                <a:gd name="connsiteX1" fmla="*/ 9525 w 9525"/>
                <a:gd name="connsiteY1" fmla="*/ 1295400 h 1295400"/>
                <a:gd name="connsiteX0" fmla="*/ 0 w 9525"/>
                <a:gd name="connsiteY0" fmla="*/ 0 h 1295400"/>
                <a:gd name="connsiteX1" fmla="*/ 656 w 9525"/>
                <a:gd name="connsiteY1" fmla="*/ 1436 h 1295400"/>
                <a:gd name="connsiteX2" fmla="*/ 9525 w 9525"/>
                <a:gd name="connsiteY2" fmla="*/ 1295400 h 1295400"/>
                <a:gd name="connsiteX0" fmla="*/ 272067 w 281592"/>
                <a:gd name="connsiteY0" fmla="*/ 944914 h 2240314"/>
                <a:gd name="connsiteX1" fmla="*/ 272723 w 281592"/>
                <a:gd name="connsiteY1" fmla="*/ 946350 h 2240314"/>
                <a:gd name="connsiteX2" fmla="*/ 281592 w 281592"/>
                <a:gd name="connsiteY2" fmla="*/ 2240314 h 22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92" h="2240314">
                  <a:moveTo>
                    <a:pt x="272067" y="944914"/>
                  </a:moveTo>
                  <a:cubicBezTo>
                    <a:pt x="272286" y="945393"/>
                    <a:pt x="0" y="0"/>
                    <a:pt x="272723" y="946350"/>
                  </a:cubicBezTo>
                  <a:cubicBezTo>
                    <a:pt x="275242" y="1376714"/>
                    <a:pt x="278417" y="1808514"/>
                    <a:pt x="281592" y="2240314"/>
                  </a:cubicBezTo>
                </a:path>
              </a:pathLst>
            </a:custGeom>
            <a:solidFill>
              <a:schemeClr val="accent1"/>
            </a:solidFill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705475" y="3063875"/>
              <a:ext cx="647700" cy="207963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Router</a:t>
              </a:r>
              <a:endParaRPr lang="en-US" sz="1600" b="1" dirty="0">
                <a:solidFill>
                  <a:srgbClr val="797B7E"/>
                </a:solidFill>
                <a:latin typeface="Calibri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545138" y="3887788"/>
              <a:ext cx="808037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Switch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362575" y="4316413"/>
              <a:ext cx="990600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Other Device(s)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778425" y="2336800"/>
              <a:ext cx="1448217" cy="6976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271A0D"/>
                  </a:solidFill>
                  <a:latin typeface="Calibri" pitchFamily="34" charset="0"/>
                </a:rPr>
                <a:t>Data Center(s) or</a:t>
              </a:r>
            </a:p>
            <a:p>
              <a:pPr algn="ctr">
                <a:defRPr/>
              </a:pPr>
              <a:r>
                <a:rPr lang="en-US" sz="1400" b="1" dirty="0" smtClean="0">
                  <a:solidFill>
                    <a:srgbClr val="271A0D"/>
                  </a:solidFill>
                  <a:latin typeface="Calibri" pitchFamily="34" charset="0"/>
                </a:rPr>
                <a:t>Branch Office(s)</a:t>
              </a:r>
            </a:p>
          </p:txBody>
        </p:sp>
        <p:pic>
          <p:nvPicPr>
            <p:cNvPr id="158" name="Picture 157" descr="device1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2238" y="4205288"/>
              <a:ext cx="696912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1" name="Picture 160" descr="rtu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3825" y="3379788"/>
              <a:ext cx="693738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2" name="Picture 161" descr="router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84938" y="2955925"/>
              <a:ext cx="671512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3" name="Picture 162" descr="switch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62713" y="3767138"/>
              <a:ext cx="715962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168" name="Picture 167" descr="shop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38813" y="2327275"/>
              <a:ext cx="731837" cy="67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sp>
          <p:nvSpPr>
            <p:cNvPr id="172" name="TextBox 171"/>
            <p:cNvSpPr txBox="1"/>
            <p:nvPr/>
          </p:nvSpPr>
          <p:spPr>
            <a:xfrm>
              <a:off x="4722813" y="3513138"/>
              <a:ext cx="1630362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WAN Accelerator</a:t>
              </a:r>
            </a:p>
          </p:txBody>
        </p:sp>
      </p:grpSp>
      <p:grpSp>
        <p:nvGrpSpPr>
          <p:cNvPr id="10" name="Group 119"/>
          <p:cNvGrpSpPr/>
          <p:nvPr/>
        </p:nvGrpSpPr>
        <p:grpSpPr>
          <a:xfrm>
            <a:off x="393700" y="1597331"/>
            <a:ext cx="4052888" cy="2715816"/>
            <a:chOff x="393700" y="1816100"/>
            <a:chExt cx="4052888" cy="3621088"/>
          </a:xfrm>
        </p:grpSpPr>
        <p:pic>
          <p:nvPicPr>
            <p:cNvPr id="118" name="Picture 117" descr="building - customer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28700" y="1816100"/>
              <a:ext cx="711200" cy="114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grpSp>
          <p:nvGrpSpPr>
            <p:cNvPr id="11" name="Group 155"/>
            <p:cNvGrpSpPr>
              <a:grpSpLocks/>
            </p:cNvGrpSpPr>
            <p:nvPr/>
          </p:nvGrpSpPr>
          <p:grpSpPr bwMode="auto">
            <a:xfrm>
              <a:off x="1619250" y="2743200"/>
              <a:ext cx="531813" cy="1724025"/>
              <a:chOff x="1451417" y="2699202"/>
              <a:chExt cx="530872" cy="1723664"/>
            </a:xfrm>
          </p:grpSpPr>
          <p:sp>
            <p:nvSpPr>
              <p:cNvPr id="102" name="Freeform 101"/>
              <p:cNvSpPr/>
              <p:nvPr/>
            </p:nvSpPr>
            <p:spPr bwMode="auto">
              <a:xfrm>
                <a:off x="1451417" y="2699202"/>
                <a:ext cx="530872" cy="1698269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1654629"/>
                  <a:gd name="connsiteX1" fmla="*/ 74175 w 316775"/>
                  <a:gd name="connsiteY1" fmla="*/ 3973 h 1654629"/>
                  <a:gd name="connsiteX2" fmla="*/ 0 w 316775"/>
                  <a:gd name="connsiteY2" fmla="*/ 0 h 1654629"/>
                  <a:gd name="connsiteX3" fmla="*/ 10886 w 316775"/>
                  <a:gd name="connsiteY3" fmla="*/ 1654629 h 1654629"/>
                  <a:gd name="connsiteX0" fmla="*/ 1307401 w 1307401"/>
                  <a:gd name="connsiteY0" fmla="*/ 858680 h 2510043"/>
                  <a:gd name="connsiteX1" fmla="*/ 1064801 w 1307401"/>
                  <a:gd name="connsiteY1" fmla="*/ 859387 h 2510043"/>
                  <a:gd name="connsiteX2" fmla="*/ 990626 w 1307401"/>
                  <a:gd name="connsiteY2" fmla="*/ 855414 h 2510043"/>
                  <a:gd name="connsiteX3" fmla="*/ 1001512 w 1307401"/>
                  <a:gd name="connsiteY3" fmla="*/ 2510043 h 2510043"/>
                  <a:gd name="connsiteX0" fmla="*/ 1368072 w 1368072"/>
                  <a:gd name="connsiteY0" fmla="*/ 858680 h 2510043"/>
                  <a:gd name="connsiteX1" fmla="*/ 1064801 w 1368072"/>
                  <a:gd name="connsiteY1" fmla="*/ 859387 h 2510043"/>
                  <a:gd name="connsiteX2" fmla="*/ 1051297 w 1368072"/>
                  <a:gd name="connsiteY2" fmla="*/ 855414 h 2510043"/>
                  <a:gd name="connsiteX3" fmla="*/ 1062183 w 1368072"/>
                  <a:gd name="connsiteY3" fmla="*/ 2510043 h 2510043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1698627"/>
                  <a:gd name="connsiteX1" fmla="*/ 227601 w 530872"/>
                  <a:gd name="connsiteY1" fmla="*/ 581371 h 1698627"/>
                  <a:gd name="connsiteX2" fmla="*/ 2251 w 530872"/>
                  <a:gd name="connsiteY2" fmla="*/ 662 h 1698627"/>
                  <a:gd name="connsiteX3" fmla="*/ 214097 w 530872"/>
                  <a:gd name="connsiteY3" fmla="*/ 577398 h 1698627"/>
                  <a:gd name="connsiteX4" fmla="*/ 224983 w 530872"/>
                  <a:gd name="connsiteY4" fmla="*/ 1698627 h 169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872" h="1698627">
                    <a:moveTo>
                      <a:pt x="530872" y="580664"/>
                    </a:moveTo>
                    <a:lnTo>
                      <a:pt x="227601" y="581371"/>
                    </a:lnTo>
                    <a:lnTo>
                      <a:pt x="2251" y="662"/>
                    </a:lnTo>
                    <a:cubicBezTo>
                      <a:pt x="0" y="0"/>
                      <a:pt x="135805" y="239451"/>
                      <a:pt x="214097" y="577398"/>
                    </a:cubicBezTo>
                    <a:cubicBezTo>
                      <a:pt x="217726" y="1128941"/>
                      <a:pt x="221354" y="1147084"/>
                      <a:pt x="224983" y="1698627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1665351" y="3567383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1665351" y="4129240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1665351" y="4419692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 bwMode="auto">
              <a:xfrm>
                <a:off x="1665351" y="3886403"/>
                <a:ext cx="316938" cy="3174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3266"/>
                  <a:gd name="connsiteX1" fmla="*/ 0 w 316775"/>
                  <a:gd name="connsiteY1" fmla="*/ 0 h 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775" h="3266">
                    <a:moveTo>
                      <a:pt x="316775" y="3266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06" name="Freeform 105"/>
            <p:cNvSpPr/>
            <p:nvPr/>
          </p:nvSpPr>
          <p:spPr bwMode="auto">
            <a:xfrm>
              <a:off x="1619250" y="2743200"/>
              <a:ext cx="227013" cy="2232025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1654629"/>
                <a:gd name="connsiteX1" fmla="*/ 74175 w 316775"/>
                <a:gd name="connsiteY1" fmla="*/ 3973 h 1654629"/>
                <a:gd name="connsiteX2" fmla="*/ 0 w 316775"/>
                <a:gd name="connsiteY2" fmla="*/ 0 h 1654629"/>
                <a:gd name="connsiteX3" fmla="*/ 10886 w 316775"/>
                <a:gd name="connsiteY3" fmla="*/ 1654629 h 1654629"/>
                <a:gd name="connsiteX0" fmla="*/ 1307401 w 1307401"/>
                <a:gd name="connsiteY0" fmla="*/ 858680 h 2510043"/>
                <a:gd name="connsiteX1" fmla="*/ 1064801 w 1307401"/>
                <a:gd name="connsiteY1" fmla="*/ 859387 h 2510043"/>
                <a:gd name="connsiteX2" fmla="*/ 990626 w 1307401"/>
                <a:gd name="connsiteY2" fmla="*/ 855414 h 2510043"/>
                <a:gd name="connsiteX3" fmla="*/ 1001512 w 1307401"/>
                <a:gd name="connsiteY3" fmla="*/ 2510043 h 2510043"/>
                <a:gd name="connsiteX0" fmla="*/ 1368072 w 1368072"/>
                <a:gd name="connsiteY0" fmla="*/ 858680 h 2510043"/>
                <a:gd name="connsiteX1" fmla="*/ 1064801 w 1368072"/>
                <a:gd name="connsiteY1" fmla="*/ 859387 h 2510043"/>
                <a:gd name="connsiteX2" fmla="*/ 1051297 w 1368072"/>
                <a:gd name="connsiteY2" fmla="*/ 855414 h 2510043"/>
                <a:gd name="connsiteX3" fmla="*/ 1062183 w 1368072"/>
                <a:gd name="connsiteY3" fmla="*/ 2510043 h 2510043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227601 w 227601"/>
                <a:gd name="connsiteY0" fmla="*/ 581371 h 2232027"/>
                <a:gd name="connsiteX1" fmla="*/ 2251 w 227601"/>
                <a:gd name="connsiteY1" fmla="*/ 662 h 2232027"/>
                <a:gd name="connsiteX2" fmla="*/ 214097 w 227601"/>
                <a:gd name="connsiteY2" fmla="*/ 577398 h 2232027"/>
                <a:gd name="connsiteX3" fmla="*/ 224983 w 227601"/>
                <a:gd name="connsiteY3" fmla="*/ 2232027 h 223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01" h="2232027">
                  <a:moveTo>
                    <a:pt x="227601" y="581371"/>
                  </a:moveTo>
                  <a:lnTo>
                    <a:pt x="2251" y="662"/>
                  </a:lnTo>
                  <a:cubicBezTo>
                    <a:pt x="0" y="0"/>
                    <a:pt x="135805" y="239451"/>
                    <a:pt x="214097" y="577398"/>
                  </a:cubicBezTo>
                  <a:cubicBezTo>
                    <a:pt x="217726" y="1128941"/>
                    <a:pt x="221354" y="1680484"/>
                    <a:pt x="224983" y="2232027"/>
                  </a:cubicBez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3700" y="4905374"/>
              <a:ext cx="1319213" cy="365125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>
                <a:defRPr/>
              </a:pP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Uplogix</a:t>
              </a:r>
              <a:b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</a:b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Control Center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9100" y="2476500"/>
              <a:ext cx="2757488" cy="4103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Network Operations Center</a:t>
              </a:r>
            </a:p>
          </p:txBody>
        </p:sp>
        <p:pic>
          <p:nvPicPr>
            <p:cNvPr id="72" name="Picture 71" descr="control center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44650" y="4675188"/>
              <a:ext cx="1066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43"/>
            <p:cNvGrpSpPr>
              <a:grpSpLocks/>
            </p:cNvGrpSpPr>
            <p:nvPr/>
          </p:nvGrpSpPr>
          <p:grpSpPr bwMode="auto">
            <a:xfrm>
              <a:off x="1762125" y="2989263"/>
              <a:ext cx="1484566" cy="530225"/>
              <a:chOff x="1590179" y="2989141"/>
              <a:chExt cx="1485556" cy="5307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096930" y="3086081"/>
                <a:ext cx="978805" cy="410806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Dashboard</a:t>
                </a:r>
              </a:p>
            </p:txBody>
          </p:sp>
          <p:pic>
            <p:nvPicPr>
              <p:cNvPr id="12" name="Picture 11" descr="server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590179" y="2989141"/>
                <a:ext cx="686257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</p:grpSp>
        <p:grpSp>
          <p:nvGrpSpPr>
            <p:cNvPr id="15" name="Group 144"/>
            <p:cNvGrpSpPr>
              <a:grpSpLocks/>
            </p:cNvGrpSpPr>
            <p:nvPr/>
          </p:nvGrpSpPr>
          <p:grpSpPr bwMode="auto">
            <a:xfrm>
              <a:off x="1800225" y="3270250"/>
              <a:ext cx="2080868" cy="531813"/>
              <a:chOff x="1628279" y="3255950"/>
              <a:chExt cx="2081181" cy="530790"/>
            </a:xfrm>
          </p:grpSpPr>
          <p:pic>
            <p:nvPicPr>
              <p:cNvPr id="88" name="Picture 87" descr="server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628279" y="3255950"/>
                <a:ext cx="685903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140" name="TextBox 139"/>
              <p:cNvSpPr txBox="1"/>
              <p:nvPr/>
            </p:nvSpPr>
            <p:spPr>
              <a:xfrm>
                <a:off x="2142706" y="3352602"/>
                <a:ext cx="1566754" cy="409580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Fault Management</a:t>
                </a:r>
              </a:p>
            </p:txBody>
          </p:sp>
        </p:grpSp>
        <p:grpSp>
          <p:nvGrpSpPr>
            <p:cNvPr id="16" name="Group 146"/>
            <p:cNvGrpSpPr>
              <a:grpSpLocks/>
            </p:cNvGrpSpPr>
            <p:nvPr/>
          </p:nvGrpSpPr>
          <p:grpSpPr bwMode="auto">
            <a:xfrm>
              <a:off x="1838325" y="3551238"/>
              <a:ext cx="2238463" cy="531812"/>
              <a:chOff x="1666379" y="3560750"/>
              <a:chExt cx="2238526" cy="530790"/>
            </a:xfrm>
          </p:grpSpPr>
          <p:pic>
            <p:nvPicPr>
              <p:cNvPr id="89" name="Picture 88" descr="server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666379" y="3560750"/>
                <a:ext cx="685819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141" name="TextBox 140"/>
              <p:cNvSpPr txBox="1"/>
              <p:nvPr/>
            </p:nvSpPr>
            <p:spPr>
              <a:xfrm>
                <a:off x="2188682" y="3657401"/>
                <a:ext cx="1716223" cy="409581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Config. Management</a:t>
                </a:r>
              </a:p>
            </p:txBody>
          </p:sp>
        </p:grpSp>
        <p:grpSp>
          <p:nvGrpSpPr>
            <p:cNvPr id="17" name="Group 147"/>
            <p:cNvGrpSpPr>
              <a:grpSpLocks/>
            </p:cNvGrpSpPr>
            <p:nvPr/>
          </p:nvGrpSpPr>
          <p:grpSpPr bwMode="auto">
            <a:xfrm>
              <a:off x="1882775" y="3833813"/>
              <a:ext cx="2358688" cy="530225"/>
              <a:chOff x="1712099" y="3850310"/>
              <a:chExt cx="2358062" cy="530790"/>
            </a:xfrm>
          </p:grpSpPr>
          <p:pic>
            <p:nvPicPr>
              <p:cNvPr id="90" name="Picture 89" descr="server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712099" y="3850310"/>
                <a:ext cx="685618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142" name="TextBox 141"/>
              <p:cNvSpPr txBox="1"/>
              <p:nvPr/>
            </p:nvSpPr>
            <p:spPr>
              <a:xfrm>
                <a:off x="2234248" y="3963142"/>
                <a:ext cx="1835913" cy="410806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Network Management</a:t>
                </a:r>
              </a:p>
            </p:txBody>
          </p:sp>
        </p:grpSp>
        <p:grpSp>
          <p:nvGrpSpPr>
            <p:cNvPr id="18" name="Group 148"/>
            <p:cNvGrpSpPr>
              <a:grpSpLocks/>
            </p:cNvGrpSpPr>
            <p:nvPr/>
          </p:nvGrpSpPr>
          <p:grpSpPr bwMode="auto">
            <a:xfrm>
              <a:off x="1914525" y="4114798"/>
              <a:ext cx="2465246" cy="562769"/>
              <a:chOff x="1742579" y="4114800"/>
              <a:chExt cx="2465271" cy="563369"/>
            </a:xfrm>
          </p:grpSpPr>
          <p:pic>
            <p:nvPicPr>
              <p:cNvPr id="127" name="Picture 126" descr="server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742579" y="4114800"/>
                <a:ext cx="685807" cy="530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143" name="TextBox 142"/>
              <p:cNvSpPr txBox="1"/>
              <p:nvPr/>
            </p:nvSpPr>
            <p:spPr>
              <a:xfrm>
                <a:off x="2279160" y="4267362"/>
                <a:ext cx="1928690" cy="410807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1400" dirty="0">
                    <a:latin typeface="Calibri" pitchFamily="34" charset="0"/>
                  </a:rPr>
                  <a:t>Trouble Ticketing &amp; RBA</a:t>
                </a:r>
              </a:p>
            </p:txBody>
          </p:sp>
        </p:grpSp>
        <p:grpSp>
          <p:nvGrpSpPr>
            <p:cNvPr id="19" name="Group 149"/>
            <p:cNvGrpSpPr>
              <a:grpSpLocks/>
            </p:cNvGrpSpPr>
            <p:nvPr/>
          </p:nvGrpSpPr>
          <p:grpSpPr bwMode="auto">
            <a:xfrm>
              <a:off x="422275" y="3152775"/>
              <a:ext cx="1331913" cy="161925"/>
              <a:chOff x="251460" y="3153174"/>
              <a:chExt cx="1330563" cy="162243"/>
            </a:xfrm>
          </p:grpSpPr>
          <p:pic>
            <p:nvPicPr>
              <p:cNvPr id="26702" name="Picture 2" descr="Tivoli software">
                <a:hlinkClick r:id="" action="ppaction://hlinkfile" tooltip="Tivoli software - Intelligent management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75128"/>
              <a:stretch>
                <a:fillRect/>
              </a:stretch>
            </p:blipFill>
            <p:spPr bwMode="auto">
              <a:xfrm>
                <a:off x="596998" y="3164510"/>
                <a:ext cx="276623" cy="143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03" name="Picture 124" descr="solarwinds.pn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956067" y="3167171"/>
                <a:ext cx="625956" cy="142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04" name="Picture 130" descr="Hewlett_Packard.png"/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1460" y="3153174"/>
                <a:ext cx="266700" cy="162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 150"/>
            <p:cNvGrpSpPr>
              <a:grpSpLocks/>
            </p:cNvGrpSpPr>
            <p:nvPr/>
          </p:nvGrpSpPr>
          <p:grpSpPr bwMode="auto">
            <a:xfrm>
              <a:off x="569913" y="3405188"/>
              <a:ext cx="1295400" cy="292100"/>
              <a:chOff x="131140" y="3357430"/>
              <a:chExt cx="1295977" cy="292550"/>
            </a:xfrm>
          </p:grpSpPr>
          <p:pic>
            <p:nvPicPr>
              <p:cNvPr id="26700" name="Picture 128" descr="Tripwire.png"/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31140" y="3445796"/>
                <a:ext cx="478460" cy="201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01" name="Picture 129" descr="netcordia.png"/>
              <p:cNvPicPr>
                <a:picLocks noChangeAspect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02708" y="3357430"/>
                <a:ext cx="724409" cy="29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oup 151"/>
            <p:cNvGrpSpPr>
              <a:grpSpLocks/>
            </p:cNvGrpSpPr>
            <p:nvPr/>
          </p:nvGrpSpPr>
          <p:grpSpPr bwMode="auto">
            <a:xfrm>
              <a:off x="840797" y="3786188"/>
              <a:ext cx="892175" cy="161925"/>
              <a:chOff x="183631" y="3678954"/>
              <a:chExt cx="891540" cy="162243"/>
            </a:xfrm>
          </p:grpSpPr>
          <p:pic>
            <p:nvPicPr>
              <p:cNvPr id="26698" name="Picture 131" descr="Hewlett_Packard.png"/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83631" y="3678954"/>
                <a:ext cx="266700" cy="162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9" name="Picture 132" descr="EMC.png"/>
              <p:cNvPicPr>
                <a:picLocks noChangeAspect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587566" y="3681272"/>
                <a:ext cx="487605" cy="157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" name="Group 152"/>
            <p:cNvGrpSpPr>
              <a:grpSpLocks/>
            </p:cNvGrpSpPr>
            <p:nvPr/>
          </p:nvGrpSpPr>
          <p:grpSpPr bwMode="auto">
            <a:xfrm>
              <a:off x="947738" y="4038600"/>
              <a:ext cx="760132" cy="212725"/>
              <a:chOff x="45720" y="3977639"/>
              <a:chExt cx="760309" cy="213361"/>
            </a:xfrm>
          </p:grpSpPr>
          <p:pic>
            <p:nvPicPr>
              <p:cNvPr id="26695" name="Picture 121" descr="cisco.png"/>
              <p:cNvPicPr>
                <a:picLocks noChangeAspect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03180" y="3977639"/>
                <a:ext cx="402849" cy="213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7" name="Picture 2" descr="Tivoli software">
                <a:hlinkClick r:id="" action="ppaction://hlinkfile" tooltip="Tivoli software - Intelligent management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75128"/>
              <a:stretch>
                <a:fillRect/>
              </a:stretch>
            </p:blipFill>
            <p:spPr bwMode="auto">
              <a:xfrm>
                <a:off x="45720" y="4012355"/>
                <a:ext cx="276623" cy="143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153"/>
            <p:cNvGrpSpPr>
              <a:grpSpLocks/>
            </p:cNvGrpSpPr>
            <p:nvPr/>
          </p:nvGrpSpPr>
          <p:grpSpPr bwMode="auto">
            <a:xfrm>
              <a:off x="732085" y="4340225"/>
              <a:ext cx="1084262" cy="179388"/>
              <a:chOff x="237380" y="4340421"/>
              <a:chExt cx="1084378" cy="178417"/>
            </a:xfrm>
          </p:grpSpPr>
          <p:pic>
            <p:nvPicPr>
              <p:cNvPr id="26693" name="Picture 136" descr="opalis.png"/>
              <p:cNvPicPr>
                <a:picLocks noChangeAspect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37380" y="4340421"/>
                <a:ext cx="414367" cy="178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4" name="Picture 137" descr="bmc.png"/>
              <p:cNvPicPr>
                <a:picLocks noChangeAspect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673255" y="4364771"/>
                <a:ext cx="648503" cy="13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93" name="Picture 92" descr="router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18772" y="2459498"/>
            <a:ext cx="670560" cy="29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oup 235"/>
          <p:cNvGrpSpPr/>
          <p:nvPr/>
        </p:nvGrpSpPr>
        <p:grpSpPr>
          <a:xfrm>
            <a:off x="6172200" y="3692830"/>
            <a:ext cx="2319339" cy="1169682"/>
            <a:chOff x="6172199" y="4610100"/>
            <a:chExt cx="2319339" cy="1559576"/>
          </a:xfrm>
        </p:grpSpPr>
        <p:sp>
          <p:nvSpPr>
            <p:cNvPr id="226" name="TextBox 225"/>
            <p:cNvSpPr txBox="1"/>
            <p:nvPr/>
          </p:nvSpPr>
          <p:spPr>
            <a:xfrm>
              <a:off x="7500938" y="5116513"/>
              <a:ext cx="990600" cy="2095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>
                <a:defRPr/>
              </a:pPr>
              <a:r>
                <a:rPr lang="en-US" sz="1400" b="1" dirty="0">
                  <a:solidFill>
                    <a:srgbClr val="271A0D"/>
                  </a:solidFill>
                  <a:latin typeface="Calibri" pitchFamily="34" charset="0"/>
                </a:rPr>
                <a:t>Uplogix</a:t>
              </a:r>
            </a:p>
            <a:p>
              <a:pPr>
                <a:defRPr/>
              </a:pPr>
              <a:r>
                <a:rPr lang="en-US" sz="1400" b="1" dirty="0" smtClean="0">
                  <a:solidFill>
                    <a:srgbClr val="271A0D"/>
                  </a:solidFill>
                  <a:latin typeface="Calibri" pitchFamily="34" charset="0"/>
                </a:rPr>
                <a:t>Local Manager</a:t>
              </a:r>
              <a:endParaRPr lang="en-US" sz="1400" b="1" dirty="0">
                <a:solidFill>
                  <a:srgbClr val="271A0D"/>
                </a:solidFill>
                <a:latin typeface="Calibri" pitchFamily="34" charset="0"/>
              </a:endParaRPr>
            </a:p>
          </p:txBody>
        </p:sp>
        <p:grpSp>
          <p:nvGrpSpPr>
            <p:cNvPr id="25" name="Group 231"/>
            <p:cNvGrpSpPr/>
            <p:nvPr/>
          </p:nvGrpSpPr>
          <p:grpSpPr>
            <a:xfrm>
              <a:off x="6172199" y="4610100"/>
              <a:ext cx="1270001" cy="1559576"/>
              <a:chOff x="6172199" y="4610100"/>
              <a:chExt cx="1270001" cy="1559576"/>
            </a:xfrm>
          </p:grpSpPr>
          <p:cxnSp>
            <p:nvCxnSpPr>
              <p:cNvPr id="231" name="Straight Connector 230"/>
              <p:cNvCxnSpPr/>
              <p:nvPr/>
            </p:nvCxnSpPr>
            <p:spPr bwMode="auto">
              <a:xfrm flipV="1">
                <a:off x="6477000" y="5248275"/>
                <a:ext cx="314325" cy="219075"/>
              </a:xfrm>
              <a:prstGeom prst="line">
                <a:avLst/>
              </a:prstGeom>
              <a:solidFill>
                <a:schemeClr val="accent1"/>
              </a:solidFill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26" name="Group 186"/>
              <p:cNvGrpSpPr/>
              <p:nvPr/>
            </p:nvGrpSpPr>
            <p:grpSpPr>
              <a:xfrm>
                <a:off x="6232525" y="4610100"/>
                <a:ext cx="1209675" cy="912813"/>
                <a:chOff x="6232525" y="4610100"/>
                <a:chExt cx="1209675" cy="912813"/>
              </a:xfrm>
            </p:grpSpPr>
            <p:cxnSp>
              <p:nvCxnSpPr>
                <p:cNvPr id="184" name="Straight Connector 183"/>
                <p:cNvCxnSpPr/>
                <p:nvPr/>
              </p:nvCxnSpPr>
              <p:spPr bwMode="auto">
                <a:xfrm>
                  <a:off x="6923088" y="4619625"/>
                  <a:ext cx="11112" cy="381000"/>
                </a:xfrm>
                <a:prstGeom prst="line">
                  <a:avLst/>
                </a:prstGeom>
                <a:solidFill>
                  <a:schemeClr val="accent1"/>
                </a:solidFill>
                <a:ln w="38100" cap="sq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pic>
              <p:nvPicPr>
                <p:cNvPr id="181" name="Picture 180" descr="appliance.png"/>
                <p:cNvPicPr>
                  <a:picLocks noChangeAspect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6232525" y="4610100"/>
                  <a:ext cx="1209675" cy="912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9"/>
                    </a:srgbClr>
                  </a:outerShdw>
                </a:effectLst>
              </p:spPr>
            </p:pic>
          </p:grpSp>
          <p:pic>
            <p:nvPicPr>
              <p:cNvPr id="228" name="Picture 227" descr="device2.png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 bwMode="auto">
              <a:xfrm>
                <a:off x="6447263" y="5268751"/>
                <a:ext cx="481362" cy="414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</p:pic>
          <p:sp>
            <p:nvSpPr>
              <p:cNvPr id="229" name="TextBox 228"/>
              <p:cNvSpPr txBox="1"/>
              <p:nvPr/>
            </p:nvSpPr>
            <p:spPr>
              <a:xfrm>
                <a:off x="6172199" y="5960125"/>
                <a:ext cx="989013" cy="209551"/>
              </a:xfrm>
              <a:prstGeom prst="rect">
                <a:avLst/>
              </a:prstGeom>
              <a:noFill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 dirty="0" smtClean="0">
                    <a:solidFill>
                      <a:srgbClr val="271A0D"/>
                    </a:solidFill>
                    <a:latin typeface="Calibri" pitchFamily="34" charset="0"/>
                  </a:rPr>
                  <a:t>Out-of-band options:</a:t>
                </a:r>
              </a:p>
              <a:p>
                <a:pPr algn="ctr">
                  <a:defRPr/>
                </a:pPr>
                <a:r>
                  <a:rPr lang="en-US" sz="1100" dirty="0" smtClean="0">
                    <a:solidFill>
                      <a:srgbClr val="271A0D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POTS, </a:t>
                </a:r>
                <a:r>
                  <a:rPr lang="en-US" sz="1100" dirty="0" smtClean="0">
                    <a:solidFill>
                      <a:srgbClr val="271A0D"/>
                    </a:solidFill>
                    <a:latin typeface="Calibri" pitchFamily="34" charset="0"/>
                  </a:rPr>
                  <a:t>Cellular, </a:t>
                </a:r>
                <a:br>
                  <a:rPr lang="en-US" sz="1100" dirty="0" smtClean="0">
                    <a:solidFill>
                      <a:srgbClr val="271A0D"/>
                    </a:solidFill>
                    <a:latin typeface="Calibri" pitchFamily="34" charset="0"/>
                  </a:rPr>
                </a:br>
                <a:r>
                  <a:rPr lang="en-US" sz="1100" dirty="0" smtClean="0">
                    <a:solidFill>
                      <a:srgbClr val="271A0D"/>
                    </a:solidFill>
                    <a:latin typeface="Calibri" pitchFamily="34" charset="0"/>
                    <a:ea typeface="ＭＳ Ｐゴシック"/>
                    <a:cs typeface="ＭＳ Ｐゴシック"/>
                  </a:rPr>
                  <a:t>Satellite, Ethernet</a:t>
                </a:r>
                <a:endParaRPr lang="en-US" sz="1100" dirty="0">
                  <a:solidFill>
                    <a:srgbClr val="271A0D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7" name="Group 99"/>
          <p:cNvGrpSpPr/>
          <p:nvPr/>
        </p:nvGrpSpPr>
        <p:grpSpPr>
          <a:xfrm>
            <a:off x="2286000" y="4040494"/>
            <a:ext cx="4400550" cy="969656"/>
            <a:chOff x="2305050" y="5175250"/>
            <a:chExt cx="3995738" cy="1292875"/>
          </a:xfrm>
        </p:grpSpPr>
        <p:grpSp>
          <p:nvGrpSpPr>
            <p:cNvPr id="28" name="Group 106"/>
            <p:cNvGrpSpPr>
              <a:grpSpLocks/>
            </p:cNvGrpSpPr>
            <p:nvPr/>
          </p:nvGrpSpPr>
          <p:grpSpPr bwMode="auto">
            <a:xfrm rot="549079" flipV="1">
              <a:off x="2305050" y="5175250"/>
              <a:ext cx="3995738" cy="954088"/>
              <a:chOff x="2209800" y="4575636"/>
              <a:chExt cx="3995057" cy="954315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2373086" y="4826010"/>
                <a:ext cx="3668485" cy="616855"/>
              </a:xfrm>
              <a:custGeom>
                <a:avLst/>
                <a:gdLst>
                  <a:gd name="connsiteX0" fmla="*/ 3995057 w 3995057"/>
                  <a:gd name="connsiteY0" fmla="*/ 402772 h 402772"/>
                  <a:gd name="connsiteX1" fmla="*/ 0 w 3995057"/>
                  <a:gd name="connsiteY1" fmla="*/ 0 h 402772"/>
                  <a:gd name="connsiteX0" fmla="*/ 3995057 w 3995057"/>
                  <a:gd name="connsiteY0" fmla="*/ 402772 h 402772"/>
                  <a:gd name="connsiteX1" fmla="*/ 0 w 3995057"/>
                  <a:gd name="connsiteY1" fmla="*/ 0 h 402772"/>
                  <a:gd name="connsiteX0" fmla="*/ 3995057 w 3995057"/>
                  <a:gd name="connsiteY0" fmla="*/ 402772 h 1008743"/>
                  <a:gd name="connsiteX1" fmla="*/ 0 w 3995057"/>
                  <a:gd name="connsiteY1" fmla="*/ 0 h 1008743"/>
                  <a:gd name="connsiteX0" fmla="*/ 3995057 w 3995057"/>
                  <a:gd name="connsiteY0" fmla="*/ 402772 h 1008743"/>
                  <a:gd name="connsiteX1" fmla="*/ 0 w 3995057"/>
                  <a:gd name="connsiteY1" fmla="*/ 0 h 1008743"/>
                  <a:gd name="connsiteX0" fmla="*/ 3995057 w 3995057"/>
                  <a:gd name="connsiteY0" fmla="*/ 1455058 h 2061029"/>
                  <a:gd name="connsiteX1" fmla="*/ 0 w 3995057"/>
                  <a:gd name="connsiteY1" fmla="*/ 1052286 h 2061029"/>
                  <a:gd name="connsiteX0" fmla="*/ 3995057 w 3995057"/>
                  <a:gd name="connsiteY0" fmla="*/ 1455058 h 1455058"/>
                  <a:gd name="connsiteX1" fmla="*/ 0 w 3995057"/>
                  <a:gd name="connsiteY1" fmla="*/ 1052286 h 1455058"/>
                  <a:gd name="connsiteX0" fmla="*/ 3995057 w 3995057"/>
                  <a:gd name="connsiteY0" fmla="*/ 954315 h 954315"/>
                  <a:gd name="connsiteX1" fmla="*/ 0 w 3995057"/>
                  <a:gd name="connsiteY1" fmla="*/ 551543 h 95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95057" h="954315">
                    <a:moveTo>
                      <a:pt x="3995057" y="954315"/>
                    </a:moveTo>
                    <a:cubicBezTo>
                      <a:pt x="3196771" y="547915"/>
                      <a:pt x="1843315" y="0"/>
                      <a:pt x="0" y="551543"/>
                    </a:cubicBezTo>
                  </a:path>
                </a:pathLst>
              </a:custGeom>
              <a:noFill/>
              <a:ln w="76200" cap="sq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softEdge rad="3175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97" name="Freeform 95"/>
              <p:cNvSpPr>
                <a:spLocks/>
              </p:cNvSpPr>
              <p:nvPr/>
            </p:nvSpPr>
            <p:spPr bwMode="auto">
              <a:xfrm>
                <a:off x="2209800" y="4575636"/>
                <a:ext cx="3995057" cy="954315"/>
              </a:xfrm>
              <a:custGeom>
                <a:avLst/>
                <a:gdLst>
                  <a:gd name="T0" fmla="*/ 3995057 w 3995057"/>
                  <a:gd name="T1" fmla="*/ 954315 h 954315"/>
                  <a:gd name="T2" fmla="*/ 0 w 3995057"/>
                  <a:gd name="T3" fmla="*/ 551543 h 954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5057" h="954315">
                    <a:moveTo>
                      <a:pt x="3995057" y="954315"/>
                    </a:moveTo>
                    <a:cubicBezTo>
                      <a:pt x="3196771" y="547915"/>
                      <a:pt x="1843315" y="0"/>
                      <a:pt x="0" y="551543"/>
                    </a:cubicBezTo>
                  </a:path>
                </a:pathLst>
              </a:custGeom>
              <a:noFill/>
              <a:ln w="38100" cap="sq" cmpd="sng">
                <a:solidFill>
                  <a:srgbClr val="FF0000"/>
                </a:solidFill>
                <a:prstDash val="solid"/>
                <a:round/>
                <a:headEnd type="triangle" w="lg" len="lg"/>
                <a:tailEnd type="triangle" w="lg" len="lg"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3432093" y="5237018"/>
              <a:ext cx="1345240" cy="1231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Secure </a:t>
              </a:r>
            </a:p>
            <a:p>
              <a:pPr algn="ctr"/>
              <a:r>
                <a:rPr lang="en-US" dirty="0" smtClean="0">
                  <a:latin typeface="Calibri" pitchFamily="34" charset="0"/>
                </a:rPr>
                <a:t>Out-of-band</a:t>
              </a:r>
            </a:p>
            <a:p>
              <a:pPr algn="ctr"/>
              <a:r>
                <a:rPr lang="en-US" dirty="0" smtClean="0">
                  <a:latin typeface="Calibri" pitchFamily="34" charset="0"/>
                </a:rPr>
                <a:t>Connection</a:t>
              </a:r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101" name="Picture 2" descr="image00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56889" y="1733550"/>
            <a:ext cx="4813300" cy="23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107" name="Picture 2" descr="image001"/>
          <p:cNvPicPr>
            <a:picLocks noChangeAspect="1" noChangeArrowheads="1"/>
          </p:cNvPicPr>
          <p:nvPr/>
        </p:nvPicPr>
        <p:blipFill>
          <a:blip r:embed="rId24" cstate="print"/>
          <a:srcRect l="58687" t="17111" r="13383" b="62560"/>
          <a:stretch>
            <a:fillRect/>
          </a:stretch>
        </p:blipFill>
        <p:spPr bwMode="auto">
          <a:xfrm>
            <a:off x="3217389" y="1962150"/>
            <a:ext cx="3200400" cy="1143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25" cstate="print"/>
          <a:stretch>
            <a:fillRect/>
          </a:stretch>
        </p:blipFill>
        <p:spPr bwMode="auto">
          <a:xfrm>
            <a:off x="1418994" y="2019300"/>
            <a:ext cx="5373554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544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Survivable Logging and AAA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2723" y="1428750"/>
            <a:ext cx="4695305" cy="3714750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Network-independent role-based </a:t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management access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bg1"/>
                </a:solidFill>
              </a:rPr>
              <a:t>Extend granular management policies to </a:t>
            </a:r>
            <a:br>
              <a:rPr lang="en-US" sz="1700" dirty="0" smtClean="0">
                <a:solidFill>
                  <a:schemeClr val="bg1"/>
                </a:solidFill>
              </a:rPr>
            </a:br>
            <a:r>
              <a:rPr lang="en-US" sz="1700" dirty="0" smtClean="0">
                <a:solidFill>
                  <a:schemeClr val="bg1"/>
                </a:solidFill>
              </a:rPr>
              <a:t>network devices and remote access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bg1"/>
                </a:solidFill>
              </a:rPr>
              <a:t>TACACS/RADIUS integration in/out-of-band </a:t>
            </a:r>
            <a:br>
              <a:rPr lang="en-US" sz="1700" dirty="0" smtClean="0">
                <a:solidFill>
                  <a:schemeClr val="bg1"/>
                </a:solidFill>
              </a:rPr>
            </a:br>
            <a:r>
              <a:rPr lang="en-US" sz="1700" dirty="0" smtClean="0">
                <a:solidFill>
                  <a:schemeClr val="bg1"/>
                </a:solidFill>
              </a:rPr>
              <a:t>with offline caching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Network-independent authorization, audit &amp; logging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bg1"/>
                </a:solidFill>
              </a:rPr>
              <a:t>Remove shared passwords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bg1"/>
                </a:solidFill>
              </a:rPr>
              <a:t>Maintain regulatory compliance regardless of the network state (e.g. PCI, SOX, HIPAA)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bg1"/>
                </a:solidFill>
              </a:rPr>
              <a:t>Independent SLA validation of business applications</a:t>
            </a:r>
          </a:p>
        </p:txBody>
      </p:sp>
      <p:pic>
        <p:nvPicPr>
          <p:cNvPr id="2050" name="Picture 2" descr="U:\Marketing\Graphics\Stock Art\iStock_000002900430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847" y="1396604"/>
            <a:ext cx="3733655" cy="1856532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33110" y="3226378"/>
            <a:ext cx="3886199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Secure access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SSHv2 access with optional IPSec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Out-of-band uses dial-from remote to reduce war-dialing endpoints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6042180" y="4626247"/>
            <a:ext cx="989013" cy="157163"/>
          </a:xfrm>
          <a:prstGeom prst="rect">
            <a:avLst/>
          </a:prstGeom>
          <a:noFill/>
        </p:spPr>
        <p:txBody>
          <a:bodyPr wrap="none"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271A0D"/>
                </a:solidFill>
                <a:latin typeface="Calibri" pitchFamily="34" charset="0"/>
              </a:rPr>
              <a:t>Out-of-band options:</a:t>
            </a:r>
          </a:p>
          <a:p>
            <a:pPr algn="ctr">
              <a:defRPr/>
            </a:pPr>
            <a:r>
              <a:rPr lang="en-US" sz="1100" dirty="0" smtClean="0">
                <a:solidFill>
                  <a:srgbClr val="271A0D"/>
                </a:solidFill>
                <a:latin typeface="Calibri" pitchFamily="34" charset="0"/>
                <a:ea typeface="ＭＳ Ｐゴシック"/>
                <a:cs typeface="ＭＳ Ｐゴシック"/>
              </a:rPr>
              <a:t>POTS, </a:t>
            </a:r>
            <a:r>
              <a:rPr lang="en-US" sz="1100" dirty="0" smtClean="0">
                <a:solidFill>
                  <a:srgbClr val="271A0D"/>
                </a:solidFill>
                <a:latin typeface="Calibri" pitchFamily="34" charset="0"/>
              </a:rPr>
              <a:t>Cellular, </a:t>
            </a:r>
            <a:br>
              <a:rPr lang="en-US" sz="1100" dirty="0" smtClean="0">
                <a:solidFill>
                  <a:srgbClr val="271A0D"/>
                </a:solidFill>
                <a:latin typeface="Calibri" pitchFamily="34" charset="0"/>
              </a:rPr>
            </a:br>
            <a:r>
              <a:rPr lang="en-US" sz="1100" dirty="0" smtClean="0">
                <a:solidFill>
                  <a:srgbClr val="271A0D"/>
                </a:solidFill>
                <a:latin typeface="Calibri" pitchFamily="34" charset="0"/>
                <a:ea typeface="ＭＳ Ｐゴシック"/>
                <a:cs typeface="ＭＳ Ｐゴシック"/>
              </a:rPr>
              <a:t>Satellite, Ethernet</a:t>
            </a:r>
            <a:endParaRPr lang="en-US" sz="1100" dirty="0">
              <a:solidFill>
                <a:srgbClr val="271A0D"/>
              </a:solidFill>
              <a:latin typeface="Calibri" pitchFamily="34" charset="0"/>
            </a:endParaRPr>
          </a:p>
        </p:txBody>
      </p:sp>
      <p:sp>
        <p:nvSpPr>
          <p:cNvPr id="145" name="Freeform 144"/>
          <p:cNvSpPr/>
          <p:nvPr/>
        </p:nvSpPr>
        <p:spPr bwMode="auto">
          <a:xfrm>
            <a:off x="6470651" y="3986212"/>
            <a:ext cx="517525" cy="248841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2568801"/>
              <a:gd name="connsiteX1" fmla="*/ 16876 w 659130"/>
              <a:gd name="connsiteY1" fmla="*/ 631869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1941739"/>
              <a:gd name="connsiteX1" fmla="*/ 16876 w 659130"/>
              <a:gd name="connsiteY1" fmla="*/ 4807 h 1941739"/>
              <a:gd name="connsiteX2" fmla="*/ 0 w 659130"/>
              <a:gd name="connsiteY2" fmla="*/ 1577884 h 1941739"/>
              <a:gd name="connsiteX3" fmla="*/ 659130 w 659130"/>
              <a:gd name="connsiteY3" fmla="*/ 1941739 h 1941739"/>
              <a:gd name="connsiteX0" fmla="*/ 16876 w 659130"/>
              <a:gd name="connsiteY0" fmla="*/ -1 h 1936931"/>
              <a:gd name="connsiteX1" fmla="*/ 0 w 659130"/>
              <a:gd name="connsiteY1" fmla="*/ 1573076 h 1936931"/>
              <a:gd name="connsiteX2" fmla="*/ 659130 w 659130"/>
              <a:gd name="connsiteY2" fmla="*/ 1936931 h 1936931"/>
              <a:gd name="connsiteX0" fmla="*/ 663465 w 663465"/>
              <a:gd name="connsiteY0" fmla="*/ 0 h 1988526"/>
              <a:gd name="connsiteX1" fmla="*/ 646589 w 663465"/>
              <a:gd name="connsiteY1" fmla="*/ 1573077 h 1988526"/>
              <a:gd name="connsiteX2" fmla="*/ 0 w 663465"/>
              <a:gd name="connsiteY2" fmla="*/ 1988526 h 1988526"/>
              <a:gd name="connsiteX0" fmla="*/ 663465 w 663465"/>
              <a:gd name="connsiteY0" fmla="*/ 0 h 1988526"/>
              <a:gd name="connsiteX1" fmla="*/ 646589 w 663465"/>
              <a:gd name="connsiteY1" fmla="*/ 1573077 h 1988526"/>
              <a:gd name="connsiteX2" fmla="*/ 0 w 663465"/>
              <a:gd name="connsiteY2" fmla="*/ 1988526 h 1988526"/>
              <a:gd name="connsiteX0" fmla="*/ 646589 w 646589"/>
              <a:gd name="connsiteY0" fmla="*/ 0 h 415449"/>
              <a:gd name="connsiteX1" fmla="*/ 0 w 646589"/>
              <a:gd name="connsiteY1" fmla="*/ 415449 h 41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6589" h="415449">
                <a:moveTo>
                  <a:pt x="646589" y="0"/>
                </a:moveTo>
                <a:lnTo>
                  <a:pt x="0" y="415449"/>
                </a:lnTo>
              </a:path>
            </a:pathLst>
          </a:custGeom>
          <a:noFill/>
          <a:ln w="38100" cap="sq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grpSp>
        <p:nvGrpSpPr>
          <p:cNvPr id="3" name="Group 155"/>
          <p:cNvGrpSpPr>
            <a:grpSpLocks/>
          </p:cNvGrpSpPr>
          <p:nvPr/>
        </p:nvGrpSpPr>
        <p:grpSpPr bwMode="auto">
          <a:xfrm>
            <a:off x="1619251" y="2185987"/>
            <a:ext cx="531813" cy="1293019"/>
            <a:chOff x="1451417" y="2699202"/>
            <a:chExt cx="530872" cy="1723664"/>
          </a:xfrm>
        </p:grpSpPr>
        <p:sp>
          <p:nvSpPr>
            <p:cNvPr id="102" name="Freeform 101"/>
            <p:cNvSpPr/>
            <p:nvPr/>
          </p:nvSpPr>
          <p:spPr bwMode="auto">
            <a:xfrm>
              <a:off x="1451417" y="2699202"/>
              <a:ext cx="530872" cy="1698269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1654629"/>
                <a:gd name="connsiteX1" fmla="*/ 74175 w 316775"/>
                <a:gd name="connsiteY1" fmla="*/ 3973 h 1654629"/>
                <a:gd name="connsiteX2" fmla="*/ 0 w 316775"/>
                <a:gd name="connsiteY2" fmla="*/ 0 h 1654629"/>
                <a:gd name="connsiteX3" fmla="*/ 10886 w 316775"/>
                <a:gd name="connsiteY3" fmla="*/ 1654629 h 1654629"/>
                <a:gd name="connsiteX0" fmla="*/ 1307401 w 1307401"/>
                <a:gd name="connsiteY0" fmla="*/ 858680 h 2510043"/>
                <a:gd name="connsiteX1" fmla="*/ 1064801 w 1307401"/>
                <a:gd name="connsiteY1" fmla="*/ 859387 h 2510043"/>
                <a:gd name="connsiteX2" fmla="*/ 990626 w 1307401"/>
                <a:gd name="connsiteY2" fmla="*/ 855414 h 2510043"/>
                <a:gd name="connsiteX3" fmla="*/ 1001512 w 1307401"/>
                <a:gd name="connsiteY3" fmla="*/ 2510043 h 2510043"/>
                <a:gd name="connsiteX0" fmla="*/ 1368072 w 1368072"/>
                <a:gd name="connsiteY0" fmla="*/ 858680 h 2510043"/>
                <a:gd name="connsiteX1" fmla="*/ 1064801 w 1368072"/>
                <a:gd name="connsiteY1" fmla="*/ 859387 h 2510043"/>
                <a:gd name="connsiteX2" fmla="*/ 1051297 w 1368072"/>
                <a:gd name="connsiteY2" fmla="*/ 855414 h 2510043"/>
                <a:gd name="connsiteX3" fmla="*/ 1062183 w 1368072"/>
                <a:gd name="connsiteY3" fmla="*/ 2510043 h 2510043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1698627"/>
                <a:gd name="connsiteX1" fmla="*/ 227601 w 530872"/>
                <a:gd name="connsiteY1" fmla="*/ 581371 h 1698627"/>
                <a:gd name="connsiteX2" fmla="*/ 2251 w 530872"/>
                <a:gd name="connsiteY2" fmla="*/ 662 h 1698627"/>
                <a:gd name="connsiteX3" fmla="*/ 214097 w 530872"/>
                <a:gd name="connsiteY3" fmla="*/ 577398 h 1698627"/>
                <a:gd name="connsiteX4" fmla="*/ 224983 w 530872"/>
                <a:gd name="connsiteY4" fmla="*/ 1698627 h 169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72" h="1698627">
                  <a:moveTo>
                    <a:pt x="530872" y="580664"/>
                  </a:moveTo>
                  <a:lnTo>
                    <a:pt x="227601" y="581371"/>
                  </a:lnTo>
                  <a:lnTo>
                    <a:pt x="2251" y="662"/>
                  </a:lnTo>
                  <a:cubicBezTo>
                    <a:pt x="0" y="0"/>
                    <a:pt x="135805" y="239451"/>
                    <a:pt x="214097" y="577398"/>
                  </a:cubicBezTo>
                  <a:cubicBezTo>
                    <a:pt x="217726" y="1128941"/>
                    <a:pt x="221354" y="1147084"/>
                    <a:pt x="224983" y="1698627"/>
                  </a:cubicBez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1665351" y="3567383"/>
              <a:ext cx="316938" cy="3174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3266"/>
                <a:gd name="connsiteX1" fmla="*/ 0 w 316775"/>
                <a:gd name="connsiteY1" fmla="*/ 0 h 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775" h="3266">
                  <a:moveTo>
                    <a:pt x="316775" y="3266"/>
                  </a:moveTo>
                  <a:lnTo>
                    <a:pt x="0" y="0"/>
                  </a:ln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1665351" y="4129240"/>
              <a:ext cx="316938" cy="3174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3266"/>
                <a:gd name="connsiteX1" fmla="*/ 0 w 316775"/>
                <a:gd name="connsiteY1" fmla="*/ 0 h 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775" h="3266">
                  <a:moveTo>
                    <a:pt x="316775" y="3266"/>
                  </a:moveTo>
                  <a:lnTo>
                    <a:pt x="0" y="0"/>
                  </a:ln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1665351" y="4419692"/>
              <a:ext cx="316938" cy="3174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3266"/>
                <a:gd name="connsiteX1" fmla="*/ 0 w 316775"/>
                <a:gd name="connsiteY1" fmla="*/ 0 h 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775" h="3266">
                  <a:moveTo>
                    <a:pt x="316775" y="3266"/>
                  </a:moveTo>
                  <a:lnTo>
                    <a:pt x="0" y="0"/>
                  </a:ln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1665351" y="3886403"/>
              <a:ext cx="316938" cy="3174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3266"/>
                <a:gd name="connsiteX1" fmla="*/ 0 w 316775"/>
                <a:gd name="connsiteY1" fmla="*/ 0 h 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775" h="3266">
                  <a:moveTo>
                    <a:pt x="316775" y="3266"/>
                  </a:moveTo>
                  <a:lnTo>
                    <a:pt x="0" y="0"/>
                  </a:ln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</p:grpSp>
      <p:sp>
        <p:nvSpPr>
          <p:cNvPr id="106" name="Freeform 105"/>
          <p:cNvSpPr/>
          <p:nvPr/>
        </p:nvSpPr>
        <p:spPr bwMode="auto">
          <a:xfrm>
            <a:off x="1619250" y="2185987"/>
            <a:ext cx="227013" cy="1674019"/>
          </a:xfrm>
          <a:custGeom>
            <a:avLst/>
            <a:gdLst>
              <a:gd name="connsiteX0" fmla="*/ 141515 w 141515"/>
              <a:gd name="connsiteY0" fmla="*/ 10886 h 1654629"/>
              <a:gd name="connsiteX1" fmla="*/ 0 w 141515"/>
              <a:gd name="connsiteY1" fmla="*/ 0 h 1654629"/>
              <a:gd name="connsiteX2" fmla="*/ 10886 w 141515"/>
              <a:gd name="connsiteY2" fmla="*/ 1654629 h 1654629"/>
              <a:gd name="connsiteX0" fmla="*/ 2244635 w 2244635"/>
              <a:gd name="connsiteY0" fmla="*/ 0 h 2558143"/>
              <a:gd name="connsiteX1" fmla="*/ 0 w 2244635"/>
              <a:gd name="connsiteY1" fmla="*/ 903514 h 2558143"/>
              <a:gd name="connsiteX2" fmla="*/ 10886 w 2244635"/>
              <a:gd name="connsiteY2" fmla="*/ 2558143 h 2558143"/>
              <a:gd name="connsiteX0" fmla="*/ 316775 w 316775"/>
              <a:gd name="connsiteY0" fmla="*/ 3266 h 1654629"/>
              <a:gd name="connsiteX1" fmla="*/ 0 w 316775"/>
              <a:gd name="connsiteY1" fmla="*/ 0 h 1654629"/>
              <a:gd name="connsiteX2" fmla="*/ 10886 w 316775"/>
              <a:gd name="connsiteY2" fmla="*/ 1654629 h 1654629"/>
              <a:gd name="connsiteX0" fmla="*/ 316775 w 316775"/>
              <a:gd name="connsiteY0" fmla="*/ 3266 h 1654629"/>
              <a:gd name="connsiteX1" fmla="*/ 74175 w 316775"/>
              <a:gd name="connsiteY1" fmla="*/ 3973 h 1654629"/>
              <a:gd name="connsiteX2" fmla="*/ 0 w 316775"/>
              <a:gd name="connsiteY2" fmla="*/ 0 h 1654629"/>
              <a:gd name="connsiteX3" fmla="*/ 10886 w 316775"/>
              <a:gd name="connsiteY3" fmla="*/ 1654629 h 1654629"/>
              <a:gd name="connsiteX0" fmla="*/ 1307401 w 1307401"/>
              <a:gd name="connsiteY0" fmla="*/ 858680 h 2510043"/>
              <a:gd name="connsiteX1" fmla="*/ 1064801 w 1307401"/>
              <a:gd name="connsiteY1" fmla="*/ 859387 h 2510043"/>
              <a:gd name="connsiteX2" fmla="*/ 990626 w 1307401"/>
              <a:gd name="connsiteY2" fmla="*/ 855414 h 2510043"/>
              <a:gd name="connsiteX3" fmla="*/ 1001512 w 1307401"/>
              <a:gd name="connsiteY3" fmla="*/ 2510043 h 2510043"/>
              <a:gd name="connsiteX0" fmla="*/ 1368072 w 1368072"/>
              <a:gd name="connsiteY0" fmla="*/ 858680 h 2510043"/>
              <a:gd name="connsiteX1" fmla="*/ 1064801 w 1368072"/>
              <a:gd name="connsiteY1" fmla="*/ 859387 h 2510043"/>
              <a:gd name="connsiteX2" fmla="*/ 1051297 w 1368072"/>
              <a:gd name="connsiteY2" fmla="*/ 855414 h 2510043"/>
              <a:gd name="connsiteX3" fmla="*/ 1062183 w 1368072"/>
              <a:gd name="connsiteY3" fmla="*/ 2510043 h 2510043"/>
              <a:gd name="connsiteX0" fmla="*/ 530872 w 530872"/>
              <a:gd name="connsiteY0" fmla="*/ 580664 h 2232027"/>
              <a:gd name="connsiteX1" fmla="*/ 227601 w 530872"/>
              <a:gd name="connsiteY1" fmla="*/ 581371 h 2232027"/>
              <a:gd name="connsiteX2" fmla="*/ 2251 w 530872"/>
              <a:gd name="connsiteY2" fmla="*/ 662 h 2232027"/>
              <a:gd name="connsiteX3" fmla="*/ 214097 w 530872"/>
              <a:gd name="connsiteY3" fmla="*/ 577398 h 2232027"/>
              <a:gd name="connsiteX4" fmla="*/ 224983 w 530872"/>
              <a:gd name="connsiteY4" fmla="*/ 2232027 h 2232027"/>
              <a:gd name="connsiteX0" fmla="*/ 530872 w 530872"/>
              <a:gd name="connsiteY0" fmla="*/ 580664 h 2232027"/>
              <a:gd name="connsiteX1" fmla="*/ 227601 w 530872"/>
              <a:gd name="connsiteY1" fmla="*/ 581371 h 2232027"/>
              <a:gd name="connsiteX2" fmla="*/ 2251 w 530872"/>
              <a:gd name="connsiteY2" fmla="*/ 662 h 2232027"/>
              <a:gd name="connsiteX3" fmla="*/ 214097 w 530872"/>
              <a:gd name="connsiteY3" fmla="*/ 577398 h 2232027"/>
              <a:gd name="connsiteX4" fmla="*/ 224983 w 530872"/>
              <a:gd name="connsiteY4" fmla="*/ 2232027 h 2232027"/>
              <a:gd name="connsiteX0" fmla="*/ 530872 w 530872"/>
              <a:gd name="connsiteY0" fmla="*/ 580664 h 2232027"/>
              <a:gd name="connsiteX1" fmla="*/ 227601 w 530872"/>
              <a:gd name="connsiteY1" fmla="*/ 581371 h 2232027"/>
              <a:gd name="connsiteX2" fmla="*/ 2251 w 530872"/>
              <a:gd name="connsiteY2" fmla="*/ 662 h 2232027"/>
              <a:gd name="connsiteX3" fmla="*/ 214097 w 530872"/>
              <a:gd name="connsiteY3" fmla="*/ 577398 h 2232027"/>
              <a:gd name="connsiteX4" fmla="*/ 224983 w 530872"/>
              <a:gd name="connsiteY4" fmla="*/ 2232027 h 2232027"/>
              <a:gd name="connsiteX0" fmla="*/ 227601 w 227601"/>
              <a:gd name="connsiteY0" fmla="*/ 581371 h 2232027"/>
              <a:gd name="connsiteX1" fmla="*/ 2251 w 227601"/>
              <a:gd name="connsiteY1" fmla="*/ 662 h 2232027"/>
              <a:gd name="connsiteX2" fmla="*/ 214097 w 227601"/>
              <a:gd name="connsiteY2" fmla="*/ 577398 h 2232027"/>
              <a:gd name="connsiteX3" fmla="*/ 224983 w 227601"/>
              <a:gd name="connsiteY3" fmla="*/ 2232027 h 223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01" h="2232027">
                <a:moveTo>
                  <a:pt x="227601" y="581371"/>
                </a:moveTo>
                <a:lnTo>
                  <a:pt x="2251" y="662"/>
                </a:lnTo>
                <a:cubicBezTo>
                  <a:pt x="0" y="0"/>
                  <a:pt x="135805" y="239451"/>
                  <a:pt x="214097" y="577398"/>
                </a:cubicBezTo>
                <a:cubicBezTo>
                  <a:pt x="217726" y="1128941"/>
                  <a:pt x="221354" y="1680484"/>
                  <a:pt x="224983" y="2232027"/>
                </a:cubicBezTo>
              </a:path>
            </a:pathLst>
          </a:custGeom>
          <a:noFill/>
          <a:ln w="3810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6861175" y="2939653"/>
            <a:ext cx="46038" cy="1009650"/>
          </a:xfrm>
          <a:custGeom>
            <a:avLst/>
            <a:gdLst>
              <a:gd name="connsiteX0" fmla="*/ 0 w 9525"/>
              <a:gd name="connsiteY0" fmla="*/ 0 h 1295400"/>
              <a:gd name="connsiteX1" fmla="*/ 9525 w 9525"/>
              <a:gd name="connsiteY1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295400">
                <a:moveTo>
                  <a:pt x="0" y="0"/>
                </a:moveTo>
                <a:lnTo>
                  <a:pt x="9525" y="1295400"/>
                </a:lnTo>
              </a:path>
            </a:pathLst>
          </a:custGeom>
          <a:solidFill>
            <a:schemeClr val="accent1"/>
          </a:solidFill>
          <a:ln w="3810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sp>
        <p:nvSpPr>
          <p:cNvPr id="108" name="Freeform 107"/>
          <p:cNvSpPr/>
          <p:nvPr/>
        </p:nvSpPr>
        <p:spPr bwMode="auto">
          <a:xfrm>
            <a:off x="5532438" y="1750218"/>
            <a:ext cx="1352550" cy="1744266"/>
          </a:xfrm>
          <a:custGeom>
            <a:avLst/>
            <a:gdLst>
              <a:gd name="connsiteX0" fmla="*/ 0 w 9525"/>
              <a:gd name="connsiteY0" fmla="*/ 0 h 1295400"/>
              <a:gd name="connsiteX1" fmla="*/ 9525 w 9525"/>
              <a:gd name="connsiteY1" fmla="*/ 1295400 h 1295400"/>
              <a:gd name="connsiteX0" fmla="*/ 0 w 9525"/>
              <a:gd name="connsiteY0" fmla="*/ 0 h 1295400"/>
              <a:gd name="connsiteX1" fmla="*/ 656 w 9525"/>
              <a:gd name="connsiteY1" fmla="*/ 1436 h 1295400"/>
              <a:gd name="connsiteX2" fmla="*/ 9525 w 9525"/>
              <a:gd name="connsiteY2" fmla="*/ 1295400 h 1295400"/>
              <a:gd name="connsiteX0" fmla="*/ 272067 w 281592"/>
              <a:gd name="connsiteY0" fmla="*/ 944914 h 2240314"/>
              <a:gd name="connsiteX1" fmla="*/ 272723 w 281592"/>
              <a:gd name="connsiteY1" fmla="*/ 946350 h 2240314"/>
              <a:gd name="connsiteX2" fmla="*/ 281592 w 281592"/>
              <a:gd name="connsiteY2" fmla="*/ 2240314 h 224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92" h="2240314">
                <a:moveTo>
                  <a:pt x="272067" y="944914"/>
                </a:moveTo>
                <a:cubicBezTo>
                  <a:pt x="272286" y="945393"/>
                  <a:pt x="0" y="0"/>
                  <a:pt x="272723" y="946350"/>
                </a:cubicBezTo>
                <a:cubicBezTo>
                  <a:pt x="275242" y="1376714"/>
                  <a:pt x="278417" y="1808514"/>
                  <a:pt x="281592" y="2240314"/>
                </a:cubicBezTo>
              </a:path>
            </a:pathLst>
          </a:custGeom>
          <a:solidFill>
            <a:schemeClr val="accent1"/>
          </a:solidFill>
          <a:ln w="3810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7035801" y="2851547"/>
            <a:ext cx="531813" cy="1193006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2568801"/>
              <a:gd name="connsiteX1" fmla="*/ 16876 w 659130"/>
              <a:gd name="connsiteY1" fmla="*/ 631869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1941739"/>
              <a:gd name="connsiteX1" fmla="*/ 16876 w 659130"/>
              <a:gd name="connsiteY1" fmla="*/ 4807 h 1941739"/>
              <a:gd name="connsiteX2" fmla="*/ 0 w 659130"/>
              <a:gd name="connsiteY2" fmla="*/ 1577884 h 1941739"/>
              <a:gd name="connsiteX3" fmla="*/ 659130 w 659130"/>
              <a:gd name="connsiteY3" fmla="*/ 1941739 h 1941739"/>
              <a:gd name="connsiteX0" fmla="*/ 16876 w 659130"/>
              <a:gd name="connsiteY0" fmla="*/ -1 h 1936931"/>
              <a:gd name="connsiteX1" fmla="*/ 0 w 659130"/>
              <a:gd name="connsiteY1" fmla="*/ 1573076 h 1936931"/>
              <a:gd name="connsiteX2" fmla="*/ 659130 w 659130"/>
              <a:gd name="connsiteY2" fmla="*/ 1936931 h 1936931"/>
              <a:gd name="connsiteX0" fmla="*/ 663465 w 663465"/>
              <a:gd name="connsiteY0" fmla="*/ 0 h 1988526"/>
              <a:gd name="connsiteX1" fmla="*/ 646589 w 663465"/>
              <a:gd name="connsiteY1" fmla="*/ 1573077 h 1988526"/>
              <a:gd name="connsiteX2" fmla="*/ 0 w 663465"/>
              <a:gd name="connsiteY2" fmla="*/ 1988526 h 198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465" h="1988526">
                <a:moveTo>
                  <a:pt x="663465" y="0"/>
                </a:moveTo>
                <a:cubicBezTo>
                  <a:pt x="657840" y="1048234"/>
                  <a:pt x="652214" y="524843"/>
                  <a:pt x="646589" y="1573077"/>
                </a:cubicBezTo>
                <a:lnTo>
                  <a:pt x="0" y="1988526"/>
                </a:lnTo>
              </a:path>
            </a:pathLst>
          </a:custGeom>
          <a:noFill/>
          <a:ln w="38100" cap="sq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Uplogix Control Center</a:t>
            </a:r>
            <a:br>
              <a:rPr lang="en-US" dirty="0" smtClean="0"/>
            </a:br>
            <a:r>
              <a:rPr lang="en-US" dirty="0" smtClean="0"/>
              <a:t>Central Control for the Enterprise</a:t>
            </a:r>
            <a:endParaRPr lang="en-US" dirty="0"/>
          </a:p>
        </p:txBody>
      </p:sp>
      <p:sp>
        <p:nvSpPr>
          <p:cNvPr id="34" name="Freeform 33"/>
          <p:cNvSpPr/>
          <p:nvPr/>
        </p:nvSpPr>
        <p:spPr bwMode="auto">
          <a:xfrm>
            <a:off x="6321425" y="2501503"/>
            <a:ext cx="527050" cy="1540669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130" h="2568801">
                <a:moveTo>
                  <a:pt x="548640" y="0"/>
                </a:moveTo>
                <a:lnTo>
                  <a:pt x="16876" y="4806"/>
                </a:lnTo>
                <a:cubicBezTo>
                  <a:pt x="11251" y="1053040"/>
                  <a:pt x="5625" y="1156712"/>
                  <a:pt x="0" y="2204946"/>
                </a:cubicBezTo>
                <a:lnTo>
                  <a:pt x="659130" y="2568801"/>
                </a:lnTo>
              </a:path>
            </a:pathLst>
          </a:custGeom>
          <a:noFill/>
          <a:ln w="38100" cap="sq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05475" y="2426494"/>
            <a:ext cx="647700" cy="155972"/>
          </a:xfrm>
          <a:prstGeom prst="rect">
            <a:avLst/>
          </a:prstGeom>
          <a:noFill/>
        </p:spPr>
        <p:txBody>
          <a:bodyPr wrap="none" anchor="ctr"/>
          <a:lstStyle/>
          <a:p>
            <a:pPr algn="r">
              <a:defRPr/>
            </a:pPr>
            <a:r>
              <a:rPr lang="en-US" sz="1400" dirty="0">
                <a:solidFill>
                  <a:srgbClr val="271A0D"/>
                </a:solidFill>
                <a:latin typeface="Calibri" pitchFamily="34" charset="0"/>
              </a:rPr>
              <a:t>Router</a:t>
            </a:r>
            <a:endParaRPr lang="en-US" sz="1600" b="1" dirty="0">
              <a:solidFill>
                <a:srgbClr val="797B7E"/>
              </a:solidFill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22813" y="2763440"/>
            <a:ext cx="1630362" cy="157163"/>
          </a:xfrm>
          <a:prstGeom prst="rect">
            <a:avLst/>
          </a:prstGeom>
          <a:noFill/>
        </p:spPr>
        <p:txBody>
          <a:bodyPr wrap="none" anchor="ctr"/>
          <a:lstStyle/>
          <a:p>
            <a:pPr algn="r">
              <a:defRPr/>
            </a:pPr>
            <a:r>
              <a:rPr lang="en-US" sz="1400" dirty="0">
                <a:solidFill>
                  <a:srgbClr val="271A0D"/>
                </a:solidFill>
                <a:latin typeface="Calibri" pitchFamily="34" charset="0"/>
              </a:rPr>
              <a:t>WAN Accelerator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45139" y="3044428"/>
            <a:ext cx="808037" cy="157163"/>
          </a:xfrm>
          <a:prstGeom prst="rect">
            <a:avLst/>
          </a:prstGeom>
          <a:noFill/>
        </p:spPr>
        <p:txBody>
          <a:bodyPr wrap="none" anchor="ctr"/>
          <a:lstStyle/>
          <a:p>
            <a:pPr algn="r">
              <a:defRPr/>
            </a:pPr>
            <a:r>
              <a:rPr lang="en-US" sz="1400" dirty="0">
                <a:solidFill>
                  <a:srgbClr val="271A0D"/>
                </a:solidFill>
                <a:latin typeface="Calibri" pitchFamily="34" charset="0"/>
              </a:rPr>
              <a:t>Switch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62575" y="3365897"/>
            <a:ext cx="990600" cy="157163"/>
          </a:xfrm>
          <a:prstGeom prst="rect">
            <a:avLst/>
          </a:prstGeom>
          <a:noFill/>
        </p:spPr>
        <p:txBody>
          <a:bodyPr wrap="none" anchor="ctr"/>
          <a:lstStyle/>
          <a:p>
            <a:pPr algn="r">
              <a:defRPr/>
            </a:pPr>
            <a:r>
              <a:rPr lang="en-US" sz="1400" dirty="0">
                <a:solidFill>
                  <a:srgbClr val="271A0D"/>
                </a:solidFill>
                <a:latin typeface="Calibri" pitchFamily="34" charset="0"/>
              </a:rPr>
              <a:t>Other Device(s)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47001" y="2855119"/>
            <a:ext cx="989013" cy="155972"/>
          </a:xfrm>
          <a:prstGeom prst="rect">
            <a:avLst/>
          </a:prstGeom>
          <a:noFill/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271A0D"/>
                </a:solidFill>
                <a:latin typeface="Calibri" pitchFamily="34" charset="0"/>
              </a:rPr>
              <a:t>Power</a:t>
            </a:r>
            <a:br>
              <a:rPr lang="en-US" sz="1400" dirty="0">
                <a:solidFill>
                  <a:srgbClr val="271A0D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271A0D"/>
                </a:solidFill>
                <a:latin typeface="Calibri" pitchFamily="34" charset="0"/>
              </a:rPr>
              <a:t>Distribution</a:t>
            </a:r>
            <a:br>
              <a:rPr lang="en-US" sz="1400" dirty="0">
                <a:solidFill>
                  <a:srgbClr val="271A0D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271A0D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00938" y="3965972"/>
            <a:ext cx="990600" cy="157163"/>
          </a:xfrm>
          <a:prstGeom prst="rect">
            <a:avLst/>
          </a:prstGeom>
          <a:noFill/>
        </p:spPr>
        <p:txBody>
          <a:bodyPr wrap="none" anchor="ctr"/>
          <a:lstStyle/>
          <a:p>
            <a:pPr>
              <a:defRPr/>
            </a:pPr>
            <a:r>
              <a:rPr lang="en-US" sz="1400" b="1" dirty="0">
                <a:solidFill>
                  <a:srgbClr val="271A0D"/>
                </a:solidFill>
                <a:latin typeface="Calibri" pitchFamily="34" charset="0"/>
              </a:rPr>
              <a:t>Uplogix</a:t>
            </a:r>
          </a:p>
          <a:p>
            <a:pPr>
              <a:defRPr/>
            </a:pPr>
            <a:r>
              <a:rPr lang="en-US" sz="1400" b="1" dirty="0" smtClean="0">
                <a:solidFill>
                  <a:srgbClr val="271A0D"/>
                </a:solidFill>
                <a:latin typeface="Calibri" pitchFamily="34" charset="0"/>
              </a:rPr>
              <a:t>Local Manager</a:t>
            </a:r>
            <a:endParaRPr lang="en-US" sz="1400" b="1" dirty="0">
              <a:solidFill>
                <a:srgbClr val="271A0D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24320" y="1887993"/>
            <a:ext cx="125906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271A0D"/>
                </a:solidFill>
                <a:latin typeface="Calibri" pitchFamily="34" charset="0"/>
              </a:rPr>
              <a:t>Data Center or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271A0D"/>
                </a:solidFill>
                <a:latin typeface="Calibri" pitchFamily="34" charset="0"/>
              </a:rPr>
              <a:t>Branch Office</a:t>
            </a:r>
            <a:endParaRPr lang="en-US" sz="1400" b="1" dirty="0">
              <a:solidFill>
                <a:srgbClr val="271A0D"/>
              </a:solidFill>
              <a:latin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2313" y="3845718"/>
            <a:ext cx="990600" cy="157163"/>
          </a:xfrm>
          <a:prstGeom prst="rect">
            <a:avLst/>
          </a:prstGeom>
          <a:noFill/>
        </p:spPr>
        <p:txBody>
          <a:bodyPr wrap="none" anchor="ctr"/>
          <a:lstStyle/>
          <a:p>
            <a:pPr algn="r">
              <a:defRPr/>
            </a:pPr>
            <a:r>
              <a:rPr lang="en-US" sz="1400" b="1" dirty="0">
                <a:solidFill>
                  <a:srgbClr val="271A0D"/>
                </a:solidFill>
                <a:latin typeface="Calibri" pitchFamily="34" charset="0"/>
              </a:rPr>
              <a:t>Uplogix</a:t>
            </a:r>
            <a:br>
              <a:rPr lang="en-US" sz="1400" b="1" dirty="0">
                <a:solidFill>
                  <a:srgbClr val="271A0D"/>
                </a:solidFill>
                <a:latin typeface="Calibri" pitchFamily="34" charset="0"/>
              </a:rPr>
            </a:br>
            <a:r>
              <a:rPr lang="en-US" sz="1400" b="1" dirty="0">
                <a:solidFill>
                  <a:srgbClr val="271A0D"/>
                </a:solidFill>
                <a:latin typeface="Calibri" pitchFamily="34" charset="0"/>
              </a:rPr>
              <a:t>Control Center</a:t>
            </a:r>
          </a:p>
        </p:txBody>
      </p:sp>
      <p:pic>
        <p:nvPicPr>
          <p:cNvPr id="76" name="Picture 75" descr="tall p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7750" y="2431256"/>
            <a:ext cx="465138" cy="879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7" name="Freeform 76"/>
          <p:cNvSpPr/>
          <p:nvPr/>
        </p:nvSpPr>
        <p:spPr bwMode="auto">
          <a:xfrm>
            <a:off x="6413500" y="2849166"/>
            <a:ext cx="527050" cy="1164431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2568801"/>
              <a:gd name="connsiteX1" fmla="*/ 16876 w 659130"/>
              <a:gd name="connsiteY1" fmla="*/ 631869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1941739"/>
              <a:gd name="connsiteX1" fmla="*/ 16876 w 659130"/>
              <a:gd name="connsiteY1" fmla="*/ 4807 h 1941739"/>
              <a:gd name="connsiteX2" fmla="*/ 0 w 659130"/>
              <a:gd name="connsiteY2" fmla="*/ 1577884 h 1941739"/>
              <a:gd name="connsiteX3" fmla="*/ 659130 w 659130"/>
              <a:gd name="connsiteY3" fmla="*/ 1941739 h 194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130" h="1941739">
                <a:moveTo>
                  <a:pt x="548640" y="0"/>
                </a:moveTo>
                <a:lnTo>
                  <a:pt x="16876" y="4807"/>
                </a:lnTo>
                <a:cubicBezTo>
                  <a:pt x="11251" y="1053041"/>
                  <a:pt x="5625" y="529650"/>
                  <a:pt x="0" y="1577884"/>
                </a:cubicBezTo>
                <a:lnTo>
                  <a:pt x="659130" y="1941739"/>
                </a:lnTo>
              </a:path>
            </a:pathLst>
          </a:custGeom>
          <a:noFill/>
          <a:ln w="38100" cap="sq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6577013" y="3414712"/>
            <a:ext cx="528637" cy="534591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2568801"/>
              <a:gd name="connsiteX1" fmla="*/ 16876 w 659130"/>
              <a:gd name="connsiteY1" fmla="*/ 631869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1941739"/>
              <a:gd name="connsiteX1" fmla="*/ 16876 w 659130"/>
              <a:gd name="connsiteY1" fmla="*/ 4807 h 1941739"/>
              <a:gd name="connsiteX2" fmla="*/ 0 w 659130"/>
              <a:gd name="connsiteY2" fmla="*/ 1577884 h 1941739"/>
              <a:gd name="connsiteX3" fmla="*/ 659130 w 659130"/>
              <a:gd name="connsiteY3" fmla="*/ 1941739 h 1941739"/>
              <a:gd name="connsiteX0" fmla="*/ 548640 w 659130"/>
              <a:gd name="connsiteY0" fmla="*/ 0 h 2104760"/>
              <a:gd name="connsiteX1" fmla="*/ 16876 w 659130"/>
              <a:gd name="connsiteY1" fmla="*/ 1056526 h 2104760"/>
              <a:gd name="connsiteX2" fmla="*/ 0 w 659130"/>
              <a:gd name="connsiteY2" fmla="*/ 1577884 h 2104760"/>
              <a:gd name="connsiteX3" fmla="*/ 659130 w 659130"/>
              <a:gd name="connsiteY3" fmla="*/ 1941739 h 2104760"/>
              <a:gd name="connsiteX0" fmla="*/ 548640 w 659130"/>
              <a:gd name="connsiteY0" fmla="*/ 0 h 2104760"/>
              <a:gd name="connsiteX1" fmla="*/ 16876 w 659130"/>
              <a:gd name="connsiteY1" fmla="*/ 1056526 h 2104760"/>
              <a:gd name="connsiteX2" fmla="*/ 0 w 659130"/>
              <a:gd name="connsiteY2" fmla="*/ 1577884 h 2104760"/>
              <a:gd name="connsiteX3" fmla="*/ 659130 w 659130"/>
              <a:gd name="connsiteY3" fmla="*/ 1941739 h 2104760"/>
              <a:gd name="connsiteX0" fmla="*/ 548640 w 659130"/>
              <a:gd name="connsiteY0" fmla="*/ 0 h 2104760"/>
              <a:gd name="connsiteX1" fmla="*/ 16876 w 659130"/>
              <a:gd name="connsiteY1" fmla="*/ 1056526 h 2104760"/>
              <a:gd name="connsiteX2" fmla="*/ 0 w 659130"/>
              <a:gd name="connsiteY2" fmla="*/ 1577884 h 2104760"/>
              <a:gd name="connsiteX3" fmla="*/ 659130 w 659130"/>
              <a:gd name="connsiteY3" fmla="*/ 1941739 h 2104760"/>
              <a:gd name="connsiteX0" fmla="*/ 358140 w 659130"/>
              <a:gd name="connsiteY0" fmla="*/ 530006 h 1575110"/>
              <a:gd name="connsiteX1" fmla="*/ 16876 w 659130"/>
              <a:gd name="connsiteY1" fmla="*/ 526876 h 1575110"/>
              <a:gd name="connsiteX2" fmla="*/ 0 w 659130"/>
              <a:gd name="connsiteY2" fmla="*/ 1048234 h 1575110"/>
              <a:gd name="connsiteX3" fmla="*/ 659130 w 659130"/>
              <a:gd name="connsiteY3" fmla="*/ 1412089 h 1575110"/>
              <a:gd name="connsiteX0" fmla="*/ 465349 w 766339"/>
              <a:gd name="connsiteY0" fmla="*/ 88118 h 970201"/>
              <a:gd name="connsiteX1" fmla="*/ 124085 w 766339"/>
              <a:gd name="connsiteY1" fmla="*/ 84988 h 970201"/>
              <a:gd name="connsiteX2" fmla="*/ 123084 w 766339"/>
              <a:gd name="connsiteY2" fmla="*/ 86892 h 970201"/>
              <a:gd name="connsiteX3" fmla="*/ 107209 w 766339"/>
              <a:gd name="connsiteY3" fmla="*/ 606346 h 970201"/>
              <a:gd name="connsiteX4" fmla="*/ 766339 w 766339"/>
              <a:gd name="connsiteY4" fmla="*/ 970201 h 970201"/>
              <a:gd name="connsiteX0" fmla="*/ 465349 w 766339"/>
              <a:gd name="connsiteY0" fmla="*/ 8744 h 890827"/>
              <a:gd name="connsiteX1" fmla="*/ 124085 w 766339"/>
              <a:gd name="connsiteY1" fmla="*/ 5614 h 890827"/>
              <a:gd name="connsiteX2" fmla="*/ 123084 w 766339"/>
              <a:gd name="connsiteY2" fmla="*/ 7518 h 890827"/>
              <a:gd name="connsiteX3" fmla="*/ 107209 w 766339"/>
              <a:gd name="connsiteY3" fmla="*/ 526972 h 890827"/>
              <a:gd name="connsiteX4" fmla="*/ 766339 w 766339"/>
              <a:gd name="connsiteY4" fmla="*/ 890827 h 890827"/>
              <a:gd name="connsiteX0" fmla="*/ 465349 w 766339"/>
              <a:gd name="connsiteY0" fmla="*/ 9583 h 891666"/>
              <a:gd name="connsiteX1" fmla="*/ 124085 w 766339"/>
              <a:gd name="connsiteY1" fmla="*/ 6453 h 891666"/>
              <a:gd name="connsiteX2" fmla="*/ 123084 w 766339"/>
              <a:gd name="connsiteY2" fmla="*/ 8357 h 891666"/>
              <a:gd name="connsiteX3" fmla="*/ 107209 w 766339"/>
              <a:gd name="connsiteY3" fmla="*/ 527811 h 891666"/>
              <a:gd name="connsiteX4" fmla="*/ 766339 w 766339"/>
              <a:gd name="connsiteY4" fmla="*/ 891666 h 891666"/>
              <a:gd name="connsiteX0" fmla="*/ 398308 w 699298"/>
              <a:gd name="connsiteY0" fmla="*/ 9583 h 891666"/>
              <a:gd name="connsiteX1" fmla="*/ 57044 w 699298"/>
              <a:gd name="connsiteY1" fmla="*/ 6453 h 891666"/>
              <a:gd name="connsiteX2" fmla="*/ 56043 w 699298"/>
              <a:gd name="connsiteY2" fmla="*/ 8357 h 891666"/>
              <a:gd name="connsiteX3" fmla="*/ 40168 w 699298"/>
              <a:gd name="connsiteY3" fmla="*/ 527811 h 891666"/>
              <a:gd name="connsiteX4" fmla="*/ 699298 w 699298"/>
              <a:gd name="connsiteY4" fmla="*/ 891666 h 891666"/>
              <a:gd name="connsiteX0" fmla="*/ 398308 w 699298"/>
              <a:gd name="connsiteY0" fmla="*/ 14698 h 896781"/>
              <a:gd name="connsiteX1" fmla="*/ 57044 w 699298"/>
              <a:gd name="connsiteY1" fmla="*/ 11568 h 896781"/>
              <a:gd name="connsiteX2" fmla="*/ 56043 w 699298"/>
              <a:gd name="connsiteY2" fmla="*/ 13472 h 896781"/>
              <a:gd name="connsiteX3" fmla="*/ 40168 w 699298"/>
              <a:gd name="connsiteY3" fmla="*/ 532926 h 896781"/>
              <a:gd name="connsiteX4" fmla="*/ 699298 w 699298"/>
              <a:gd name="connsiteY4" fmla="*/ 896781 h 896781"/>
              <a:gd name="connsiteX0" fmla="*/ 398308 w 699298"/>
              <a:gd name="connsiteY0" fmla="*/ 17674 h 899757"/>
              <a:gd name="connsiteX1" fmla="*/ 57044 w 699298"/>
              <a:gd name="connsiteY1" fmla="*/ 14544 h 899757"/>
              <a:gd name="connsiteX2" fmla="*/ 56043 w 699298"/>
              <a:gd name="connsiteY2" fmla="*/ 16448 h 899757"/>
              <a:gd name="connsiteX3" fmla="*/ 40168 w 699298"/>
              <a:gd name="connsiteY3" fmla="*/ 535902 h 899757"/>
              <a:gd name="connsiteX4" fmla="*/ 699298 w 699298"/>
              <a:gd name="connsiteY4" fmla="*/ 899757 h 899757"/>
              <a:gd name="connsiteX0" fmla="*/ 398308 w 699298"/>
              <a:gd name="connsiteY0" fmla="*/ 17674 h 899757"/>
              <a:gd name="connsiteX1" fmla="*/ 57044 w 699298"/>
              <a:gd name="connsiteY1" fmla="*/ 14544 h 899757"/>
              <a:gd name="connsiteX2" fmla="*/ 56043 w 699298"/>
              <a:gd name="connsiteY2" fmla="*/ 16448 h 899757"/>
              <a:gd name="connsiteX3" fmla="*/ 40168 w 699298"/>
              <a:gd name="connsiteY3" fmla="*/ 535902 h 899757"/>
              <a:gd name="connsiteX4" fmla="*/ 699298 w 699298"/>
              <a:gd name="connsiteY4" fmla="*/ 899757 h 899757"/>
              <a:gd name="connsiteX0" fmla="*/ 398308 w 699298"/>
              <a:gd name="connsiteY0" fmla="*/ 17674 h 899757"/>
              <a:gd name="connsiteX1" fmla="*/ 57044 w 699298"/>
              <a:gd name="connsiteY1" fmla="*/ 14544 h 899757"/>
              <a:gd name="connsiteX2" fmla="*/ 56043 w 699298"/>
              <a:gd name="connsiteY2" fmla="*/ 16448 h 899757"/>
              <a:gd name="connsiteX3" fmla="*/ 40168 w 699298"/>
              <a:gd name="connsiteY3" fmla="*/ 535902 h 899757"/>
              <a:gd name="connsiteX4" fmla="*/ 699298 w 699298"/>
              <a:gd name="connsiteY4" fmla="*/ 899757 h 899757"/>
              <a:gd name="connsiteX0" fmla="*/ 465182 w 766172"/>
              <a:gd name="connsiteY0" fmla="*/ 3130 h 885213"/>
              <a:gd name="connsiteX1" fmla="*/ 123918 w 766172"/>
              <a:gd name="connsiteY1" fmla="*/ 0 h 885213"/>
              <a:gd name="connsiteX2" fmla="*/ 107042 w 766172"/>
              <a:gd name="connsiteY2" fmla="*/ 521358 h 885213"/>
              <a:gd name="connsiteX3" fmla="*/ 766172 w 766172"/>
              <a:gd name="connsiteY3" fmla="*/ 885213 h 885213"/>
              <a:gd name="connsiteX0" fmla="*/ 465182 w 766172"/>
              <a:gd name="connsiteY0" fmla="*/ 3130 h 885213"/>
              <a:gd name="connsiteX1" fmla="*/ 123918 w 766172"/>
              <a:gd name="connsiteY1" fmla="*/ 0 h 885213"/>
              <a:gd name="connsiteX2" fmla="*/ 107042 w 766172"/>
              <a:gd name="connsiteY2" fmla="*/ 521358 h 885213"/>
              <a:gd name="connsiteX3" fmla="*/ 766172 w 766172"/>
              <a:gd name="connsiteY3" fmla="*/ 885213 h 885213"/>
              <a:gd name="connsiteX0" fmla="*/ 465181 w 766171"/>
              <a:gd name="connsiteY0" fmla="*/ 3130 h 885213"/>
              <a:gd name="connsiteX1" fmla="*/ 123917 w 766171"/>
              <a:gd name="connsiteY1" fmla="*/ 0 h 885213"/>
              <a:gd name="connsiteX2" fmla="*/ 107042 w 766171"/>
              <a:gd name="connsiteY2" fmla="*/ 521358 h 885213"/>
              <a:gd name="connsiteX3" fmla="*/ 766171 w 766171"/>
              <a:gd name="connsiteY3" fmla="*/ 885213 h 885213"/>
              <a:gd name="connsiteX0" fmla="*/ 465180 w 766170"/>
              <a:gd name="connsiteY0" fmla="*/ 3130 h 885213"/>
              <a:gd name="connsiteX1" fmla="*/ 123916 w 766170"/>
              <a:gd name="connsiteY1" fmla="*/ 0 h 885213"/>
              <a:gd name="connsiteX2" fmla="*/ 107042 w 766170"/>
              <a:gd name="connsiteY2" fmla="*/ 521358 h 885213"/>
              <a:gd name="connsiteX3" fmla="*/ 766170 w 766170"/>
              <a:gd name="connsiteY3" fmla="*/ 885213 h 885213"/>
              <a:gd name="connsiteX0" fmla="*/ 465179 w 766169"/>
              <a:gd name="connsiteY0" fmla="*/ 3130 h 885213"/>
              <a:gd name="connsiteX1" fmla="*/ 123915 w 766169"/>
              <a:gd name="connsiteY1" fmla="*/ 0 h 885213"/>
              <a:gd name="connsiteX2" fmla="*/ 107042 w 766169"/>
              <a:gd name="connsiteY2" fmla="*/ 521358 h 885213"/>
              <a:gd name="connsiteX3" fmla="*/ 766169 w 766169"/>
              <a:gd name="connsiteY3" fmla="*/ 885213 h 885213"/>
              <a:gd name="connsiteX0" fmla="*/ 465179 w 766169"/>
              <a:gd name="connsiteY0" fmla="*/ 3130 h 885213"/>
              <a:gd name="connsiteX1" fmla="*/ 123915 w 766169"/>
              <a:gd name="connsiteY1" fmla="*/ 0 h 885213"/>
              <a:gd name="connsiteX2" fmla="*/ 107042 w 766169"/>
              <a:gd name="connsiteY2" fmla="*/ 521358 h 885213"/>
              <a:gd name="connsiteX3" fmla="*/ 766169 w 766169"/>
              <a:gd name="connsiteY3" fmla="*/ 885213 h 885213"/>
              <a:gd name="connsiteX0" fmla="*/ 400954 w 701944"/>
              <a:gd name="connsiteY0" fmla="*/ 3130 h 885213"/>
              <a:gd name="connsiteX1" fmla="*/ 59690 w 701944"/>
              <a:gd name="connsiteY1" fmla="*/ 0 h 885213"/>
              <a:gd name="connsiteX2" fmla="*/ 42817 w 701944"/>
              <a:gd name="connsiteY2" fmla="*/ 521358 h 885213"/>
              <a:gd name="connsiteX3" fmla="*/ 701944 w 701944"/>
              <a:gd name="connsiteY3" fmla="*/ 885213 h 885213"/>
              <a:gd name="connsiteX0" fmla="*/ 360999 w 661989"/>
              <a:gd name="connsiteY0" fmla="*/ 9031 h 891114"/>
              <a:gd name="connsiteX1" fmla="*/ 19735 w 661989"/>
              <a:gd name="connsiteY1" fmla="*/ 5901 h 891114"/>
              <a:gd name="connsiteX2" fmla="*/ 2862 w 661989"/>
              <a:gd name="connsiteY2" fmla="*/ 527259 h 891114"/>
              <a:gd name="connsiteX3" fmla="*/ 661989 w 661989"/>
              <a:gd name="connsiteY3" fmla="*/ 891114 h 891114"/>
              <a:gd name="connsiteX0" fmla="*/ 1674926 w 1975916"/>
              <a:gd name="connsiteY0" fmla="*/ 9031 h 891114"/>
              <a:gd name="connsiteX1" fmla="*/ 159 w 1975916"/>
              <a:gd name="connsiteY1" fmla="*/ 5901 h 891114"/>
              <a:gd name="connsiteX2" fmla="*/ 1316789 w 1975916"/>
              <a:gd name="connsiteY2" fmla="*/ 527259 h 891114"/>
              <a:gd name="connsiteX3" fmla="*/ 1975916 w 1975916"/>
              <a:gd name="connsiteY3" fmla="*/ 891114 h 891114"/>
              <a:gd name="connsiteX0" fmla="*/ 360999 w 661989"/>
              <a:gd name="connsiteY0" fmla="*/ 9031 h 891114"/>
              <a:gd name="connsiteX1" fmla="*/ 1876 w 661989"/>
              <a:gd name="connsiteY1" fmla="*/ 5901 h 891114"/>
              <a:gd name="connsiteX2" fmla="*/ 2862 w 661989"/>
              <a:gd name="connsiteY2" fmla="*/ 527259 h 891114"/>
              <a:gd name="connsiteX3" fmla="*/ 661989 w 661989"/>
              <a:gd name="connsiteY3" fmla="*/ 891114 h 89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989" h="891114">
                <a:moveTo>
                  <a:pt x="360999" y="9031"/>
                </a:moveTo>
                <a:lnTo>
                  <a:pt x="1876" y="5901"/>
                </a:lnTo>
                <a:cubicBezTo>
                  <a:pt x="1717" y="0"/>
                  <a:pt x="0" y="534506"/>
                  <a:pt x="2862" y="527259"/>
                </a:cubicBezTo>
                <a:lnTo>
                  <a:pt x="661989" y="891114"/>
                </a:lnTo>
              </a:path>
            </a:pathLst>
          </a:custGeom>
          <a:noFill/>
          <a:ln w="38100" cap="sq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6496050" y="3075385"/>
            <a:ext cx="528638" cy="902494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2568801"/>
              <a:gd name="connsiteX1" fmla="*/ 16876 w 659130"/>
              <a:gd name="connsiteY1" fmla="*/ 631869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  <a:gd name="connsiteX0" fmla="*/ 548640 w 659130"/>
              <a:gd name="connsiteY0" fmla="*/ 0 h 1941739"/>
              <a:gd name="connsiteX1" fmla="*/ 16876 w 659130"/>
              <a:gd name="connsiteY1" fmla="*/ 4807 h 1941739"/>
              <a:gd name="connsiteX2" fmla="*/ 0 w 659130"/>
              <a:gd name="connsiteY2" fmla="*/ 1577884 h 1941739"/>
              <a:gd name="connsiteX3" fmla="*/ 659130 w 659130"/>
              <a:gd name="connsiteY3" fmla="*/ 1941739 h 1941739"/>
              <a:gd name="connsiteX0" fmla="*/ 548640 w 659130"/>
              <a:gd name="connsiteY0" fmla="*/ 0 h 2104760"/>
              <a:gd name="connsiteX1" fmla="*/ 16876 w 659130"/>
              <a:gd name="connsiteY1" fmla="*/ 1056526 h 2104760"/>
              <a:gd name="connsiteX2" fmla="*/ 0 w 659130"/>
              <a:gd name="connsiteY2" fmla="*/ 1577884 h 2104760"/>
              <a:gd name="connsiteX3" fmla="*/ 659130 w 659130"/>
              <a:gd name="connsiteY3" fmla="*/ 1941739 h 2104760"/>
              <a:gd name="connsiteX0" fmla="*/ 548640 w 659130"/>
              <a:gd name="connsiteY0" fmla="*/ 0 h 2104760"/>
              <a:gd name="connsiteX1" fmla="*/ 16876 w 659130"/>
              <a:gd name="connsiteY1" fmla="*/ 1056526 h 2104760"/>
              <a:gd name="connsiteX2" fmla="*/ 0 w 659130"/>
              <a:gd name="connsiteY2" fmla="*/ 1577884 h 2104760"/>
              <a:gd name="connsiteX3" fmla="*/ 659130 w 659130"/>
              <a:gd name="connsiteY3" fmla="*/ 1941739 h 2104760"/>
              <a:gd name="connsiteX0" fmla="*/ 548640 w 659130"/>
              <a:gd name="connsiteY0" fmla="*/ 0 h 2104760"/>
              <a:gd name="connsiteX1" fmla="*/ 16876 w 659130"/>
              <a:gd name="connsiteY1" fmla="*/ 1056526 h 2104760"/>
              <a:gd name="connsiteX2" fmla="*/ 0 w 659130"/>
              <a:gd name="connsiteY2" fmla="*/ 1577884 h 2104760"/>
              <a:gd name="connsiteX3" fmla="*/ 659130 w 659130"/>
              <a:gd name="connsiteY3" fmla="*/ 1941739 h 2104760"/>
              <a:gd name="connsiteX0" fmla="*/ 358140 w 659130"/>
              <a:gd name="connsiteY0" fmla="*/ 530006 h 1575110"/>
              <a:gd name="connsiteX1" fmla="*/ 16876 w 659130"/>
              <a:gd name="connsiteY1" fmla="*/ 526876 h 1575110"/>
              <a:gd name="connsiteX2" fmla="*/ 0 w 659130"/>
              <a:gd name="connsiteY2" fmla="*/ 1048234 h 1575110"/>
              <a:gd name="connsiteX3" fmla="*/ 659130 w 659130"/>
              <a:gd name="connsiteY3" fmla="*/ 1412089 h 1575110"/>
              <a:gd name="connsiteX0" fmla="*/ 465349 w 766339"/>
              <a:gd name="connsiteY0" fmla="*/ 88118 h 970201"/>
              <a:gd name="connsiteX1" fmla="*/ 124085 w 766339"/>
              <a:gd name="connsiteY1" fmla="*/ 84988 h 970201"/>
              <a:gd name="connsiteX2" fmla="*/ 123084 w 766339"/>
              <a:gd name="connsiteY2" fmla="*/ 86892 h 970201"/>
              <a:gd name="connsiteX3" fmla="*/ 107209 w 766339"/>
              <a:gd name="connsiteY3" fmla="*/ 606346 h 970201"/>
              <a:gd name="connsiteX4" fmla="*/ 766339 w 766339"/>
              <a:gd name="connsiteY4" fmla="*/ 970201 h 970201"/>
              <a:gd name="connsiteX0" fmla="*/ 465349 w 766339"/>
              <a:gd name="connsiteY0" fmla="*/ 8744 h 890827"/>
              <a:gd name="connsiteX1" fmla="*/ 124085 w 766339"/>
              <a:gd name="connsiteY1" fmla="*/ 5614 h 890827"/>
              <a:gd name="connsiteX2" fmla="*/ 123084 w 766339"/>
              <a:gd name="connsiteY2" fmla="*/ 7518 h 890827"/>
              <a:gd name="connsiteX3" fmla="*/ 107209 w 766339"/>
              <a:gd name="connsiteY3" fmla="*/ 526972 h 890827"/>
              <a:gd name="connsiteX4" fmla="*/ 766339 w 766339"/>
              <a:gd name="connsiteY4" fmla="*/ 890827 h 890827"/>
              <a:gd name="connsiteX0" fmla="*/ 465349 w 766339"/>
              <a:gd name="connsiteY0" fmla="*/ 9583 h 891666"/>
              <a:gd name="connsiteX1" fmla="*/ 124085 w 766339"/>
              <a:gd name="connsiteY1" fmla="*/ 6453 h 891666"/>
              <a:gd name="connsiteX2" fmla="*/ 123084 w 766339"/>
              <a:gd name="connsiteY2" fmla="*/ 8357 h 891666"/>
              <a:gd name="connsiteX3" fmla="*/ 107209 w 766339"/>
              <a:gd name="connsiteY3" fmla="*/ 527811 h 891666"/>
              <a:gd name="connsiteX4" fmla="*/ 766339 w 766339"/>
              <a:gd name="connsiteY4" fmla="*/ 891666 h 891666"/>
              <a:gd name="connsiteX0" fmla="*/ 398308 w 699298"/>
              <a:gd name="connsiteY0" fmla="*/ 9583 h 891666"/>
              <a:gd name="connsiteX1" fmla="*/ 57044 w 699298"/>
              <a:gd name="connsiteY1" fmla="*/ 6453 h 891666"/>
              <a:gd name="connsiteX2" fmla="*/ 56043 w 699298"/>
              <a:gd name="connsiteY2" fmla="*/ 8357 h 891666"/>
              <a:gd name="connsiteX3" fmla="*/ 40168 w 699298"/>
              <a:gd name="connsiteY3" fmla="*/ 527811 h 891666"/>
              <a:gd name="connsiteX4" fmla="*/ 699298 w 699298"/>
              <a:gd name="connsiteY4" fmla="*/ 891666 h 891666"/>
              <a:gd name="connsiteX0" fmla="*/ 398308 w 699298"/>
              <a:gd name="connsiteY0" fmla="*/ 14698 h 896781"/>
              <a:gd name="connsiteX1" fmla="*/ 57044 w 699298"/>
              <a:gd name="connsiteY1" fmla="*/ 11568 h 896781"/>
              <a:gd name="connsiteX2" fmla="*/ 56043 w 699298"/>
              <a:gd name="connsiteY2" fmla="*/ 13472 h 896781"/>
              <a:gd name="connsiteX3" fmla="*/ 40168 w 699298"/>
              <a:gd name="connsiteY3" fmla="*/ 532926 h 896781"/>
              <a:gd name="connsiteX4" fmla="*/ 699298 w 699298"/>
              <a:gd name="connsiteY4" fmla="*/ 896781 h 896781"/>
              <a:gd name="connsiteX0" fmla="*/ 398308 w 699298"/>
              <a:gd name="connsiteY0" fmla="*/ 17674 h 899757"/>
              <a:gd name="connsiteX1" fmla="*/ 57044 w 699298"/>
              <a:gd name="connsiteY1" fmla="*/ 14544 h 899757"/>
              <a:gd name="connsiteX2" fmla="*/ 56043 w 699298"/>
              <a:gd name="connsiteY2" fmla="*/ 16448 h 899757"/>
              <a:gd name="connsiteX3" fmla="*/ 40168 w 699298"/>
              <a:gd name="connsiteY3" fmla="*/ 535902 h 899757"/>
              <a:gd name="connsiteX4" fmla="*/ 699298 w 699298"/>
              <a:gd name="connsiteY4" fmla="*/ 899757 h 899757"/>
              <a:gd name="connsiteX0" fmla="*/ 398308 w 699298"/>
              <a:gd name="connsiteY0" fmla="*/ 17674 h 899757"/>
              <a:gd name="connsiteX1" fmla="*/ 57044 w 699298"/>
              <a:gd name="connsiteY1" fmla="*/ 14544 h 899757"/>
              <a:gd name="connsiteX2" fmla="*/ 56043 w 699298"/>
              <a:gd name="connsiteY2" fmla="*/ 16448 h 899757"/>
              <a:gd name="connsiteX3" fmla="*/ 40168 w 699298"/>
              <a:gd name="connsiteY3" fmla="*/ 535902 h 899757"/>
              <a:gd name="connsiteX4" fmla="*/ 699298 w 699298"/>
              <a:gd name="connsiteY4" fmla="*/ 899757 h 899757"/>
              <a:gd name="connsiteX0" fmla="*/ 398308 w 699298"/>
              <a:gd name="connsiteY0" fmla="*/ 17674 h 899757"/>
              <a:gd name="connsiteX1" fmla="*/ 57044 w 699298"/>
              <a:gd name="connsiteY1" fmla="*/ 14544 h 899757"/>
              <a:gd name="connsiteX2" fmla="*/ 56043 w 699298"/>
              <a:gd name="connsiteY2" fmla="*/ 16448 h 899757"/>
              <a:gd name="connsiteX3" fmla="*/ 40168 w 699298"/>
              <a:gd name="connsiteY3" fmla="*/ 535902 h 899757"/>
              <a:gd name="connsiteX4" fmla="*/ 699298 w 699298"/>
              <a:gd name="connsiteY4" fmla="*/ 899757 h 899757"/>
              <a:gd name="connsiteX0" fmla="*/ 465182 w 766172"/>
              <a:gd name="connsiteY0" fmla="*/ 3130 h 885213"/>
              <a:gd name="connsiteX1" fmla="*/ 123918 w 766172"/>
              <a:gd name="connsiteY1" fmla="*/ 0 h 885213"/>
              <a:gd name="connsiteX2" fmla="*/ 107042 w 766172"/>
              <a:gd name="connsiteY2" fmla="*/ 521358 h 885213"/>
              <a:gd name="connsiteX3" fmla="*/ 766172 w 766172"/>
              <a:gd name="connsiteY3" fmla="*/ 885213 h 885213"/>
              <a:gd name="connsiteX0" fmla="*/ 465182 w 766172"/>
              <a:gd name="connsiteY0" fmla="*/ 3130 h 885213"/>
              <a:gd name="connsiteX1" fmla="*/ 123918 w 766172"/>
              <a:gd name="connsiteY1" fmla="*/ 0 h 885213"/>
              <a:gd name="connsiteX2" fmla="*/ 107042 w 766172"/>
              <a:gd name="connsiteY2" fmla="*/ 521358 h 885213"/>
              <a:gd name="connsiteX3" fmla="*/ 766172 w 766172"/>
              <a:gd name="connsiteY3" fmla="*/ 885213 h 885213"/>
              <a:gd name="connsiteX0" fmla="*/ 465181 w 766171"/>
              <a:gd name="connsiteY0" fmla="*/ 3130 h 885213"/>
              <a:gd name="connsiteX1" fmla="*/ 123917 w 766171"/>
              <a:gd name="connsiteY1" fmla="*/ 0 h 885213"/>
              <a:gd name="connsiteX2" fmla="*/ 107042 w 766171"/>
              <a:gd name="connsiteY2" fmla="*/ 521358 h 885213"/>
              <a:gd name="connsiteX3" fmla="*/ 766171 w 766171"/>
              <a:gd name="connsiteY3" fmla="*/ 885213 h 885213"/>
              <a:gd name="connsiteX0" fmla="*/ 465180 w 766170"/>
              <a:gd name="connsiteY0" fmla="*/ 3130 h 885213"/>
              <a:gd name="connsiteX1" fmla="*/ 123916 w 766170"/>
              <a:gd name="connsiteY1" fmla="*/ 0 h 885213"/>
              <a:gd name="connsiteX2" fmla="*/ 107042 w 766170"/>
              <a:gd name="connsiteY2" fmla="*/ 521358 h 885213"/>
              <a:gd name="connsiteX3" fmla="*/ 766170 w 766170"/>
              <a:gd name="connsiteY3" fmla="*/ 885213 h 885213"/>
              <a:gd name="connsiteX0" fmla="*/ 465179 w 766169"/>
              <a:gd name="connsiteY0" fmla="*/ 3130 h 885213"/>
              <a:gd name="connsiteX1" fmla="*/ 123915 w 766169"/>
              <a:gd name="connsiteY1" fmla="*/ 0 h 885213"/>
              <a:gd name="connsiteX2" fmla="*/ 107042 w 766169"/>
              <a:gd name="connsiteY2" fmla="*/ 521358 h 885213"/>
              <a:gd name="connsiteX3" fmla="*/ 766169 w 766169"/>
              <a:gd name="connsiteY3" fmla="*/ 885213 h 885213"/>
              <a:gd name="connsiteX0" fmla="*/ 465179 w 766169"/>
              <a:gd name="connsiteY0" fmla="*/ 3130 h 885213"/>
              <a:gd name="connsiteX1" fmla="*/ 123915 w 766169"/>
              <a:gd name="connsiteY1" fmla="*/ 0 h 885213"/>
              <a:gd name="connsiteX2" fmla="*/ 107042 w 766169"/>
              <a:gd name="connsiteY2" fmla="*/ 521358 h 885213"/>
              <a:gd name="connsiteX3" fmla="*/ 766169 w 766169"/>
              <a:gd name="connsiteY3" fmla="*/ 885213 h 885213"/>
              <a:gd name="connsiteX0" fmla="*/ 400954 w 701944"/>
              <a:gd name="connsiteY0" fmla="*/ 3130 h 885213"/>
              <a:gd name="connsiteX1" fmla="*/ 59690 w 701944"/>
              <a:gd name="connsiteY1" fmla="*/ 0 h 885213"/>
              <a:gd name="connsiteX2" fmla="*/ 42817 w 701944"/>
              <a:gd name="connsiteY2" fmla="*/ 521358 h 885213"/>
              <a:gd name="connsiteX3" fmla="*/ 701944 w 701944"/>
              <a:gd name="connsiteY3" fmla="*/ 885213 h 885213"/>
              <a:gd name="connsiteX0" fmla="*/ 360999 w 661989"/>
              <a:gd name="connsiteY0" fmla="*/ 9031 h 891114"/>
              <a:gd name="connsiteX1" fmla="*/ 19735 w 661989"/>
              <a:gd name="connsiteY1" fmla="*/ 5901 h 891114"/>
              <a:gd name="connsiteX2" fmla="*/ 2862 w 661989"/>
              <a:gd name="connsiteY2" fmla="*/ 527259 h 891114"/>
              <a:gd name="connsiteX3" fmla="*/ 661989 w 661989"/>
              <a:gd name="connsiteY3" fmla="*/ 891114 h 891114"/>
              <a:gd name="connsiteX0" fmla="*/ 1674926 w 1975916"/>
              <a:gd name="connsiteY0" fmla="*/ 9031 h 891114"/>
              <a:gd name="connsiteX1" fmla="*/ 159 w 1975916"/>
              <a:gd name="connsiteY1" fmla="*/ 5901 h 891114"/>
              <a:gd name="connsiteX2" fmla="*/ 1316789 w 1975916"/>
              <a:gd name="connsiteY2" fmla="*/ 527259 h 891114"/>
              <a:gd name="connsiteX3" fmla="*/ 1975916 w 1975916"/>
              <a:gd name="connsiteY3" fmla="*/ 891114 h 891114"/>
              <a:gd name="connsiteX0" fmla="*/ 360999 w 661989"/>
              <a:gd name="connsiteY0" fmla="*/ 9031 h 891114"/>
              <a:gd name="connsiteX1" fmla="*/ 1876 w 661989"/>
              <a:gd name="connsiteY1" fmla="*/ 5901 h 891114"/>
              <a:gd name="connsiteX2" fmla="*/ 2862 w 661989"/>
              <a:gd name="connsiteY2" fmla="*/ 527259 h 891114"/>
              <a:gd name="connsiteX3" fmla="*/ 661989 w 661989"/>
              <a:gd name="connsiteY3" fmla="*/ 891114 h 891114"/>
              <a:gd name="connsiteX0" fmla="*/ 360999 w 661989"/>
              <a:gd name="connsiteY0" fmla="*/ 622203 h 1504286"/>
              <a:gd name="connsiteX1" fmla="*/ 1876 w 661989"/>
              <a:gd name="connsiteY1" fmla="*/ 5901 h 1504286"/>
              <a:gd name="connsiteX2" fmla="*/ 2862 w 661989"/>
              <a:gd name="connsiteY2" fmla="*/ 1140431 h 1504286"/>
              <a:gd name="connsiteX3" fmla="*/ 661989 w 661989"/>
              <a:gd name="connsiteY3" fmla="*/ 1504286 h 1504286"/>
              <a:gd name="connsiteX0" fmla="*/ 361000 w 661989"/>
              <a:gd name="connsiteY0" fmla="*/ 12009 h 1504286"/>
              <a:gd name="connsiteX1" fmla="*/ 1876 w 661989"/>
              <a:gd name="connsiteY1" fmla="*/ 5901 h 1504286"/>
              <a:gd name="connsiteX2" fmla="*/ 2862 w 661989"/>
              <a:gd name="connsiteY2" fmla="*/ 1140431 h 1504286"/>
              <a:gd name="connsiteX3" fmla="*/ 661989 w 661989"/>
              <a:gd name="connsiteY3" fmla="*/ 1504286 h 150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989" h="1504286">
                <a:moveTo>
                  <a:pt x="361000" y="12009"/>
                </a:moveTo>
                <a:lnTo>
                  <a:pt x="1876" y="5901"/>
                </a:lnTo>
                <a:cubicBezTo>
                  <a:pt x="1717" y="0"/>
                  <a:pt x="0" y="1147678"/>
                  <a:pt x="2862" y="1140431"/>
                </a:cubicBezTo>
                <a:lnTo>
                  <a:pt x="661989" y="1504286"/>
                </a:lnTo>
              </a:path>
            </a:pathLst>
          </a:custGeom>
          <a:noFill/>
          <a:ln w="38100" cap="sq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6961188" y="2512218"/>
            <a:ext cx="533400" cy="90488"/>
          </a:xfrm>
          <a:custGeom>
            <a:avLst/>
            <a:gdLst>
              <a:gd name="connsiteX0" fmla="*/ 0 w 533400"/>
              <a:gd name="connsiteY0" fmla="*/ 0 h 121920"/>
              <a:gd name="connsiteX1" fmla="*/ 297180 w 533400"/>
              <a:gd name="connsiteY1" fmla="*/ 0 h 121920"/>
              <a:gd name="connsiteX2" fmla="*/ 297180 w 533400"/>
              <a:gd name="connsiteY2" fmla="*/ 121920 h 121920"/>
              <a:gd name="connsiteX3" fmla="*/ 533400 w 533400"/>
              <a:gd name="connsiteY3" fmla="*/ 12192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121920">
                <a:moveTo>
                  <a:pt x="0" y="0"/>
                </a:moveTo>
                <a:lnTo>
                  <a:pt x="297180" y="0"/>
                </a:lnTo>
                <a:lnTo>
                  <a:pt x="297180" y="121920"/>
                </a:lnTo>
                <a:lnTo>
                  <a:pt x="533400" y="121920"/>
                </a:lnTo>
              </a:path>
            </a:pathLst>
          </a:custGeom>
          <a:noFill/>
          <a:ln w="38100" cap="sq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6961188" y="2774156"/>
            <a:ext cx="533400" cy="91679"/>
          </a:xfrm>
          <a:custGeom>
            <a:avLst/>
            <a:gdLst>
              <a:gd name="connsiteX0" fmla="*/ 0 w 533400"/>
              <a:gd name="connsiteY0" fmla="*/ 0 h 121920"/>
              <a:gd name="connsiteX1" fmla="*/ 297180 w 533400"/>
              <a:gd name="connsiteY1" fmla="*/ 0 h 121920"/>
              <a:gd name="connsiteX2" fmla="*/ 297180 w 533400"/>
              <a:gd name="connsiteY2" fmla="*/ 121920 h 121920"/>
              <a:gd name="connsiteX3" fmla="*/ 533400 w 533400"/>
              <a:gd name="connsiteY3" fmla="*/ 12192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121920">
                <a:moveTo>
                  <a:pt x="0" y="0"/>
                </a:moveTo>
                <a:lnTo>
                  <a:pt x="297180" y="0"/>
                </a:lnTo>
                <a:lnTo>
                  <a:pt x="297180" y="121920"/>
                </a:lnTo>
                <a:lnTo>
                  <a:pt x="533400" y="121920"/>
                </a:lnTo>
              </a:path>
            </a:pathLst>
          </a:custGeom>
          <a:noFill/>
          <a:ln w="38100" cap="sq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 flipV="1">
            <a:off x="6961188" y="3043237"/>
            <a:ext cx="533400" cy="91679"/>
          </a:xfrm>
          <a:custGeom>
            <a:avLst/>
            <a:gdLst>
              <a:gd name="connsiteX0" fmla="*/ 0 w 533400"/>
              <a:gd name="connsiteY0" fmla="*/ 0 h 121920"/>
              <a:gd name="connsiteX1" fmla="*/ 297180 w 533400"/>
              <a:gd name="connsiteY1" fmla="*/ 0 h 121920"/>
              <a:gd name="connsiteX2" fmla="*/ 297180 w 533400"/>
              <a:gd name="connsiteY2" fmla="*/ 121920 h 121920"/>
              <a:gd name="connsiteX3" fmla="*/ 533400 w 533400"/>
              <a:gd name="connsiteY3" fmla="*/ 12192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121920">
                <a:moveTo>
                  <a:pt x="0" y="0"/>
                </a:moveTo>
                <a:lnTo>
                  <a:pt x="297180" y="0"/>
                </a:lnTo>
                <a:lnTo>
                  <a:pt x="297180" y="121920"/>
                </a:lnTo>
                <a:lnTo>
                  <a:pt x="533400" y="121920"/>
                </a:lnTo>
              </a:path>
            </a:pathLst>
          </a:custGeom>
          <a:noFill/>
          <a:ln w="38100" cap="sq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 flipV="1">
            <a:off x="6961188" y="3226593"/>
            <a:ext cx="533400" cy="239316"/>
          </a:xfrm>
          <a:custGeom>
            <a:avLst/>
            <a:gdLst>
              <a:gd name="connsiteX0" fmla="*/ 0 w 533400"/>
              <a:gd name="connsiteY0" fmla="*/ 0 h 121920"/>
              <a:gd name="connsiteX1" fmla="*/ 297180 w 533400"/>
              <a:gd name="connsiteY1" fmla="*/ 0 h 121920"/>
              <a:gd name="connsiteX2" fmla="*/ 297180 w 533400"/>
              <a:gd name="connsiteY2" fmla="*/ 121920 h 121920"/>
              <a:gd name="connsiteX3" fmla="*/ 533400 w 533400"/>
              <a:gd name="connsiteY3" fmla="*/ 121920 h 121920"/>
              <a:gd name="connsiteX0" fmla="*/ 0 w 533400"/>
              <a:gd name="connsiteY0" fmla="*/ 196850 h 318770"/>
              <a:gd name="connsiteX1" fmla="*/ 297180 w 533400"/>
              <a:gd name="connsiteY1" fmla="*/ 0 h 318770"/>
              <a:gd name="connsiteX2" fmla="*/ 297180 w 533400"/>
              <a:gd name="connsiteY2" fmla="*/ 318770 h 318770"/>
              <a:gd name="connsiteX3" fmla="*/ 533400 w 533400"/>
              <a:gd name="connsiteY3" fmla="*/ 318770 h 318770"/>
              <a:gd name="connsiteX0" fmla="*/ 0 w 533400"/>
              <a:gd name="connsiteY0" fmla="*/ 0 h 318770"/>
              <a:gd name="connsiteX1" fmla="*/ 297180 w 533400"/>
              <a:gd name="connsiteY1" fmla="*/ 0 h 318770"/>
              <a:gd name="connsiteX2" fmla="*/ 297180 w 533400"/>
              <a:gd name="connsiteY2" fmla="*/ 318770 h 318770"/>
              <a:gd name="connsiteX3" fmla="*/ 533400 w 533400"/>
              <a:gd name="connsiteY3" fmla="*/ 318770 h 31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318770">
                <a:moveTo>
                  <a:pt x="0" y="0"/>
                </a:moveTo>
                <a:lnTo>
                  <a:pt x="297180" y="0"/>
                </a:lnTo>
                <a:lnTo>
                  <a:pt x="297180" y="318770"/>
                </a:lnTo>
                <a:lnTo>
                  <a:pt x="533400" y="318770"/>
                </a:lnTo>
              </a:path>
            </a:pathLst>
          </a:custGeom>
          <a:noFill/>
          <a:ln w="38100" cap="sq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1600200" y="1352550"/>
            <a:ext cx="4354512" cy="671513"/>
          </a:xfrm>
          <a:custGeom>
            <a:avLst/>
            <a:gdLst>
              <a:gd name="connsiteX0" fmla="*/ 0 w 3755572"/>
              <a:gd name="connsiteY0" fmla="*/ 0 h 239486"/>
              <a:gd name="connsiteX1" fmla="*/ 3755572 w 3755572"/>
              <a:gd name="connsiteY1" fmla="*/ 239486 h 239486"/>
              <a:gd name="connsiteX0" fmla="*/ 0 w 3755572"/>
              <a:gd name="connsiteY0" fmla="*/ 656772 h 896258"/>
              <a:gd name="connsiteX1" fmla="*/ 3755572 w 3755572"/>
              <a:gd name="connsiteY1" fmla="*/ 896258 h 896258"/>
              <a:gd name="connsiteX0" fmla="*/ 0 w 3755572"/>
              <a:gd name="connsiteY0" fmla="*/ 656772 h 896258"/>
              <a:gd name="connsiteX1" fmla="*/ 3755572 w 3755572"/>
              <a:gd name="connsiteY1" fmla="*/ 896258 h 896258"/>
              <a:gd name="connsiteX0" fmla="*/ 0 w 3755572"/>
              <a:gd name="connsiteY0" fmla="*/ 656772 h 896258"/>
              <a:gd name="connsiteX1" fmla="*/ 3755572 w 3755572"/>
              <a:gd name="connsiteY1" fmla="*/ 896258 h 896258"/>
              <a:gd name="connsiteX0" fmla="*/ 0 w 4147458"/>
              <a:gd name="connsiteY0" fmla="*/ 852715 h 896258"/>
              <a:gd name="connsiteX1" fmla="*/ 4147458 w 4147458"/>
              <a:gd name="connsiteY1" fmla="*/ 896258 h 896258"/>
              <a:gd name="connsiteX0" fmla="*/ 0 w 4354287"/>
              <a:gd name="connsiteY0" fmla="*/ 667658 h 896258"/>
              <a:gd name="connsiteX1" fmla="*/ 4354287 w 4354287"/>
              <a:gd name="connsiteY1" fmla="*/ 896258 h 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4287" h="896258">
                <a:moveTo>
                  <a:pt x="0" y="667658"/>
                </a:moveTo>
                <a:cubicBezTo>
                  <a:pt x="1404256" y="192316"/>
                  <a:pt x="2830287" y="0"/>
                  <a:pt x="4354287" y="896258"/>
                </a:cubicBezTo>
              </a:path>
            </a:pathLst>
          </a:custGeom>
          <a:noFill/>
          <a:ln w="3810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9100" y="1985963"/>
            <a:ext cx="275748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271A0D"/>
                </a:solidFill>
                <a:latin typeface="Calibri" pitchFamily="34" charset="0"/>
              </a:rPr>
              <a:t>Network Operations Center</a:t>
            </a:r>
          </a:p>
        </p:txBody>
      </p:sp>
      <p:pic>
        <p:nvPicPr>
          <p:cNvPr id="25633" name="Picture 71" descr="control cent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4650" y="3634978"/>
            <a:ext cx="106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TextBox 115"/>
          <p:cNvSpPr txBox="1"/>
          <p:nvPr/>
        </p:nvSpPr>
        <p:spPr>
          <a:xfrm>
            <a:off x="3371850" y="1385887"/>
            <a:ext cx="990600" cy="157163"/>
          </a:xfrm>
          <a:prstGeom prst="rect">
            <a:avLst/>
          </a:prstGeom>
          <a:noFill/>
        </p:spPr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271A0D"/>
                </a:solidFill>
                <a:latin typeface="Calibri" pitchFamily="34" charset="0"/>
              </a:rPr>
              <a:t>Wide Area </a:t>
            </a:r>
            <a:r>
              <a:rPr lang="en-US" sz="1400" dirty="0">
                <a:solidFill>
                  <a:srgbClr val="271A0D"/>
                </a:solidFill>
                <a:latin typeface="Calibri" pitchFamily="34" charset="0"/>
              </a:rPr>
              <a:t>Network</a:t>
            </a:r>
          </a:p>
        </p:txBody>
      </p:sp>
      <p:pic>
        <p:nvPicPr>
          <p:cNvPr id="6" name="Picture 5" descr="building - custo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3938" y="1537097"/>
            <a:ext cx="711200" cy="859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6324600" y="2501503"/>
            <a:ext cx="784225" cy="1540669"/>
            <a:chOff x="9388864" y="3087088"/>
            <a:chExt cx="784091" cy="2055041"/>
          </a:xfrm>
        </p:grpSpPr>
        <p:sp>
          <p:nvSpPr>
            <p:cNvPr id="93" name="Freeform 92"/>
            <p:cNvSpPr/>
            <p:nvPr/>
          </p:nvSpPr>
          <p:spPr bwMode="auto">
            <a:xfrm>
              <a:off x="9388864" y="3087088"/>
              <a:ext cx="526960" cy="2055041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130" h="2568801">
                  <a:moveTo>
                    <a:pt x="548640" y="0"/>
                  </a:moveTo>
                  <a:lnTo>
                    <a:pt x="16876" y="4806"/>
                  </a:lnTo>
                  <a:cubicBezTo>
                    <a:pt x="11251" y="1053040"/>
                    <a:pt x="5625" y="1156712"/>
                    <a:pt x="0" y="2204946"/>
                  </a:cubicBezTo>
                  <a:lnTo>
                    <a:pt x="659130" y="2568801"/>
                  </a:lnTo>
                </a:path>
              </a:pathLst>
            </a:custGeom>
            <a:noFill/>
            <a:ln w="38100" cap="rnd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9480923" y="3550822"/>
              <a:ext cx="526960" cy="1553192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130" h="1941739">
                  <a:moveTo>
                    <a:pt x="548640" y="0"/>
                  </a:moveTo>
                  <a:lnTo>
                    <a:pt x="16876" y="4807"/>
                  </a:lnTo>
                  <a:cubicBezTo>
                    <a:pt x="11251" y="1053041"/>
                    <a:pt x="5625" y="529650"/>
                    <a:pt x="0" y="1577884"/>
                  </a:cubicBezTo>
                  <a:lnTo>
                    <a:pt x="659130" y="1941739"/>
                  </a:lnTo>
                </a:path>
              </a:pathLst>
            </a:custGeom>
            <a:noFill/>
            <a:ln w="38100" cap="rnd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9642821" y="4305184"/>
              <a:ext cx="530134" cy="713071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358140 w 659130"/>
                <a:gd name="connsiteY0" fmla="*/ 530006 h 1575110"/>
                <a:gd name="connsiteX1" fmla="*/ 16876 w 659130"/>
                <a:gd name="connsiteY1" fmla="*/ 526876 h 1575110"/>
                <a:gd name="connsiteX2" fmla="*/ 0 w 659130"/>
                <a:gd name="connsiteY2" fmla="*/ 1048234 h 1575110"/>
                <a:gd name="connsiteX3" fmla="*/ 659130 w 659130"/>
                <a:gd name="connsiteY3" fmla="*/ 1412089 h 1575110"/>
                <a:gd name="connsiteX0" fmla="*/ 465349 w 766339"/>
                <a:gd name="connsiteY0" fmla="*/ 88118 h 970201"/>
                <a:gd name="connsiteX1" fmla="*/ 124085 w 766339"/>
                <a:gd name="connsiteY1" fmla="*/ 84988 h 970201"/>
                <a:gd name="connsiteX2" fmla="*/ 123084 w 766339"/>
                <a:gd name="connsiteY2" fmla="*/ 86892 h 970201"/>
                <a:gd name="connsiteX3" fmla="*/ 107209 w 766339"/>
                <a:gd name="connsiteY3" fmla="*/ 606346 h 970201"/>
                <a:gd name="connsiteX4" fmla="*/ 766339 w 766339"/>
                <a:gd name="connsiteY4" fmla="*/ 970201 h 970201"/>
                <a:gd name="connsiteX0" fmla="*/ 465349 w 766339"/>
                <a:gd name="connsiteY0" fmla="*/ 8744 h 890827"/>
                <a:gd name="connsiteX1" fmla="*/ 124085 w 766339"/>
                <a:gd name="connsiteY1" fmla="*/ 5614 h 890827"/>
                <a:gd name="connsiteX2" fmla="*/ 123084 w 766339"/>
                <a:gd name="connsiteY2" fmla="*/ 7518 h 890827"/>
                <a:gd name="connsiteX3" fmla="*/ 107209 w 766339"/>
                <a:gd name="connsiteY3" fmla="*/ 526972 h 890827"/>
                <a:gd name="connsiteX4" fmla="*/ 766339 w 766339"/>
                <a:gd name="connsiteY4" fmla="*/ 890827 h 890827"/>
                <a:gd name="connsiteX0" fmla="*/ 465349 w 766339"/>
                <a:gd name="connsiteY0" fmla="*/ 9583 h 891666"/>
                <a:gd name="connsiteX1" fmla="*/ 124085 w 766339"/>
                <a:gd name="connsiteY1" fmla="*/ 6453 h 891666"/>
                <a:gd name="connsiteX2" fmla="*/ 123084 w 766339"/>
                <a:gd name="connsiteY2" fmla="*/ 8357 h 891666"/>
                <a:gd name="connsiteX3" fmla="*/ 107209 w 766339"/>
                <a:gd name="connsiteY3" fmla="*/ 527811 h 891666"/>
                <a:gd name="connsiteX4" fmla="*/ 766339 w 766339"/>
                <a:gd name="connsiteY4" fmla="*/ 891666 h 891666"/>
                <a:gd name="connsiteX0" fmla="*/ 398308 w 699298"/>
                <a:gd name="connsiteY0" fmla="*/ 9583 h 891666"/>
                <a:gd name="connsiteX1" fmla="*/ 57044 w 699298"/>
                <a:gd name="connsiteY1" fmla="*/ 6453 h 891666"/>
                <a:gd name="connsiteX2" fmla="*/ 56043 w 699298"/>
                <a:gd name="connsiteY2" fmla="*/ 8357 h 891666"/>
                <a:gd name="connsiteX3" fmla="*/ 40168 w 699298"/>
                <a:gd name="connsiteY3" fmla="*/ 527811 h 891666"/>
                <a:gd name="connsiteX4" fmla="*/ 699298 w 699298"/>
                <a:gd name="connsiteY4" fmla="*/ 891666 h 891666"/>
                <a:gd name="connsiteX0" fmla="*/ 398308 w 699298"/>
                <a:gd name="connsiteY0" fmla="*/ 14698 h 896781"/>
                <a:gd name="connsiteX1" fmla="*/ 57044 w 699298"/>
                <a:gd name="connsiteY1" fmla="*/ 11568 h 896781"/>
                <a:gd name="connsiteX2" fmla="*/ 56043 w 699298"/>
                <a:gd name="connsiteY2" fmla="*/ 13472 h 896781"/>
                <a:gd name="connsiteX3" fmla="*/ 40168 w 699298"/>
                <a:gd name="connsiteY3" fmla="*/ 532926 h 896781"/>
                <a:gd name="connsiteX4" fmla="*/ 699298 w 699298"/>
                <a:gd name="connsiteY4" fmla="*/ 896781 h 896781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1 w 766171"/>
                <a:gd name="connsiteY0" fmla="*/ 3130 h 885213"/>
                <a:gd name="connsiteX1" fmla="*/ 123917 w 766171"/>
                <a:gd name="connsiteY1" fmla="*/ 0 h 885213"/>
                <a:gd name="connsiteX2" fmla="*/ 107042 w 766171"/>
                <a:gd name="connsiteY2" fmla="*/ 521358 h 885213"/>
                <a:gd name="connsiteX3" fmla="*/ 766171 w 766171"/>
                <a:gd name="connsiteY3" fmla="*/ 885213 h 885213"/>
                <a:gd name="connsiteX0" fmla="*/ 465180 w 766170"/>
                <a:gd name="connsiteY0" fmla="*/ 3130 h 885213"/>
                <a:gd name="connsiteX1" fmla="*/ 123916 w 766170"/>
                <a:gd name="connsiteY1" fmla="*/ 0 h 885213"/>
                <a:gd name="connsiteX2" fmla="*/ 107042 w 766170"/>
                <a:gd name="connsiteY2" fmla="*/ 521358 h 885213"/>
                <a:gd name="connsiteX3" fmla="*/ 766170 w 766170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00954 w 701944"/>
                <a:gd name="connsiteY0" fmla="*/ 3130 h 885213"/>
                <a:gd name="connsiteX1" fmla="*/ 59690 w 701944"/>
                <a:gd name="connsiteY1" fmla="*/ 0 h 885213"/>
                <a:gd name="connsiteX2" fmla="*/ 42817 w 701944"/>
                <a:gd name="connsiteY2" fmla="*/ 521358 h 885213"/>
                <a:gd name="connsiteX3" fmla="*/ 701944 w 701944"/>
                <a:gd name="connsiteY3" fmla="*/ 885213 h 885213"/>
                <a:gd name="connsiteX0" fmla="*/ 360999 w 661989"/>
                <a:gd name="connsiteY0" fmla="*/ 9031 h 891114"/>
                <a:gd name="connsiteX1" fmla="*/ 19735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1674926 w 1975916"/>
                <a:gd name="connsiteY0" fmla="*/ 9031 h 891114"/>
                <a:gd name="connsiteX1" fmla="*/ 159 w 1975916"/>
                <a:gd name="connsiteY1" fmla="*/ 5901 h 891114"/>
                <a:gd name="connsiteX2" fmla="*/ 1316789 w 1975916"/>
                <a:gd name="connsiteY2" fmla="*/ 527259 h 891114"/>
                <a:gd name="connsiteX3" fmla="*/ 1975916 w 1975916"/>
                <a:gd name="connsiteY3" fmla="*/ 891114 h 891114"/>
                <a:gd name="connsiteX0" fmla="*/ 360999 w 661989"/>
                <a:gd name="connsiteY0" fmla="*/ 9031 h 891114"/>
                <a:gd name="connsiteX1" fmla="*/ 1876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989" h="891114">
                  <a:moveTo>
                    <a:pt x="360999" y="9031"/>
                  </a:moveTo>
                  <a:lnTo>
                    <a:pt x="1876" y="5901"/>
                  </a:lnTo>
                  <a:cubicBezTo>
                    <a:pt x="1717" y="0"/>
                    <a:pt x="0" y="534506"/>
                    <a:pt x="2862" y="527259"/>
                  </a:cubicBezTo>
                  <a:lnTo>
                    <a:pt x="661989" y="891114"/>
                  </a:lnTo>
                </a:path>
              </a:pathLst>
            </a:custGeom>
            <a:noFill/>
            <a:ln w="38100" cap="rnd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9561872" y="3852567"/>
              <a:ext cx="530134" cy="1203803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358140 w 659130"/>
                <a:gd name="connsiteY0" fmla="*/ 530006 h 1575110"/>
                <a:gd name="connsiteX1" fmla="*/ 16876 w 659130"/>
                <a:gd name="connsiteY1" fmla="*/ 526876 h 1575110"/>
                <a:gd name="connsiteX2" fmla="*/ 0 w 659130"/>
                <a:gd name="connsiteY2" fmla="*/ 1048234 h 1575110"/>
                <a:gd name="connsiteX3" fmla="*/ 659130 w 659130"/>
                <a:gd name="connsiteY3" fmla="*/ 1412089 h 1575110"/>
                <a:gd name="connsiteX0" fmla="*/ 465349 w 766339"/>
                <a:gd name="connsiteY0" fmla="*/ 88118 h 970201"/>
                <a:gd name="connsiteX1" fmla="*/ 124085 w 766339"/>
                <a:gd name="connsiteY1" fmla="*/ 84988 h 970201"/>
                <a:gd name="connsiteX2" fmla="*/ 123084 w 766339"/>
                <a:gd name="connsiteY2" fmla="*/ 86892 h 970201"/>
                <a:gd name="connsiteX3" fmla="*/ 107209 w 766339"/>
                <a:gd name="connsiteY3" fmla="*/ 606346 h 970201"/>
                <a:gd name="connsiteX4" fmla="*/ 766339 w 766339"/>
                <a:gd name="connsiteY4" fmla="*/ 970201 h 970201"/>
                <a:gd name="connsiteX0" fmla="*/ 465349 w 766339"/>
                <a:gd name="connsiteY0" fmla="*/ 8744 h 890827"/>
                <a:gd name="connsiteX1" fmla="*/ 124085 w 766339"/>
                <a:gd name="connsiteY1" fmla="*/ 5614 h 890827"/>
                <a:gd name="connsiteX2" fmla="*/ 123084 w 766339"/>
                <a:gd name="connsiteY2" fmla="*/ 7518 h 890827"/>
                <a:gd name="connsiteX3" fmla="*/ 107209 w 766339"/>
                <a:gd name="connsiteY3" fmla="*/ 526972 h 890827"/>
                <a:gd name="connsiteX4" fmla="*/ 766339 w 766339"/>
                <a:gd name="connsiteY4" fmla="*/ 890827 h 890827"/>
                <a:gd name="connsiteX0" fmla="*/ 465349 w 766339"/>
                <a:gd name="connsiteY0" fmla="*/ 9583 h 891666"/>
                <a:gd name="connsiteX1" fmla="*/ 124085 w 766339"/>
                <a:gd name="connsiteY1" fmla="*/ 6453 h 891666"/>
                <a:gd name="connsiteX2" fmla="*/ 123084 w 766339"/>
                <a:gd name="connsiteY2" fmla="*/ 8357 h 891666"/>
                <a:gd name="connsiteX3" fmla="*/ 107209 w 766339"/>
                <a:gd name="connsiteY3" fmla="*/ 527811 h 891666"/>
                <a:gd name="connsiteX4" fmla="*/ 766339 w 766339"/>
                <a:gd name="connsiteY4" fmla="*/ 891666 h 891666"/>
                <a:gd name="connsiteX0" fmla="*/ 398308 w 699298"/>
                <a:gd name="connsiteY0" fmla="*/ 9583 h 891666"/>
                <a:gd name="connsiteX1" fmla="*/ 57044 w 699298"/>
                <a:gd name="connsiteY1" fmla="*/ 6453 h 891666"/>
                <a:gd name="connsiteX2" fmla="*/ 56043 w 699298"/>
                <a:gd name="connsiteY2" fmla="*/ 8357 h 891666"/>
                <a:gd name="connsiteX3" fmla="*/ 40168 w 699298"/>
                <a:gd name="connsiteY3" fmla="*/ 527811 h 891666"/>
                <a:gd name="connsiteX4" fmla="*/ 699298 w 699298"/>
                <a:gd name="connsiteY4" fmla="*/ 891666 h 891666"/>
                <a:gd name="connsiteX0" fmla="*/ 398308 w 699298"/>
                <a:gd name="connsiteY0" fmla="*/ 14698 h 896781"/>
                <a:gd name="connsiteX1" fmla="*/ 57044 w 699298"/>
                <a:gd name="connsiteY1" fmla="*/ 11568 h 896781"/>
                <a:gd name="connsiteX2" fmla="*/ 56043 w 699298"/>
                <a:gd name="connsiteY2" fmla="*/ 13472 h 896781"/>
                <a:gd name="connsiteX3" fmla="*/ 40168 w 699298"/>
                <a:gd name="connsiteY3" fmla="*/ 532926 h 896781"/>
                <a:gd name="connsiteX4" fmla="*/ 699298 w 699298"/>
                <a:gd name="connsiteY4" fmla="*/ 896781 h 896781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1 w 766171"/>
                <a:gd name="connsiteY0" fmla="*/ 3130 h 885213"/>
                <a:gd name="connsiteX1" fmla="*/ 123917 w 766171"/>
                <a:gd name="connsiteY1" fmla="*/ 0 h 885213"/>
                <a:gd name="connsiteX2" fmla="*/ 107042 w 766171"/>
                <a:gd name="connsiteY2" fmla="*/ 521358 h 885213"/>
                <a:gd name="connsiteX3" fmla="*/ 766171 w 766171"/>
                <a:gd name="connsiteY3" fmla="*/ 885213 h 885213"/>
                <a:gd name="connsiteX0" fmla="*/ 465180 w 766170"/>
                <a:gd name="connsiteY0" fmla="*/ 3130 h 885213"/>
                <a:gd name="connsiteX1" fmla="*/ 123916 w 766170"/>
                <a:gd name="connsiteY1" fmla="*/ 0 h 885213"/>
                <a:gd name="connsiteX2" fmla="*/ 107042 w 766170"/>
                <a:gd name="connsiteY2" fmla="*/ 521358 h 885213"/>
                <a:gd name="connsiteX3" fmla="*/ 766170 w 766170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00954 w 701944"/>
                <a:gd name="connsiteY0" fmla="*/ 3130 h 885213"/>
                <a:gd name="connsiteX1" fmla="*/ 59690 w 701944"/>
                <a:gd name="connsiteY1" fmla="*/ 0 h 885213"/>
                <a:gd name="connsiteX2" fmla="*/ 42817 w 701944"/>
                <a:gd name="connsiteY2" fmla="*/ 521358 h 885213"/>
                <a:gd name="connsiteX3" fmla="*/ 701944 w 701944"/>
                <a:gd name="connsiteY3" fmla="*/ 885213 h 885213"/>
                <a:gd name="connsiteX0" fmla="*/ 360999 w 661989"/>
                <a:gd name="connsiteY0" fmla="*/ 9031 h 891114"/>
                <a:gd name="connsiteX1" fmla="*/ 19735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1674926 w 1975916"/>
                <a:gd name="connsiteY0" fmla="*/ 9031 h 891114"/>
                <a:gd name="connsiteX1" fmla="*/ 159 w 1975916"/>
                <a:gd name="connsiteY1" fmla="*/ 5901 h 891114"/>
                <a:gd name="connsiteX2" fmla="*/ 1316789 w 1975916"/>
                <a:gd name="connsiteY2" fmla="*/ 527259 h 891114"/>
                <a:gd name="connsiteX3" fmla="*/ 1975916 w 1975916"/>
                <a:gd name="connsiteY3" fmla="*/ 891114 h 891114"/>
                <a:gd name="connsiteX0" fmla="*/ 360999 w 661989"/>
                <a:gd name="connsiteY0" fmla="*/ 9031 h 891114"/>
                <a:gd name="connsiteX1" fmla="*/ 1876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360999 w 661989"/>
                <a:gd name="connsiteY0" fmla="*/ 622203 h 1504286"/>
                <a:gd name="connsiteX1" fmla="*/ 1876 w 661989"/>
                <a:gd name="connsiteY1" fmla="*/ 5901 h 1504286"/>
                <a:gd name="connsiteX2" fmla="*/ 2862 w 661989"/>
                <a:gd name="connsiteY2" fmla="*/ 1140431 h 1504286"/>
                <a:gd name="connsiteX3" fmla="*/ 661989 w 661989"/>
                <a:gd name="connsiteY3" fmla="*/ 1504286 h 1504286"/>
                <a:gd name="connsiteX0" fmla="*/ 361000 w 661989"/>
                <a:gd name="connsiteY0" fmla="*/ 12009 h 1504286"/>
                <a:gd name="connsiteX1" fmla="*/ 1876 w 661989"/>
                <a:gd name="connsiteY1" fmla="*/ 5901 h 1504286"/>
                <a:gd name="connsiteX2" fmla="*/ 2862 w 661989"/>
                <a:gd name="connsiteY2" fmla="*/ 1140431 h 1504286"/>
                <a:gd name="connsiteX3" fmla="*/ 661989 w 661989"/>
                <a:gd name="connsiteY3" fmla="*/ 1504286 h 150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989" h="1504286">
                  <a:moveTo>
                    <a:pt x="361000" y="12009"/>
                  </a:moveTo>
                  <a:lnTo>
                    <a:pt x="1876" y="5901"/>
                  </a:lnTo>
                  <a:cubicBezTo>
                    <a:pt x="1717" y="0"/>
                    <a:pt x="0" y="1147678"/>
                    <a:pt x="2862" y="1140431"/>
                  </a:cubicBezTo>
                  <a:lnTo>
                    <a:pt x="661989" y="1504286"/>
                  </a:lnTo>
                </a:path>
              </a:pathLst>
            </a:custGeom>
            <a:noFill/>
            <a:ln w="38100" cap="rnd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</p:grpSp>
      <p:pic>
        <p:nvPicPr>
          <p:cNvPr id="47" name="Picture 46" descr="devic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94463" y="3282553"/>
            <a:ext cx="696912" cy="310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 descr="rt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3825" y="2663428"/>
            <a:ext cx="693738" cy="30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rout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84938" y="2345531"/>
            <a:ext cx="671512" cy="291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 descr="swit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62713" y="2953940"/>
            <a:ext cx="715962" cy="317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 descr="applianc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32525" y="3586162"/>
            <a:ext cx="1209675" cy="684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143"/>
          <p:cNvGrpSpPr>
            <a:grpSpLocks/>
          </p:cNvGrpSpPr>
          <p:nvPr/>
        </p:nvGrpSpPr>
        <p:grpSpPr bwMode="auto">
          <a:xfrm>
            <a:off x="1762126" y="2370535"/>
            <a:ext cx="1484566" cy="397669"/>
            <a:chOff x="1590179" y="2989141"/>
            <a:chExt cx="1485556" cy="530790"/>
          </a:xfrm>
        </p:grpSpPr>
        <p:sp>
          <p:nvSpPr>
            <p:cNvPr id="13" name="TextBox 12"/>
            <p:cNvSpPr txBox="1"/>
            <p:nvPr/>
          </p:nvSpPr>
          <p:spPr>
            <a:xfrm>
              <a:off x="2096930" y="3086081"/>
              <a:ext cx="978805" cy="410806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Dashboard</a:t>
              </a:r>
            </a:p>
          </p:txBody>
        </p:sp>
        <p:pic>
          <p:nvPicPr>
            <p:cNvPr id="12" name="Picture 11" descr="server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0179" y="2989141"/>
              <a:ext cx="686257" cy="530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Group 144"/>
          <p:cNvGrpSpPr>
            <a:grpSpLocks/>
          </p:cNvGrpSpPr>
          <p:nvPr/>
        </p:nvGrpSpPr>
        <p:grpSpPr bwMode="auto">
          <a:xfrm>
            <a:off x="1800226" y="2581275"/>
            <a:ext cx="2080868" cy="398860"/>
            <a:chOff x="1628279" y="3255950"/>
            <a:chExt cx="2081181" cy="530790"/>
          </a:xfrm>
        </p:grpSpPr>
        <p:pic>
          <p:nvPicPr>
            <p:cNvPr id="88" name="Picture 87" descr="server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8279" y="3255950"/>
              <a:ext cx="685903" cy="530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0" name="TextBox 139"/>
            <p:cNvSpPr txBox="1"/>
            <p:nvPr/>
          </p:nvSpPr>
          <p:spPr>
            <a:xfrm>
              <a:off x="2142706" y="3352602"/>
              <a:ext cx="1566754" cy="40958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Fault Management</a:t>
              </a:r>
            </a:p>
          </p:txBody>
        </p:sp>
      </p:grp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1838326" y="2792016"/>
            <a:ext cx="2238463" cy="398859"/>
            <a:chOff x="1666379" y="3560750"/>
            <a:chExt cx="2238526" cy="530790"/>
          </a:xfrm>
        </p:grpSpPr>
        <p:pic>
          <p:nvPicPr>
            <p:cNvPr id="89" name="Picture 88" descr="server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6379" y="3560750"/>
              <a:ext cx="685819" cy="530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1" name="TextBox 140"/>
            <p:cNvSpPr txBox="1"/>
            <p:nvPr/>
          </p:nvSpPr>
          <p:spPr>
            <a:xfrm>
              <a:off x="2188682" y="3657401"/>
              <a:ext cx="1716223" cy="409581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Config. Management</a:t>
              </a:r>
            </a:p>
          </p:txBody>
        </p:sp>
      </p:grpSp>
      <p:grpSp>
        <p:nvGrpSpPr>
          <p:cNvPr id="10" name="Group 147"/>
          <p:cNvGrpSpPr>
            <a:grpSpLocks/>
          </p:cNvGrpSpPr>
          <p:nvPr/>
        </p:nvGrpSpPr>
        <p:grpSpPr bwMode="auto">
          <a:xfrm>
            <a:off x="1882775" y="3003947"/>
            <a:ext cx="2358688" cy="397669"/>
            <a:chOff x="1712099" y="3850310"/>
            <a:chExt cx="2358062" cy="530790"/>
          </a:xfrm>
        </p:grpSpPr>
        <p:pic>
          <p:nvPicPr>
            <p:cNvPr id="90" name="Picture 89" descr="server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12099" y="3850310"/>
              <a:ext cx="685618" cy="530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2" name="TextBox 141"/>
            <p:cNvSpPr txBox="1"/>
            <p:nvPr/>
          </p:nvSpPr>
          <p:spPr>
            <a:xfrm>
              <a:off x="2234248" y="3963142"/>
              <a:ext cx="1835913" cy="410806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Network Management</a:t>
              </a:r>
            </a:p>
          </p:txBody>
        </p:sp>
      </p:grpSp>
      <p:grpSp>
        <p:nvGrpSpPr>
          <p:cNvPr id="11" name="Group 148"/>
          <p:cNvGrpSpPr>
            <a:grpSpLocks/>
          </p:cNvGrpSpPr>
          <p:nvPr/>
        </p:nvGrpSpPr>
        <p:grpSpPr bwMode="auto">
          <a:xfrm>
            <a:off x="1914525" y="3214691"/>
            <a:ext cx="2465246" cy="422077"/>
            <a:chOff x="1742579" y="4114800"/>
            <a:chExt cx="2465271" cy="563368"/>
          </a:xfrm>
        </p:grpSpPr>
        <p:pic>
          <p:nvPicPr>
            <p:cNvPr id="127" name="Picture 126" descr="server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42579" y="4114800"/>
              <a:ext cx="685807" cy="530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3" name="TextBox 142"/>
            <p:cNvSpPr txBox="1"/>
            <p:nvPr/>
          </p:nvSpPr>
          <p:spPr>
            <a:xfrm>
              <a:off x="2279160" y="4267362"/>
              <a:ext cx="1928690" cy="410806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Trouble Ticketing &amp; RBA</a:t>
              </a: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5391319" y="3586162"/>
            <a:ext cx="91723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271A0D"/>
                </a:solidFill>
                <a:latin typeface="Calibri" pitchFamily="34" charset="0"/>
              </a:rPr>
              <a:t>Polling every</a:t>
            </a:r>
            <a:br>
              <a:rPr lang="en-US" sz="1100" dirty="0">
                <a:solidFill>
                  <a:srgbClr val="271A0D"/>
                </a:solidFill>
                <a:latin typeface="Calibri" pitchFamily="34" charset="0"/>
              </a:rPr>
            </a:br>
            <a:r>
              <a:rPr lang="en-US" sz="1100" dirty="0">
                <a:solidFill>
                  <a:srgbClr val="271A0D"/>
                </a:solidFill>
                <a:latin typeface="Calibri" pitchFamily="34" charset="0"/>
              </a:rPr>
              <a:t>30 seconds</a:t>
            </a:r>
            <a:endParaRPr lang="en-US" sz="1100" b="1" dirty="0">
              <a:solidFill>
                <a:srgbClr val="AB5600"/>
              </a:solidFill>
              <a:latin typeface="Calibri" pitchFamily="34" charset="0"/>
            </a:endParaRPr>
          </a:p>
        </p:txBody>
      </p:sp>
      <p:pic>
        <p:nvPicPr>
          <p:cNvPr id="91" name="Picture 90" descr="shop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38814" y="1874043"/>
            <a:ext cx="731837" cy="506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6" name="TextBox 135"/>
          <p:cNvSpPr txBox="1"/>
          <p:nvPr/>
        </p:nvSpPr>
        <p:spPr>
          <a:xfrm>
            <a:off x="4587876" y="4700587"/>
            <a:ext cx="1628775" cy="157163"/>
          </a:xfrm>
          <a:prstGeom prst="rect">
            <a:avLst/>
          </a:prstGeom>
          <a:noFill/>
        </p:spPr>
        <p:txBody>
          <a:bodyPr wrap="none" anchor="ctr"/>
          <a:lstStyle/>
          <a:p>
            <a:pPr algn="r">
              <a:defRPr/>
            </a:pPr>
            <a:endParaRPr lang="en-US" sz="1400" dirty="0">
              <a:solidFill>
                <a:srgbClr val="271A0D"/>
              </a:solidFill>
              <a:latin typeface="Calibri" pitchFamily="34" charset="0"/>
            </a:endParaRPr>
          </a:p>
        </p:txBody>
      </p:sp>
      <p:pic>
        <p:nvPicPr>
          <p:cNvPr id="146" name="Picture 145" descr="devic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37970" y="4089797"/>
            <a:ext cx="481362" cy="310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17087"/>
          <a:stretch>
            <a:fillRect/>
          </a:stretch>
        </p:blipFill>
        <p:spPr bwMode="auto">
          <a:xfrm>
            <a:off x="0" y="1123950"/>
            <a:ext cx="9144000" cy="380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0" y="1123950"/>
            <a:ext cx="9144000" cy="380134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90000"/>
                </a:schemeClr>
              </a:gs>
              <a:gs pos="67000">
                <a:schemeClr val="bg1">
                  <a:lumMod val="95000"/>
                  <a:alpha val="90000"/>
                </a:schemeClr>
              </a:gs>
              <a:gs pos="100000">
                <a:schemeClr val="bg1">
                  <a:lumMod val="65000"/>
                  <a:alpha val="90000"/>
                </a:schemeClr>
              </a:gs>
            </a:gsLst>
            <a:lin ang="17400000" scaled="0"/>
            <a:tileRect/>
          </a:gradFill>
          <a:ln w="12700"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1200" b="1" dirty="0">
              <a:solidFill>
                <a:srgbClr val="AB5600"/>
              </a:solidFill>
              <a:latin typeface="Calibri" pitchFamily="34" charset="0"/>
            </a:endParaRPr>
          </a:p>
        </p:txBody>
      </p:sp>
      <p:sp>
        <p:nvSpPr>
          <p:cNvPr id="215" name="Title 2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Uplogix Control Center</a:t>
            </a:r>
            <a:br>
              <a:rPr lang="en-US" dirty="0" smtClean="0"/>
            </a:br>
            <a:r>
              <a:rPr lang="en-US" dirty="0" smtClean="0"/>
              <a:t>Central Control for the Enterprise</a:t>
            </a:r>
            <a:endParaRPr lang="en-US" dirty="0"/>
          </a:p>
        </p:txBody>
      </p:sp>
      <p:sp>
        <p:nvSpPr>
          <p:cNvPr id="217" name="Freeform 216"/>
          <p:cNvSpPr>
            <a:spLocks/>
          </p:cNvSpPr>
          <p:nvPr/>
        </p:nvSpPr>
        <p:spPr bwMode="auto">
          <a:xfrm>
            <a:off x="2236788" y="1338263"/>
            <a:ext cx="2451100" cy="1578769"/>
          </a:xfrm>
          <a:custGeom>
            <a:avLst/>
            <a:gdLst>
              <a:gd name="T0" fmla="*/ 0 w 2450237"/>
              <a:gd name="T1" fmla="*/ 0 h 2104008"/>
              <a:gd name="T2" fmla="*/ 2451100 w 2450237"/>
              <a:gd name="T3" fmla="*/ 2105025 h 2104008"/>
              <a:gd name="T4" fmla="*/ 0 60000 65536"/>
              <a:gd name="T5" fmla="*/ 0 60000 65536"/>
              <a:gd name="T6" fmla="*/ 0 w 2450237"/>
              <a:gd name="T7" fmla="*/ 0 h 2104008"/>
              <a:gd name="T8" fmla="*/ 2450237 w 2450237"/>
              <a:gd name="T9" fmla="*/ 2104008 h 21040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50237" h="2104008">
                <a:moveTo>
                  <a:pt x="0" y="0"/>
                </a:moveTo>
                <a:lnTo>
                  <a:pt x="2450237" y="2104008"/>
                </a:lnTo>
              </a:path>
            </a:pathLst>
          </a:custGeom>
          <a:solidFill>
            <a:schemeClr val="accent1"/>
          </a:solidFill>
          <a:ln w="38100" cap="sq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8" name="Freeform 217"/>
          <p:cNvSpPr>
            <a:spLocks/>
          </p:cNvSpPr>
          <p:nvPr/>
        </p:nvSpPr>
        <p:spPr bwMode="auto">
          <a:xfrm>
            <a:off x="1119189" y="2893219"/>
            <a:ext cx="3709987" cy="36910"/>
          </a:xfrm>
          <a:custGeom>
            <a:avLst/>
            <a:gdLst>
              <a:gd name="T0" fmla="*/ 0 w 3559946"/>
              <a:gd name="T1" fmla="*/ 41577 h 57222"/>
              <a:gd name="T2" fmla="*/ 3529727 w 3559946"/>
              <a:gd name="T3" fmla="*/ 2874 h 57222"/>
              <a:gd name="T4" fmla="*/ 3770825 w 3559946"/>
              <a:gd name="T5" fmla="*/ 15775 h 57222"/>
              <a:gd name="T6" fmla="*/ 3867268 w 3559946"/>
              <a:gd name="T7" fmla="*/ 22226 h 57222"/>
              <a:gd name="T8" fmla="*/ 0 60000 65536"/>
              <a:gd name="T9" fmla="*/ 0 60000 65536"/>
              <a:gd name="T10" fmla="*/ 0 60000 65536"/>
              <a:gd name="T11" fmla="*/ 0 60000 65536"/>
              <a:gd name="T12" fmla="*/ 0 w 3559946"/>
              <a:gd name="T13" fmla="*/ 0 h 57222"/>
              <a:gd name="T14" fmla="*/ 3559946 w 3559946"/>
              <a:gd name="T15" fmla="*/ 57222 h 572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9946" h="57222">
                <a:moveTo>
                  <a:pt x="0" y="57222"/>
                </a:moveTo>
                <a:lnTo>
                  <a:pt x="3249228" y="3956"/>
                </a:lnTo>
                <a:cubicBezTo>
                  <a:pt x="3454838" y="24518"/>
                  <a:pt x="3199777" y="0"/>
                  <a:pt x="3471169" y="21711"/>
                </a:cubicBezTo>
                <a:cubicBezTo>
                  <a:pt x="3500814" y="24083"/>
                  <a:pt x="3559946" y="30589"/>
                  <a:pt x="3559946" y="30589"/>
                </a:cubicBezTo>
              </a:path>
            </a:pathLst>
          </a:custGeom>
          <a:noFill/>
          <a:ln w="38100" cap="sq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9" name="Freeform 218"/>
          <p:cNvSpPr>
            <a:spLocks/>
          </p:cNvSpPr>
          <p:nvPr/>
        </p:nvSpPr>
        <p:spPr bwMode="auto">
          <a:xfrm>
            <a:off x="2911475" y="2902744"/>
            <a:ext cx="1784350" cy="713185"/>
          </a:xfrm>
          <a:custGeom>
            <a:avLst/>
            <a:gdLst>
              <a:gd name="T0" fmla="*/ 0 w 1784411"/>
              <a:gd name="T1" fmla="*/ 950913 h 949910"/>
              <a:gd name="T2" fmla="*/ 1784350 w 1784411"/>
              <a:gd name="T3" fmla="*/ 0 h 949910"/>
              <a:gd name="T4" fmla="*/ 0 60000 65536"/>
              <a:gd name="T5" fmla="*/ 0 60000 65536"/>
              <a:gd name="T6" fmla="*/ 0 w 1784411"/>
              <a:gd name="T7" fmla="*/ 0 h 949910"/>
              <a:gd name="T8" fmla="*/ 1784411 w 1784411"/>
              <a:gd name="T9" fmla="*/ 949910 h 9499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4411" h="949910">
                <a:moveTo>
                  <a:pt x="0" y="949910"/>
                </a:moveTo>
                <a:lnTo>
                  <a:pt x="1784411" y="0"/>
                </a:lnTo>
              </a:path>
            </a:pathLst>
          </a:custGeom>
          <a:noFill/>
          <a:ln w="38100" cap="sq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0" name="Freeform 219"/>
          <p:cNvSpPr>
            <a:spLocks/>
          </p:cNvSpPr>
          <p:nvPr/>
        </p:nvSpPr>
        <p:spPr bwMode="auto">
          <a:xfrm>
            <a:off x="4678364" y="1478756"/>
            <a:ext cx="630237" cy="1444229"/>
          </a:xfrm>
          <a:custGeom>
            <a:avLst/>
            <a:gdLst>
              <a:gd name="T0" fmla="*/ 630237 w 630315"/>
              <a:gd name="T1" fmla="*/ 0 h 1926455"/>
              <a:gd name="T2" fmla="*/ 0 w 630315"/>
              <a:gd name="T3" fmla="*/ 1925638 h 1926455"/>
              <a:gd name="T4" fmla="*/ 0 60000 65536"/>
              <a:gd name="T5" fmla="*/ 0 60000 65536"/>
              <a:gd name="T6" fmla="*/ 0 w 630315"/>
              <a:gd name="T7" fmla="*/ 0 h 1926455"/>
              <a:gd name="T8" fmla="*/ 630315 w 630315"/>
              <a:gd name="T9" fmla="*/ 1926455 h 19264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0315" h="1926455">
                <a:moveTo>
                  <a:pt x="630315" y="0"/>
                </a:moveTo>
                <a:lnTo>
                  <a:pt x="0" y="1926455"/>
                </a:lnTo>
              </a:path>
            </a:pathLst>
          </a:custGeom>
          <a:solidFill>
            <a:schemeClr val="accent1"/>
          </a:solidFill>
          <a:ln w="38100" cap="sq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1" name="Freeform 220"/>
          <p:cNvSpPr>
            <a:spLocks/>
          </p:cNvSpPr>
          <p:nvPr/>
        </p:nvSpPr>
        <p:spPr bwMode="auto">
          <a:xfrm>
            <a:off x="4695825" y="1312069"/>
            <a:ext cx="2184400" cy="1597819"/>
          </a:xfrm>
          <a:custGeom>
            <a:avLst/>
            <a:gdLst>
              <a:gd name="T0" fmla="*/ 2184400 w 2183907"/>
              <a:gd name="T1" fmla="*/ 0 h 2130640"/>
              <a:gd name="T2" fmla="*/ 0 w 2183907"/>
              <a:gd name="T3" fmla="*/ 2130425 h 2130640"/>
              <a:gd name="T4" fmla="*/ 0 60000 65536"/>
              <a:gd name="T5" fmla="*/ 0 60000 65536"/>
              <a:gd name="T6" fmla="*/ 0 w 2183907"/>
              <a:gd name="T7" fmla="*/ 0 h 2130640"/>
              <a:gd name="T8" fmla="*/ 2183907 w 2183907"/>
              <a:gd name="T9" fmla="*/ 2130640 h 21306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83907" h="2130640">
                <a:moveTo>
                  <a:pt x="2183907" y="0"/>
                </a:moveTo>
                <a:lnTo>
                  <a:pt x="0" y="2130640"/>
                </a:lnTo>
              </a:path>
            </a:pathLst>
          </a:custGeom>
          <a:solidFill>
            <a:schemeClr val="accent1"/>
          </a:solidFill>
          <a:ln w="38100" cap="sq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2" name="Freeform 221"/>
          <p:cNvSpPr>
            <a:spLocks/>
          </p:cNvSpPr>
          <p:nvPr/>
        </p:nvSpPr>
        <p:spPr bwMode="auto">
          <a:xfrm>
            <a:off x="4687888" y="2909888"/>
            <a:ext cx="469900" cy="912019"/>
          </a:xfrm>
          <a:custGeom>
            <a:avLst/>
            <a:gdLst>
              <a:gd name="T0" fmla="*/ 469900 w 470516"/>
              <a:gd name="T1" fmla="*/ 1216025 h 1216241"/>
              <a:gd name="T2" fmla="*/ 0 w 470516"/>
              <a:gd name="T3" fmla="*/ 0 h 1216241"/>
              <a:gd name="T4" fmla="*/ 0 60000 65536"/>
              <a:gd name="T5" fmla="*/ 0 60000 65536"/>
              <a:gd name="T6" fmla="*/ 0 w 470516"/>
              <a:gd name="T7" fmla="*/ 0 h 1216241"/>
              <a:gd name="T8" fmla="*/ 470516 w 470516"/>
              <a:gd name="T9" fmla="*/ 1216241 h 12162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0516" h="1216241">
                <a:moveTo>
                  <a:pt x="470516" y="1216241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38100" cap="sq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3" name="Freeform 222"/>
          <p:cNvSpPr>
            <a:spLocks/>
          </p:cNvSpPr>
          <p:nvPr/>
        </p:nvSpPr>
        <p:spPr bwMode="auto">
          <a:xfrm>
            <a:off x="4687888" y="2583657"/>
            <a:ext cx="3302000" cy="326231"/>
          </a:xfrm>
          <a:custGeom>
            <a:avLst/>
            <a:gdLst>
              <a:gd name="T0" fmla="*/ 3302000 w 3302493"/>
              <a:gd name="T1" fmla="*/ 0 h 435005"/>
              <a:gd name="T2" fmla="*/ 0 w 3302493"/>
              <a:gd name="T3" fmla="*/ 434975 h 435005"/>
              <a:gd name="T4" fmla="*/ 0 60000 65536"/>
              <a:gd name="T5" fmla="*/ 0 60000 65536"/>
              <a:gd name="T6" fmla="*/ 0 w 3302493"/>
              <a:gd name="T7" fmla="*/ 0 h 435005"/>
              <a:gd name="T8" fmla="*/ 3302493 w 3302493"/>
              <a:gd name="T9" fmla="*/ 435005 h 435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2493" h="435005">
                <a:moveTo>
                  <a:pt x="3302493" y="0"/>
                </a:moveTo>
                <a:lnTo>
                  <a:pt x="0" y="435005"/>
                </a:lnTo>
              </a:path>
            </a:pathLst>
          </a:custGeom>
          <a:solidFill>
            <a:schemeClr val="accent1"/>
          </a:solidFill>
          <a:ln w="38100" cap="sq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" name="Picture 9" descr="building - custom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3938" y="1541860"/>
            <a:ext cx="711200" cy="859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132512" y="2155031"/>
            <a:ext cx="1730375" cy="2242557"/>
            <a:chOff x="6132095" y="2695709"/>
            <a:chExt cx="1730735" cy="2989972"/>
          </a:xfrm>
        </p:grpSpPr>
        <p:sp>
          <p:nvSpPr>
            <p:cNvPr id="13" name="Freeform 12"/>
            <p:cNvSpPr/>
            <p:nvPr/>
          </p:nvSpPr>
          <p:spPr bwMode="auto">
            <a:xfrm>
              <a:off x="6470303" y="5143549"/>
              <a:ext cx="517633" cy="331776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16876 w 659130"/>
                <a:gd name="connsiteY0" fmla="*/ -1 h 1936931"/>
                <a:gd name="connsiteX1" fmla="*/ 0 w 659130"/>
                <a:gd name="connsiteY1" fmla="*/ 1573076 h 1936931"/>
                <a:gd name="connsiteX2" fmla="*/ 659130 w 659130"/>
                <a:gd name="connsiteY2" fmla="*/ 1936931 h 1936931"/>
                <a:gd name="connsiteX0" fmla="*/ 663465 w 663465"/>
                <a:gd name="connsiteY0" fmla="*/ 0 h 1988526"/>
                <a:gd name="connsiteX1" fmla="*/ 646589 w 663465"/>
                <a:gd name="connsiteY1" fmla="*/ 1573077 h 1988526"/>
                <a:gd name="connsiteX2" fmla="*/ 0 w 663465"/>
                <a:gd name="connsiteY2" fmla="*/ 1988526 h 1988526"/>
                <a:gd name="connsiteX0" fmla="*/ 663465 w 663465"/>
                <a:gd name="connsiteY0" fmla="*/ 0 h 1988526"/>
                <a:gd name="connsiteX1" fmla="*/ 646589 w 663465"/>
                <a:gd name="connsiteY1" fmla="*/ 1573077 h 1988526"/>
                <a:gd name="connsiteX2" fmla="*/ 0 w 663465"/>
                <a:gd name="connsiteY2" fmla="*/ 1988526 h 1988526"/>
                <a:gd name="connsiteX0" fmla="*/ 646589 w 646589"/>
                <a:gd name="connsiteY0" fmla="*/ 0 h 415449"/>
                <a:gd name="connsiteX1" fmla="*/ 0 w 646589"/>
                <a:gd name="connsiteY1" fmla="*/ 415449 h 41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589" h="415449">
                  <a:moveTo>
                    <a:pt x="646589" y="0"/>
                  </a:moveTo>
                  <a:lnTo>
                    <a:pt x="0" y="415449"/>
                  </a:lnTo>
                </a:path>
              </a:pathLst>
            </a:custGeom>
            <a:noFill/>
            <a:ln w="38100" cap="sq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132095" y="2695709"/>
              <a:ext cx="774861" cy="2397041"/>
            </a:xfrm>
            <a:custGeom>
              <a:avLst/>
              <a:gdLst>
                <a:gd name="connsiteX0" fmla="*/ 0 w 9525"/>
                <a:gd name="connsiteY0" fmla="*/ 0 h 1295400"/>
                <a:gd name="connsiteX1" fmla="*/ 9525 w 9525"/>
                <a:gd name="connsiteY1" fmla="*/ 1295400 h 1295400"/>
                <a:gd name="connsiteX0" fmla="*/ 0 w 9525"/>
                <a:gd name="connsiteY0" fmla="*/ 0 h 1855891"/>
                <a:gd name="connsiteX1" fmla="*/ 9525 w 9525"/>
                <a:gd name="connsiteY1" fmla="*/ 1855891 h 1855891"/>
                <a:gd name="connsiteX0" fmla="*/ 0 w 9525"/>
                <a:gd name="connsiteY0" fmla="*/ 0 h 1971548"/>
                <a:gd name="connsiteX1" fmla="*/ 9525 w 9525"/>
                <a:gd name="connsiteY1" fmla="*/ 1971548 h 1971548"/>
                <a:gd name="connsiteX0" fmla="*/ 0 w 9525"/>
                <a:gd name="connsiteY0" fmla="*/ 0 h 1971548"/>
                <a:gd name="connsiteX1" fmla="*/ 152 w 9525"/>
                <a:gd name="connsiteY1" fmla="*/ 134711 h 1971548"/>
                <a:gd name="connsiteX2" fmla="*/ 9525 w 9525"/>
                <a:gd name="connsiteY2" fmla="*/ 1971548 h 1971548"/>
                <a:gd name="connsiteX0" fmla="*/ 0 w 161544"/>
                <a:gd name="connsiteY0" fmla="*/ 0 h 2309622"/>
                <a:gd name="connsiteX1" fmla="*/ 152171 w 161544"/>
                <a:gd name="connsiteY1" fmla="*/ 472785 h 2309622"/>
                <a:gd name="connsiteX2" fmla="*/ 161544 w 161544"/>
                <a:gd name="connsiteY2" fmla="*/ 2309622 h 230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544" h="2309622">
                  <a:moveTo>
                    <a:pt x="0" y="0"/>
                  </a:moveTo>
                  <a:cubicBezTo>
                    <a:pt x="51" y="44904"/>
                    <a:pt x="152120" y="427881"/>
                    <a:pt x="152171" y="472785"/>
                  </a:cubicBezTo>
                  <a:cubicBezTo>
                    <a:pt x="155194" y="995257"/>
                    <a:pt x="158369" y="1652439"/>
                    <a:pt x="161544" y="2309622"/>
                  </a:cubicBez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035570" y="3630714"/>
              <a:ext cx="531924" cy="1590620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16876 w 659130"/>
                <a:gd name="connsiteY0" fmla="*/ -1 h 1936931"/>
                <a:gd name="connsiteX1" fmla="*/ 0 w 659130"/>
                <a:gd name="connsiteY1" fmla="*/ 1573076 h 1936931"/>
                <a:gd name="connsiteX2" fmla="*/ 659130 w 659130"/>
                <a:gd name="connsiteY2" fmla="*/ 1936931 h 1936931"/>
                <a:gd name="connsiteX0" fmla="*/ 663465 w 663465"/>
                <a:gd name="connsiteY0" fmla="*/ 0 h 1988526"/>
                <a:gd name="connsiteX1" fmla="*/ 646589 w 663465"/>
                <a:gd name="connsiteY1" fmla="*/ 1573077 h 1988526"/>
                <a:gd name="connsiteX2" fmla="*/ 0 w 663465"/>
                <a:gd name="connsiteY2" fmla="*/ 1988526 h 198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465" h="1988526">
                  <a:moveTo>
                    <a:pt x="663465" y="0"/>
                  </a:moveTo>
                  <a:cubicBezTo>
                    <a:pt x="657840" y="1048234"/>
                    <a:pt x="652214" y="524843"/>
                    <a:pt x="646589" y="1573077"/>
                  </a:cubicBezTo>
                  <a:lnTo>
                    <a:pt x="0" y="1988526"/>
                  </a:lnTo>
                </a:path>
              </a:pathLst>
            </a:custGeom>
            <a:noFill/>
            <a:ln w="38100" cap="sq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321047" y="3164006"/>
              <a:ext cx="528748" cy="2054153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130" h="2568801">
                  <a:moveTo>
                    <a:pt x="548640" y="0"/>
                  </a:moveTo>
                  <a:lnTo>
                    <a:pt x="16876" y="4806"/>
                  </a:lnTo>
                  <a:cubicBezTo>
                    <a:pt x="11251" y="1053040"/>
                    <a:pt x="5625" y="1156712"/>
                    <a:pt x="0" y="2204946"/>
                  </a:cubicBezTo>
                  <a:lnTo>
                    <a:pt x="659130" y="2568801"/>
                  </a:lnTo>
                </a:path>
              </a:pathLst>
            </a:custGeom>
            <a:noFill/>
            <a:ln w="38100" cap="sq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pic>
          <p:nvPicPr>
            <p:cNvPr id="18" name="Picture 17" descr="tall p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7595" y="3070346"/>
              <a:ext cx="465235" cy="11731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Freeform 18"/>
            <p:cNvSpPr/>
            <p:nvPr/>
          </p:nvSpPr>
          <p:spPr bwMode="auto">
            <a:xfrm>
              <a:off x="6413141" y="3627539"/>
              <a:ext cx="527160" cy="1552521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130" h="1941739">
                  <a:moveTo>
                    <a:pt x="548640" y="0"/>
                  </a:moveTo>
                  <a:lnTo>
                    <a:pt x="16876" y="4807"/>
                  </a:lnTo>
                  <a:cubicBezTo>
                    <a:pt x="11251" y="1053041"/>
                    <a:pt x="5625" y="529650"/>
                    <a:pt x="0" y="1577884"/>
                  </a:cubicBezTo>
                  <a:lnTo>
                    <a:pt x="659130" y="1941739"/>
                  </a:lnTo>
                </a:path>
              </a:pathLst>
            </a:custGeom>
            <a:noFill/>
            <a:ln w="38100" cap="sq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6576688" y="4381575"/>
              <a:ext cx="528747" cy="712763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358140 w 659130"/>
                <a:gd name="connsiteY0" fmla="*/ 530006 h 1575110"/>
                <a:gd name="connsiteX1" fmla="*/ 16876 w 659130"/>
                <a:gd name="connsiteY1" fmla="*/ 526876 h 1575110"/>
                <a:gd name="connsiteX2" fmla="*/ 0 w 659130"/>
                <a:gd name="connsiteY2" fmla="*/ 1048234 h 1575110"/>
                <a:gd name="connsiteX3" fmla="*/ 659130 w 659130"/>
                <a:gd name="connsiteY3" fmla="*/ 1412089 h 1575110"/>
                <a:gd name="connsiteX0" fmla="*/ 465349 w 766339"/>
                <a:gd name="connsiteY0" fmla="*/ 88118 h 970201"/>
                <a:gd name="connsiteX1" fmla="*/ 124085 w 766339"/>
                <a:gd name="connsiteY1" fmla="*/ 84988 h 970201"/>
                <a:gd name="connsiteX2" fmla="*/ 123084 w 766339"/>
                <a:gd name="connsiteY2" fmla="*/ 86892 h 970201"/>
                <a:gd name="connsiteX3" fmla="*/ 107209 w 766339"/>
                <a:gd name="connsiteY3" fmla="*/ 606346 h 970201"/>
                <a:gd name="connsiteX4" fmla="*/ 766339 w 766339"/>
                <a:gd name="connsiteY4" fmla="*/ 970201 h 970201"/>
                <a:gd name="connsiteX0" fmla="*/ 465349 w 766339"/>
                <a:gd name="connsiteY0" fmla="*/ 8744 h 890827"/>
                <a:gd name="connsiteX1" fmla="*/ 124085 w 766339"/>
                <a:gd name="connsiteY1" fmla="*/ 5614 h 890827"/>
                <a:gd name="connsiteX2" fmla="*/ 123084 w 766339"/>
                <a:gd name="connsiteY2" fmla="*/ 7518 h 890827"/>
                <a:gd name="connsiteX3" fmla="*/ 107209 w 766339"/>
                <a:gd name="connsiteY3" fmla="*/ 526972 h 890827"/>
                <a:gd name="connsiteX4" fmla="*/ 766339 w 766339"/>
                <a:gd name="connsiteY4" fmla="*/ 890827 h 890827"/>
                <a:gd name="connsiteX0" fmla="*/ 465349 w 766339"/>
                <a:gd name="connsiteY0" fmla="*/ 9583 h 891666"/>
                <a:gd name="connsiteX1" fmla="*/ 124085 w 766339"/>
                <a:gd name="connsiteY1" fmla="*/ 6453 h 891666"/>
                <a:gd name="connsiteX2" fmla="*/ 123084 w 766339"/>
                <a:gd name="connsiteY2" fmla="*/ 8357 h 891666"/>
                <a:gd name="connsiteX3" fmla="*/ 107209 w 766339"/>
                <a:gd name="connsiteY3" fmla="*/ 527811 h 891666"/>
                <a:gd name="connsiteX4" fmla="*/ 766339 w 766339"/>
                <a:gd name="connsiteY4" fmla="*/ 891666 h 891666"/>
                <a:gd name="connsiteX0" fmla="*/ 398308 w 699298"/>
                <a:gd name="connsiteY0" fmla="*/ 9583 h 891666"/>
                <a:gd name="connsiteX1" fmla="*/ 57044 w 699298"/>
                <a:gd name="connsiteY1" fmla="*/ 6453 h 891666"/>
                <a:gd name="connsiteX2" fmla="*/ 56043 w 699298"/>
                <a:gd name="connsiteY2" fmla="*/ 8357 h 891666"/>
                <a:gd name="connsiteX3" fmla="*/ 40168 w 699298"/>
                <a:gd name="connsiteY3" fmla="*/ 527811 h 891666"/>
                <a:gd name="connsiteX4" fmla="*/ 699298 w 699298"/>
                <a:gd name="connsiteY4" fmla="*/ 891666 h 891666"/>
                <a:gd name="connsiteX0" fmla="*/ 398308 w 699298"/>
                <a:gd name="connsiteY0" fmla="*/ 14698 h 896781"/>
                <a:gd name="connsiteX1" fmla="*/ 57044 w 699298"/>
                <a:gd name="connsiteY1" fmla="*/ 11568 h 896781"/>
                <a:gd name="connsiteX2" fmla="*/ 56043 w 699298"/>
                <a:gd name="connsiteY2" fmla="*/ 13472 h 896781"/>
                <a:gd name="connsiteX3" fmla="*/ 40168 w 699298"/>
                <a:gd name="connsiteY3" fmla="*/ 532926 h 896781"/>
                <a:gd name="connsiteX4" fmla="*/ 699298 w 699298"/>
                <a:gd name="connsiteY4" fmla="*/ 896781 h 896781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1 w 766171"/>
                <a:gd name="connsiteY0" fmla="*/ 3130 h 885213"/>
                <a:gd name="connsiteX1" fmla="*/ 123917 w 766171"/>
                <a:gd name="connsiteY1" fmla="*/ 0 h 885213"/>
                <a:gd name="connsiteX2" fmla="*/ 107042 w 766171"/>
                <a:gd name="connsiteY2" fmla="*/ 521358 h 885213"/>
                <a:gd name="connsiteX3" fmla="*/ 766171 w 766171"/>
                <a:gd name="connsiteY3" fmla="*/ 885213 h 885213"/>
                <a:gd name="connsiteX0" fmla="*/ 465180 w 766170"/>
                <a:gd name="connsiteY0" fmla="*/ 3130 h 885213"/>
                <a:gd name="connsiteX1" fmla="*/ 123916 w 766170"/>
                <a:gd name="connsiteY1" fmla="*/ 0 h 885213"/>
                <a:gd name="connsiteX2" fmla="*/ 107042 w 766170"/>
                <a:gd name="connsiteY2" fmla="*/ 521358 h 885213"/>
                <a:gd name="connsiteX3" fmla="*/ 766170 w 766170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00954 w 701944"/>
                <a:gd name="connsiteY0" fmla="*/ 3130 h 885213"/>
                <a:gd name="connsiteX1" fmla="*/ 59690 w 701944"/>
                <a:gd name="connsiteY1" fmla="*/ 0 h 885213"/>
                <a:gd name="connsiteX2" fmla="*/ 42817 w 701944"/>
                <a:gd name="connsiteY2" fmla="*/ 521358 h 885213"/>
                <a:gd name="connsiteX3" fmla="*/ 701944 w 701944"/>
                <a:gd name="connsiteY3" fmla="*/ 885213 h 885213"/>
                <a:gd name="connsiteX0" fmla="*/ 360999 w 661989"/>
                <a:gd name="connsiteY0" fmla="*/ 9031 h 891114"/>
                <a:gd name="connsiteX1" fmla="*/ 19735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1674926 w 1975916"/>
                <a:gd name="connsiteY0" fmla="*/ 9031 h 891114"/>
                <a:gd name="connsiteX1" fmla="*/ 159 w 1975916"/>
                <a:gd name="connsiteY1" fmla="*/ 5901 h 891114"/>
                <a:gd name="connsiteX2" fmla="*/ 1316789 w 1975916"/>
                <a:gd name="connsiteY2" fmla="*/ 527259 h 891114"/>
                <a:gd name="connsiteX3" fmla="*/ 1975916 w 1975916"/>
                <a:gd name="connsiteY3" fmla="*/ 891114 h 891114"/>
                <a:gd name="connsiteX0" fmla="*/ 360999 w 661989"/>
                <a:gd name="connsiteY0" fmla="*/ 9031 h 891114"/>
                <a:gd name="connsiteX1" fmla="*/ 1876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989" h="891114">
                  <a:moveTo>
                    <a:pt x="360999" y="9031"/>
                  </a:moveTo>
                  <a:lnTo>
                    <a:pt x="1876" y="5901"/>
                  </a:lnTo>
                  <a:cubicBezTo>
                    <a:pt x="1717" y="0"/>
                    <a:pt x="0" y="534506"/>
                    <a:pt x="2862" y="527259"/>
                  </a:cubicBezTo>
                  <a:lnTo>
                    <a:pt x="661989" y="891114"/>
                  </a:lnTo>
                </a:path>
              </a:pathLst>
            </a:custGeom>
            <a:noFill/>
            <a:ln w="38100" cap="sq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495708" y="3929154"/>
              <a:ext cx="528748" cy="1203283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358140 w 659130"/>
                <a:gd name="connsiteY0" fmla="*/ 530006 h 1575110"/>
                <a:gd name="connsiteX1" fmla="*/ 16876 w 659130"/>
                <a:gd name="connsiteY1" fmla="*/ 526876 h 1575110"/>
                <a:gd name="connsiteX2" fmla="*/ 0 w 659130"/>
                <a:gd name="connsiteY2" fmla="*/ 1048234 h 1575110"/>
                <a:gd name="connsiteX3" fmla="*/ 659130 w 659130"/>
                <a:gd name="connsiteY3" fmla="*/ 1412089 h 1575110"/>
                <a:gd name="connsiteX0" fmla="*/ 465349 w 766339"/>
                <a:gd name="connsiteY0" fmla="*/ 88118 h 970201"/>
                <a:gd name="connsiteX1" fmla="*/ 124085 w 766339"/>
                <a:gd name="connsiteY1" fmla="*/ 84988 h 970201"/>
                <a:gd name="connsiteX2" fmla="*/ 123084 w 766339"/>
                <a:gd name="connsiteY2" fmla="*/ 86892 h 970201"/>
                <a:gd name="connsiteX3" fmla="*/ 107209 w 766339"/>
                <a:gd name="connsiteY3" fmla="*/ 606346 h 970201"/>
                <a:gd name="connsiteX4" fmla="*/ 766339 w 766339"/>
                <a:gd name="connsiteY4" fmla="*/ 970201 h 970201"/>
                <a:gd name="connsiteX0" fmla="*/ 465349 w 766339"/>
                <a:gd name="connsiteY0" fmla="*/ 8744 h 890827"/>
                <a:gd name="connsiteX1" fmla="*/ 124085 w 766339"/>
                <a:gd name="connsiteY1" fmla="*/ 5614 h 890827"/>
                <a:gd name="connsiteX2" fmla="*/ 123084 w 766339"/>
                <a:gd name="connsiteY2" fmla="*/ 7518 h 890827"/>
                <a:gd name="connsiteX3" fmla="*/ 107209 w 766339"/>
                <a:gd name="connsiteY3" fmla="*/ 526972 h 890827"/>
                <a:gd name="connsiteX4" fmla="*/ 766339 w 766339"/>
                <a:gd name="connsiteY4" fmla="*/ 890827 h 890827"/>
                <a:gd name="connsiteX0" fmla="*/ 465349 w 766339"/>
                <a:gd name="connsiteY0" fmla="*/ 9583 h 891666"/>
                <a:gd name="connsiteX1" fmla="*/ 124085 w 766339"/>
                <a:gd name="connsiteY1" fmla="*/ 6453 h 891666"/>
                <a:gd name="connsiteX2" fmla="*/ 123084 w 766339"/>
                <a:gd name="connsiteY2" fmla="*/ 8357 h 891666"/>
                <a:gd name="connsiteX3" fmla="*/ 107209 w 766339"/>
                <a:gd name="connsiteY3" fmla="*/ 527811 h 891666"/>
                <a:gd name="connsiteX4" fmla="*/ 766339 w 766339"/>
                <a:gd name="connsiteY4" fmla="*/ 891666 h 891666"/>
                <a:gd name="connsiteX0" fmla="*/ 398308 w 699298"/>
                <a:gd name="connsiteY0" fmla="*/ 9583 h 891666"/>
                <a:gd name="connsiteX1" fmla="*/ 57044 w 699298"/>
                <a:gd name="connsiteY1" fmla="*/ 6453 h 891666"/>
                <a:gd name="connsiteX2" fmla="*/ 56043 w 699298"/>
                <a:gd name="connsiteY2" fmla="*/ 8357 h 891666"/>
                <a:gd name="connsiteX3" fmla="*/ 40168 w 699298"/>
                <a:gd name="connsiteY3" fmla="*/ 527811 h 891666"/>
                <a:gd name="connsiteX4" fmla="*/ 699298 w 699298"/>
                <a:gd name="connsiteY4" fmla="*/ 891666 h 891666"/>
                <a:gd name="connsiteX0" fmla="*/ 398308 w 699298"/>
                <a:gd name="connsiteY0" fmla="*/ 14698 h 896781"/>
                <a:gd name="connsiteX1" fmla="*/ 57044 w 699298"/>
                <a:gd name="connsiteY1" fmla="*/ 11568 h 896781"/>
                <a:gd name="connsiteX2" fmla="*/ 56043 w 699298"/>
                <a:gd name="connsiteY2" fmla="*/ 13472 h 896781"/>
                <a:gd name="connsiteX3" fmla="*/ 40168 w 699298"/>
                <a:gd name="connsiteY3" fmla="*/ 532926 h 896781"/>
                <a:gd name="connsiteX4" fmla="*/ 699298 w 699298"/>
                <a:gd name="connsiteY4" fmla="*/ 896781 h 896781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1 w 766171"/>
                <a:gd name="connsiteY0" fmla="*/ 3130 h 885213"/>
                <a:gd name="connsiteX1" fmla="*/ 123917 w 766171"/>
                <a:gd name="connsiteY1" fmla="*/ 0 h 885213"/>
                <a:gd name="connsiteX2" fmla="*/ 107042 w 766171"/>
                <a:gd name="connsiteY2" fmla="*/ 521358 h 885213"/>
                <a:gd name="connsiteX3" fmla="*/ 766171 w 766171"/>
                <a:gd name="connsiteY3" fmla="*/ 885213 h 885213"/>
                <a:gd name="connsiteX0" fmla="*/ 465180 w 766170"/>
                <a:gd name="connsiteY0" fmla="*/ 3130 h 885213"/>
                <a:gd name="connsiteX1" fmla="*/ 123916 w 766170"/>
                <a:gd name="connsiteY1" fmla="*/ 0 h 885213"/>
                <a:gd name="connsiteX2" fmla="*/ 107042 w 766170"/>
                <a:gd name="connsiteY2" fmla="*/ 521358 h 885213"/>
                <a:gd name="connsiteX3" fmla="*/ 766170 w 766170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00954 w 701944"/>
                <a:gd name="connsiteY0" fmla="*/ 3130 h 885213"/>
                <a:gd name="connsiteX1" fmla="*/ 59690 w 701944"/>
                <a:gd name="connsiteY1" fmla="*/ 0 h 885213"/>
                <a:gd name="connsiteX2" fmla="*/ 42817 w 701944"/>
                <a:gd name="connsiteY2" fmla="*/ 521358 h 885213"/>
                <a:gd name="connsiteX3" fmla="*/ 701944 w 701944"/>
                <a:gd name="connsiteY3" fmla="*/ 885213 h 885213"/>
                <a:gd name="connsiteX0" fmla="*/ 360999 w 661989"/>
                <a:gd name="connsiteY0" fmla="*/ 9031 h 891114"/>
                <a:gd name="connsiteX1" fmla="*/ 19735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1674926 w 1975916"/>
                <a:gd name="connsiteY0" fmla="*/ 9031 h 891114"/>
                <a:gd name="connsiteX1" fmla="*/ 159 w 1975916"/>
                <a:gd name="connsiteY1" fmla="*/ 5901 h 891114"/>
                <a:gd name="connsiteX2" fmla="*/ 1316789 w 1975916"/>
                <a:gd name="connsiteY2" fmla="*/ 527259 h 891114"/>
                <a:gd name="connsiteX3" fmla="*/ 1975916 w 1975916"/>
                <a:gd name="connsiteY3" fmla="*/ 891114 h 891114"/>
                <a:gd name="connsiteX0" fmla="*/ 360999 w 661989"/>
                <a:gd name="connsiteY0" fmla="*/ 9031 h 891114"/>
                <a:gd name="connsiteX1" fmla="*/ 1876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360999 w 661989"/>
                <a:gd name="connsiteY0" fmla="*/ 622203 h 1504286"/>
                <a:gd name="connsiteX1" fmla="*/ 1876 w 661989"/>
                <a:gd name="connsiteY1" fmla="*/ 5901 h 1504286"/>
                <a:gd name="connsiteX2" fmla="*/ 2862 w 661989"/>
                <a:gd name="connsiteY2" fmla="*/ 1140431 h 1504286"/>
                <a:gd name="connsiteX3" fmla="*/ 661989 w 661989"/>
                <a:gd name="connsiteY3" fmla="*/ 1504286 h 1504286"/>
                <a:gd name="connsiteX0" fmla="*/ 361000 w 661989"/>
                <a:gd name="connsiteY0" fmla="*/ 12009 h 1504286"/>
                <a:gd name="connsiteX1" fmla="*/ 1876 w 661989"/>
                <a:gd name="connsiteY1" fmla="*/ 5901 h 1504286"/>
                <a:gd name="connsiteX2" fmla="*/ 2862 w 661989"/>
                <a:gd name="connsiteY2" fmla="*/ 1140431 h 1504286"/>
                <a:gd name="connsiteX3" fmla="*/ 661989 w 661989"/>
                <a:gd name="connsiteY3" fmla="*/ 1504286 h 150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989" h="1504286">
                  <a:moveTo>
                    <a:pt x="361000" y="12009"/>
                  </a:moveTo>
                  <a:lnTo>
                    <a:pt x="1876" y="5901"/>
                  </a:lnTo>
                  <a:cubicBezTo>
                    <a:pt x="1717" y="0"/>
                    <a:pt x="0" y="1147678"/>
                    <a:pt x="2862" y="1140431"/>
                  </a:cubicBezTo>
                  <a:lnTo>
                    <a:pt x="661989" y="1504286"/>
                  </a:lnTo>
                </a:path>
              </a:pathLst>
            </a:custGeom>
            <a:noFill/>
            <a:ln w="38100" cap="sq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960943" y="3178292"/>
              <a:ext cx="533511" cy="120646"/>
            </a:xfrm>
            <a:custGeom>
              <a:avLst/>
              <a:gdLst>
                <a:gd name="connsiteX0" fmla="*/ 0 w 533400"/>
                <a:gd name="connsiteY0" fmla="*/ 0 h 121920"/>
                <a:gd name="connsiteX1" fmla="*/ 297180 w 533400"/>
                <a:gd name="connsiteY1" fmla="*/ 0 h 121920"/>
                <a:gd name="connsiteX2" fmla="*/ 297180 w 533400"/>
                <a:gd name="connsiteY2" fmla="*/ 121920 h 121920"/>
                <a:gd name="connsiteX3" fmla="*/ 533400 w 533400"/>
                <a:gd name="connsiteY3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960943" y="3527530"/>
              <a:ext cx="533511" cy="122234"/>
            </a:xfrm>
            <a:custGeom>
              <a:avLst/>
              <a:gdLst>
                <a:gd name="connsiteX0" fmla="*/ 0 w 533400"/>
                <a:gd name="connsiteY0" fmla="*/ 0 h 121920"/>
                <a:gd name="connsiteX1" fmla="*/ 297180 w 533400"/>
                <a:gd name="connsiteY1" fmla="*/ 0 h 121920"/>
                <a:gd name="connsiteX2" fmla="*/ 297180 w 533400"/>
                <a:gd name="connsiteY2" fmla="*/ 121920 h 121920"/>
                <a:gd name="connsiteX3" fmla="*/ 533400 w 533400"/>
                <a:gd name="connsiteY3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 flipV="1">
              <a:off x="6960943" y="3886292"/>
              <a:ext cx="533511" cy="122234"/>
            </a:xfrm>
            <a:custGeom>
              <a:avLst/>
              <a:gdLst>
                <a:gd name="connsiteX0" fmla="*/ 0 w 533400"/>
                <a:gd name="connsiteY0" fmla="*/ 0 h 121920"/>
                <a:gd name="connsiteX1" fmla="*/ 297180 w 533400"/>
                <a:gd name="connsiteY1" fmla="*/ 0 h 121920"/>
                <a:gd name="connsiteX2" fmla="*/ 297180 w 533400"/>
                <a:gd name="connsiteY2" fmla="*/ 121920 h 121920"/>
                <a:gd name="connsiteX3" fmla="*/ 533400 w 533400"/>
                <a:gd name="connsiteY3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 flipV="1">
              <a:off x="6960943" y="4130759"/>
              <a:ext cx="533511" cy="319077"/>
            </a:xfrm>
            <a:custGeom>
              <a:avLst/>
              <a:gdLst>
                <a:gd name="connsiteX0" fmla="*/ 0 w 533400"/>
                <a:gd name="connsiteY0" fmla="*/ 0 h 121920"/>
                <a:gd name="connsiteX1" fmla="*/ 297180 w 533400"/>
                <a:gd name="connsiteY1" fmla="*/ 0 h 121920"/>
                <a:gd name="connsiteX2" fmla="*/ 297180 w 533400"/>
                <a:gd name="connsiteY2" fmla="*/ 121920 h 121920"/>
                <a:gd name="connsiteX3" fmla="*/ 533400 w 533400"/>
                <a:gd name="connsiteY3" fmla="*/ 121920 h 121920"/>
                <a:gd name="connsiteX0" fmla="*/ 0 w 533400"/>
                <a:gd name="connsiteY0" fmla="*/ 196850 h 318770"/>
                <a:gd name="connsiteX1" fmla="*/ 297180 w 533400"/>
                <a:gd name="connsiteY1" fmla="*/ 0 h 318770"/>
                <a:gd name="connsiteX2" fmla="*/ 297180 w 533400"/>
                <a:gd name="connsiteY2" fmla="*/ 318770 h 318770"/>
                <a:gd name="connsiteX3" fmla="*/ 533400 w 533400"/>
                <a:gd name="connsiteY3" fmla="*/ 318770 h 318770"/>
                <a:gd name="connsiteX0" fmla="*/ 0 w 533400"/>
                <a:gd name="connsiteY0" fmla="*/ 0 h 318770"/>
                <a:gd name="connsiteX1" fmla="*/ 297180 w 533400"/>
                <a:gd name="connsiteY1" fmla="*/ 0 h 318770"/>
                <a:gd name="connsiteX2" fmla="*/ 297180 w 533400"/>
                <a:gd name="connsiteY2" fmla="*/ 318770 h 318770"/>
                <a:gd name="connsiteX3" fmla="*/ 533400 w 533400"/>
                <a:gd name="connsiteY3" fmla="*/ 318770 h 31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318770">
                  <a:moveTo>
                    <a:pt x="0" y="0"/>
                  </a:moveTo>
                  <a:lnTo>
                    <a:pt x="297180" y="0"/>
                  </a:lnTo>
                  <a:lnTo>
                    <a:pt x="297180" y="318770"/>
                  </a:lnTo>
                  <a:lnTo>
                    <a:pt x="533400" y="318770"/>
                  </a:lnTo>
                </a:path>
              </a:pathLst>
            </a:custGeom>
            <a:noFill/>
            <a:ln w="38100" cap="sq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grpSp>
          <p:nvGrpSpPr>
            <p:cNvPr id="3" name="Group 117"/>
            <p:cNvGrpSpPr>
              <a:grpSpLocks/>
            </p:cNvGrpSpPr>
            <p:nvPr/>
          </p:nvGrpSpPr>
          <p:grpSpPr bwMode="auto">
            <a:xfrm>
              <a:off x="6321814" y="3163288"/>
              <a:ext cx="784091" cy="2055041"/>
              <a:chOff x="9388864" y="3087088"/>
              <a:chExt cx="784091" cy="2055041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9388097" y="3087806"/>
                <a:ext cx="527160" cy="2054153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2568801">
                    <a:moveTo>
                      <a:pt x="548640" y="0"/>
                    </a:moveTo>
                    <a:lnTo>
                      <a:pt x="16876" y="4806"/>
                    </a:lnTo>
                    <a:cubicBezTo>
                      <a:pt x="11251" y="1053040"/>
                      <a:pt x="5625" y="1156712"/>
                      <a:pt x="0" y="2204946"/>
                    </a:cubicBezTo>
                    <a:lnTo>
                      <a:pt x="659130" y="2568801"/>
                    </a:lnTo>
                  </a:path>
                </a:pathLst>
              </a:custGeom>
              <a:noFill/>
              <a:ln w="38100" cap="rnd" cmpd="sng" algn="ctr">
                <a:solidFill>
                  <a:schemeClr val="bg1">
                    <a:lumMod val="8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9480191" y="3551340"/>
                <a:ext cx="527160" cy="1552521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1941739">
                    <a:moveTo>
                      <a:pt x="548640" y="0"/>
                    </a:moveTo>
                    <a:lnTo>
                      <a:pt x="16876" y="4807"/>
                    </a:lnTo>
                    <a:cubicBezTo>
                      <a:pt x="11251" y="1053041"/>
                      <a:pt x="5625" y="529650"/>
                      <a:pt x="0" y="1577884"/>
                    </a:cubicBezTo>
                    <a:lnTo>
                      <a:pt x="659130" y="1941739"/>
                    </a:lnTo>
                  </a:path>
                </a:pathLst>
              </a:custGeom>
              <a:noFill/>
              <a:ln w="38100" cap="rnd" cmpd="sng" algn="ctr">
                <a:solidFill>
                  <a:schemeClr val="bg1">
                    <a:lumMod val="8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9642150" y="4305375"/>
                <a:ext cx="530335" cy="712763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891114">
                    <a:moveTo>
                      <a:pt x="360999" y="9031"/>
                    </a:moveTo>
                    <a:lnTo>
                      <a:pt x="1876" y="5901"/>
                    </a:lnTo>
                    <a:cubicBezTo>
                      <a:pt x="1717" y="0"/>
                      <a:pt x="0" y="534506"/>
                      <a:pt x="2862" y="527259"/>
                    </a:cubicBezTo>
                    <a:lnTo>
                      <a:pt x="661989" y="891114"/>
                    </a:lnTo>
                  </a:path>
                </a:pathLst>
              </a:custGeom>
              <a:noFill/>
              <a:ln w="38100" cap="rnd" cmpd="sng" algn="ctr">
                <a:solidFill>
                  <a:schemeClr val="bg1">
                    <a:lumMod val="8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9561171" y="3852954"/>
                <a:ext cx="530335" cy="1203283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360999 w 661989"/>
                  <a:gd name="connsiteY0" fmla="*/ 622203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  <a:gd name="connsiteX0" fmla="*/ 361000 w 661989"/>
                  <a:gd name="connsiteY0" fmla="*/ 12009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1504286">
                    <a:moveTo>
                      <a:pt x="361000" y="12009"/>
                    </a:moveTo>
                    <a:lnTo>
                      <a:pt x="1876" y="5901"/>
                    </a:lnTo>
                    <a:cubicBezTo>
                      <a:pt x="1717" y="0"/>
                      <a:pt x="0" y="1147678"/>
                      <a:pt x="2862" y="1140431"/>
                    </a:cubicBezTo>
                    <a:lnTo>
                      <a:pt x="661989" y="1504286"/>
                    </a:lnTo>
                  </a:path>
                </a:pathLst>
              </a:custGeom>
              <a:noFill/>
              <a:ln w="38100" cap="rnd" cmpd="sng" algn="ctr">
                <a:solidFill>
                  <a:schemeClr val="bg1">
                    <a:lumMod val="8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31" name="Picture 30" descr="device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1891" y="4205369"/>
              <a:ext cx="697057" cy="4143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1" descr="rtu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3478" y="3379898"/>
              <a:ext cx="693882" cy="4127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 descr="rout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84594" y="2956050"/>
              <a:ext cx="671652" cy="3889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33" descr="switch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89356" y="3767235"/>
              <a:ext cx="717699" cy="4238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Picture 34" descr="applianc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3716" y="4610167"/>
              <a:ext cx="1208338" cy="912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 descr="device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6906" y="5271358"/>
              <a:ext cx="481462" cy="4143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 descr="control center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44650" y="3639741"/>
            <a:ext cx="106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sho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38814" y="1878806"/>
            <a:ext cx="731837" cy="506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53"/>
          <p:cNvGrpSpPr>
            <a:grpSpLocks/>
          </p:cNvGrpSpPr>
          <p:nvPr/>
        </p:nvGrpSpPr>
        <p:grpSpPr bwMode="auto">
          <a:xfrm>
            <a:off x="6624639" y="922735"/>
            <a:ext cx="1343027" cy="1413272"/>
            <a:chOff x="6781800" y="1219200"/>
            <a:chExt cx="1343169" cy="1884219"/>
          </a:xfrm>
        </p:grpSpPr>
        <p:grpSp>
          <p:nvGrpSpPr>
            <p:cNvPr id="5" name="Group 99"/>
            <p:cNvGrpSpPr>
              <a:grpSpLocks/>
            </p:cNvGrpSpPr>
            <p:nvPr/>
          </p:nvGrpSpPr>
          <p:grpSpPr bwMode="auto">
            <a:xfrm>
              <a:off x="7266040" y="1609695"/>
              <a:ext cx="858929" cy="1493724"/>
              <a:chOff x="6131262" y="2694213"/>
              <a:chExt cx="1731568" cy="3011291"/>
            </a:xfrm>
          </p:grpSpPr>
          <p:sp>
            <p:nvSpPr>
              <p:cNvPr id="101" name="Freeform 100"/>
              <p:cNvSpPr/>
              <p:nvPr/>
            </p:nvSpPr>
            <p:spPr bwMode="auto">
              <a:xfrm>
                <a:off x="6470534" y="5142287"/>
                <a:ext cx="518510" cy="332810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16876 w 659130"/>
                  <a:gd name="connsiteY0" fmla="*/ -1 h 1936931"/>
                  <a:gd name="connsiteX1" fmla="*/ 0 w 659130"/>
                  <a:gd name="connsiteY1" fmla="*/ 1573076 h 1936931"/>
                  <a:gd name="connsiteX2" fmla="*/ 659130 w 659130"/>
                  <a:gd name="connsiteY2" fmla="*/ 1936931 h 1936931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  <a:gd name="connsiteX0" fmla="*/ 646589 w 646589"/>
                  <a:gd name="connsiteY0" fmla="*/ 0 h 415449"/>
                  <a:gd name="connsiteX1" fmla="*/ 0 w 646589"/>
                  <a:gd name="connsiteY1" fmla="*/ 415449 h 4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6589" h="415449">
                    <a:moveTo>
                      <a:pt x="646589" y="0"/>
                    </a:moveTo>
                    <a:lnTo>
                      <a:pt x="0" y="415449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pic>
            <p:nvPicPr>
              <p:cNvPr id="102" name="Picture 101" descr="device2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190429" y="5289492"/>
                <a:ext cx="483394" cy="41601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3" name="Freeform 102"/>
              <p:cNvSpPr/>
              <p:nvPr/>
            </p:nvSpPr>
            <p:spPr bwMode="auto">
              <a:xfrm>
                <a:off x="6131262" y="2694213"/>
                <a:ext cx="777766" cy="2400073"/>
              </a:xfrm>
              <a:custGeom>
                <a:avLst/>
                <a:gdLst>
                  <a:gd name="connsiteX0" fmla="*/ 0 w 9525"/>
                  <a:gd name="connsiteY0" fmla="*/ 0 h 1295400"/>
                  <a:gd name="connsiteX1" fmla="*/ 9525 w 9525"/>
                  <a:gd name="connsiteY1" fmla="*/ 1295400 h 1295400"/>
                  <a:gd name="connsiteX0" fmla="*/ 0 w 9525"/>
                  <a:gd name="connsiteY0" fmla="*/ 0 h 1855891"/>
                  <a:gd name="connsiteX1" fmla="*/ 9525 w 9525"/>
                  <a:gd name="connsiteY1" fmla="*/ 1855891 h 1855891"/>
                  <a:gd name="connsiteX0" fmla="*/ 0 w 9525"/>
                  <a:gd name="connsiteY0" fmla="*/ 0 h 1971548"/>
                  <a:gd name="connsiteX1" fmla="*/ 9525 w 9525"/>
                  <a:gd name="connsiteY1" fmla="*/ 1971548 h 1971548"/>
                  <a:gd name="connsiteX0" fmla="*/ 0 w 9525"/>
                  <a:gd name="connsiteY0" fmla="*/ 0 h 1971548"/>
                  <a:gd name="connsiteX1" fmla="*/ 152 w 9525"/>
                  <a:gd name="connsiteY1" fmla="*/ 134711 h 1971548"/>
                  <a:gd name="connsiteX2" fmla="*/ 9525 w 9525"/>
                  <a:gd name="connsiteY2" fmla="*/ 1971548 h 1971548"/>
                  <a:gd name="connsiteX0" fmla="*/ 0 w 161544"/>
                  <a:gd name="connsiteY0" fmla="*/ 0 h 2309622"/>
                  <a:gd name="connsiteX1" fmla="*/ 152171 w 161544"/>
                  <a:gd name="connsiteY1" fmla="*/ 472785 h 2309622"/>
                  <a:gd name="connsiteX2" fmla="*/ 161544 w 161544"/>
                  <a:gd name="connsiteY2" fmla="*/ 2309622 h 230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544" h="2309622">
                    <a:moveTo>
                      <a:pt x="0" y="0"/>
                    </a:moveTo>
                    <a:cubicBezTo>
                      <a:pt x="51" y="44904"/>
                      <a:pt x="152120" y="427881"/>
                      <a:pt x="152171" y="472785"/>
                    </a:cubicBezTo>
                    <a:cubicBezTo>
                      <a:pt x="155194" y="995257"/>
                      <a:pt x="158369" y="1652439"/>
                      <a:pt x="161544" y="2309622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7037055" y="3628642"/>
                <a:ext cx="531313" cy="1593649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16876 w 659130"/>
                  <a:gd name="connsiteY0" fmla="*/ -1 h 1936931"/>
                  <a:gd name="connsiteX1" fmla="*/ 0 w 659130"/>
                  <a:gd name="connsiteY1" fmla="*/ 1573076 h 1936931"/>
                  <a:gd name="connsiteX2" fmla="*/ 659130 w 659130"/>
                  <a:gd name="connsiteY2" fmla="*/ 1936931 h 1936931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465" h="1988526">
                    <a:moveTo>
                      <a:pt x="663465" y="0"/>
                    </a:moveTo>
                    <a:cubicBezTo>
                      <a:pt x="657840" y="1048234"/>
                      <a:pt x="652214" y="524843"/>
                      <a:pt x="646589" y="1573077"/>
                    </a:cubicBezTo>
                    <a:lnTo>
                      <a:pt x="0" y="1988526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6323303" y="3161428"/>
                <a:ext cx="524911" cy="2057662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2568801">
                    <a:moveTo>
                      <a:pt x="548640" y="0"/>
                    </a:moveTo>
                    <a:lnTo>
                      <a:pt x="16876" y="4806"/>
                    </a:lnTo>
                    <a:cubicBezTo>
                      <a:pt x="11251" y="1053040"/>
                      <a:pt x="5625" y="1156712"/>
                      <a:pt x="0" y="2204946"/>
                    </a:cubicBezTo>
                    <a:lnTo>
                      <a:pt x="659130" y="2568801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pic>
            <p:nvPicPr>
              <p:cNvPr id="106" name="Picture 105" descr="tall power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398731" y="3068624"/>
                <a:ext cx="464099" cy="11744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7" name="Freeform 106"/>
              <p:cNvSpPr/>
              <p:nvPr/>
            </p:nvSpPr>
            <p:spPr bwMode="auto">
              <a:xfrm>
                <a:off x="6412922" y="3625441"/>
                <a:ext cx="528113" cy="1555247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1941739">
                    <a:moveTo>
                      <a:pt x="548640" y="0"/>
                    </a:moveTo>
                    <a:lnTo>
                      <a:pt x="16876" y="4807"/>
                    </a:lnTo>
                    <a:cubicBezTo>
                      <a:pt x="11251" y="1053041"/>
                      <a:pt x="5625" y="529650"/>
                      <a:pt x="0" y="1577884"/>
                    </a:cubicBezTo>
                    <a:lnTo>
                      <a:pt x="659130" y="1941739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 bwMode="auto">
              <a:xfrm>
                <a:off x="6576157" y="4380664"/>
                <a:ext cx="531313" cy="713623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891114">
                    <a:moveTo>
                      <a:pt x="360999" y="9031"/>
                    </a:moveTo>
                    <a:lnTo>
                      <a:pt x="1876" y="5901"/>
                    </a:lnTo>
                    <a:cubicBezTo>
                      <a:pt x="1717" y="0"/>
                      <a:pt x="0" y="534506"/>
                      <a:pt x="2862" y="527259"/>
                    </a:cubicBezTo>
                    <a:lnTo>
                      <a:pt x="661989" y="891114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 bwMode="auto">
              <a:xfrm>
                <a:off x="6496140" y="3929451"/>
                <a:ext cx="528113" cy="1203237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360999 w 661989"/>
                  <a:gd name="connsiteY0" fmla="*/ 622203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  <a:gd name="connsiteX0" fmla="*/ 361000 w 661989"/>
                  <a:gd name="connsiteY0" fmla="*/ 12009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1504286">
                    <a:moveTo>
                      <a:pt x="361000" y="12009"/>
                    </a:moveTo>
                    <a:lnTo>
                      <a:pt x="1876" y="5901"/>
                    </a:lnTo>
                    <a:cubicBezTo>
                      <a:pt x="1717" y="0"/>
                      <a:pt x="0" y="1147678"/>
                      <a:pt x="2862" y="1140431"/>
                    </a:cubicBezTo>
                    <a:lnTo>
                      <a:pt x="661989" y="1504286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6960239" y="3177427"/>
                <a:ext cx="534512" cy="121604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6960239" y="3526239"/>
                <a:ext cx="534512" cy="121604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 flipV="1">
                <a:off x="6960239" y="3884650"/>
                <a:ext cx="534512" cy="121604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 flipV="1">
                <a:off x="6960239" y="4131056"/>
                <a:ext cx="534512" cy="316811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  <a:gd name="connsiteX0" fmla="*/ 0 w 533400"/>
                  <a:gd name="connsiteY0" fmla="*/ 196850 h 318770"/>
                  <a:gd name="connsiteX1" fmla="*/ 297180 w 533400"/>
                  <a:gd name="connsiteY1" fmla="*/ 0 h 318770"/>
                  <a:gd name="connsiteX2" fmla="*/ 297180 w 533400"/>
                  <a:gd name="connsiteY2" fmla="*/ 318770 h 318770"/>
                  <a:gd name="connsiteX3" fmla="*/ 533400 w 533400"/>
                  <a:gd name="connsiteY3" fmla="*/ 318770 h 318770"/>
                  <a:gd name="connsiteX0" fmla="*/ 0 w 533400"/>
                  <a:gd name="connsiteY0" fmla="*/ 0 h 318770"/>
                  <a:gd name="connsiteX1" fmla="*/ 297180 w 533400"/>
                  <a:gd name="connsiteY1" fmla="*/ 0 h 318770"/>
                  <a:gd name="connsiteX2" fmla="*/ 297180 w 533400"/>
                  <a:gd name="connsiteY2" fmla="*/ 318770 h 318770"/>
                  <a:gd name="connsiteX3" fmla="*/ 533400 w 533400"/>
                  <a:gd name="connsiteY3" fmla="*/ 318770 h 31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31877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318770"/>
                    </a:lnTo>
                    <a:lnTo>
                      <a:pt x="533400" y="31877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6" name="Group 117"/>
              <p:cNvGrpSpPr>
                <a:grpSpLocks/>
              </p:cNvGrpSpPr>
              <p:nvPr/>
            </p:nvGrpSpPr>
            <p:grpSpPr bwMode="auto">
              <a:xfrm>
                <a:off x="6321814" y="3163288"/>
                <a:ext cx="784091" cy="2055041"/>
                <a:chOff x="9388864" y="3087088"/>
                <a:chExt cx="784091" cy="2055041"/>
              </a:xfrm>
            </p:grpSpPr>
            <p:sp>
              <p:nvSpPr>
                <p:cNvPr id="122" name="Freeform 121"/>
                <p:cNvSpPr/>
                <p:nvPr/>
              </p:nvSpPr>
              <p:spPr bwMode="auto">
                <a:xfrm>
                  <a:off x="9390352" y="3082026"/>
                  <a:ext cx="528113" cy="2060863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2568801">
                      <a:moveTo>
                        <a:pt x="548640" y="0"/>
                      </a:moveTo>
                      <a:lnTo>
                        <a:pt x="16876" y="4806"/>
                      </a:lnTo>
                      <a:cubicBezTo>
                        <a:pt x="11251" y="1053040"/>
                        <a:pt x="5625" y="1156712"/>
                        <a:pt x="0" y="2204946"/>
                      </a:cubicBezTo>
                      <a:lnTo>
                        <a:pt x="659130" y="2568801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9483173" y="3549241"/>
                  <a:ext cx="524912" cy="1555247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1941739">
                      <a:moveTo>
                        <a:pt x="548640" y="0"/>
                      </a:moveTo>
                      <a:lnTo>
                        <a:pt x="16876" y="4807"/>
                      </a:lnTo>
                      <a:cubicBezTo>
                        <a:pt x="11251" y="1053041"/>
                        <a:pt x="5625" y="529650"/>
                        <a:pt x="0" y="1577884"/>
                      </a:cubicBezTo>
                      <a:lnTo>
                        <a:pt x="659130" y="1941739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9646406" y="4304463"/>
                  <a:ext cx="528113" cy="713623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891114">
                      <a:moveTo>
                        <a:pt x="360999" y="9031"/>
                      </a:moveTo>
                      <a:lnTo>
                        <a:pt x="1876" y="5901"/>
                      </a:lnTo>
                      <a:cubicBezTo>
                        <a:pt x="1717" y="0"/>
                        <a:pt x="0" y="534506"/>
                        <a:pt x="2862" y="527259"/>
                      </a:cubicBezTo>
                      <a:lnTo>
                        <a:pt x="661989" y="891114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5" name="Freeform 124"/>
                <p:cNvSpPr/>
                <p:nvPr/>
              </p:nvSpPr>
              <p:spPr bwMode="auto">
                <a:xfrm>
                  <a:off x="9563189" y="3853251"/>
                  <a:ext cx="531313" cy="1203237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360999 w 661989"/>
                    <a:gd name="connsiteY0" fmla="*/ 622203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  <a:gd name="connsiteX0" fmla="*/ 361000 w 661989"/>
                    <a:gd name="connsiteY0" fmla="*/ 12009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1504286">
                      <a:moveTo>
                        <a:pt x="361000" y="12009"/>
                      </a:moveTo>
                      <a:lnTo>
                        <a:pt x="1876" y="5901"/>
                      </a:lnTo>
                      <a:cubicBezTo>
                        <a:pt x="1717" y="0"/>
                        <a:pt x="0" y="1147678"/>
                        <a:pt x="2862" y="1140431"/>
                      </a:cubicBezTo>
                      <a:lnTo>
                        <a:pt x="661989" y="1504286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</p:grpSp>
          <p:pic>
            <p:nvPicPr>
              <p:cNvPr id="115" name="Picture 114" descr="device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470534" y="4204659"/>
                <a:ext cx="697748" cy="416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6" name="Picture 115" descr="rtu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473736" y="3379034"/>
                <a:ext cx="694546" cy="41281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7" name="Picture 116" descr="route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486538" y="2953420"/>
                <a:ext cx="668941" cy="39041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8" name="Picture 117" descr="switch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489738" y="3766245"/>
                <a:ext cx="716952" cy="4256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9" name="Picture 118" descr="appliance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33684" y="4611071"/>
                <a:ext cx="1209856" cy="9120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42" name="Picture 41" descr="shop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81800" y="1219200"/>
              <a:ext cx="731914" cy="6746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Group 154"/>
          <p:cNvGrpSpPr>
            <a:grpSpLocks/>
          </p:cNvGrpSpPr>
          <p:nvPr/>
        </p:nvGrpSpPr>
        <p:grpSpPr bwMode="auto">
          <a:xfrm>
            <a:off x="4953001" y="1200151"/>
            <a:ext cx="1241425" cy="1440656"/>
            <a:chOff x="4953000" y="1422400"/>
            <a:chExt cx="1241567" cy="1921164"/>
          </a:xfrm>
        </p:grpSpPr>
        <p:grpSp>
          <p:nvGrpSpPr>
            <p:cNvPr id="11" name="Group 125"/>
            <p:cNvGrpSpPr>
              <a:grpSpLocks/>
            </p:cNvGrpSpPr>
            <p:nvPr/>
          </p:nvGrpSpPr>
          <p:grpSpPr bwMode="auto">
            <a:xfrm>
              <a:off x="5335632" y="1851089"/>
              <a:ext cx="858935" cy="1492475"/>
              <a:chOff x="6131249" y="2696731"/>
              <a:chExt cx="1731581" cy="3008773"/>
            </a:xfrm>
          </p:grpSpPr>
          <p:sp>
            <p:nvSpPr>
              <p:cNvPr id="127" name="Freeform 126"/>
              <p:cNvSpPr/>
              <p:nvPr/>
            </p:nvSpPr>
            <p:spPr bwMode="auto">
              <a:xfrm>
                <a:off x="6470523" y="5142159"/>
                <a:ext cx="518515" cy="332885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16876 w 659130"/>
                  <a:gd name="connsiteY0" fmla="*/ -1 h 1936931"/>
                  <a:gd name="connsiteX1" fmla="*/ 0 w 659130"/>
                  <a:gd name="connsiteY1" fmla="*/ 1573076 h 1936931"/>
                  <a:gd name="connsiteX2" fmla="*/ 659130 w 659130"/>
                  <a:gd name="connsiteY2" fmla="*/ 1936931 h 1936931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  <a:gd name="connsiteX0" fmla="*/ 646589 w 646589"/>
                  <a:gd name="connsiteY0" fmla="*/ 0 h 415449"/>
                  <a:gd name="connsiteX1" fmla="*/ 0 w 646589"/>
                  <a:gd name="connsiteY1" fmla="*/ 415449 h 4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6589" h="415449">
                    <a:moveTo>
                      <a:pt x="646589" y="0"/>
                    </a:moveTo>
                    <a:lnTo>
                      <a:pt x="0" y="415449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pic>
            <p:nvPicPr>
              <p:cNvPr id="128" name="Picture 127" descr="device2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192275" y="5292600"/>
                <a:ext cx="479679" cy="4129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9" name="Freeform 128"/>
              <p:cNvSpPr/>
              <p:nvPr/>
            </p:nvSpPr>
            <p:spPr bwMode="auto">
              <a:xfrm>
                <a:off x="6131249" y="2696731"/>
                <a:ext cx="777771" cy="2397417"/>
              </a:xfrm>
              <a:custGeom>
                <a:avLst/>
                <a:gdLst>
                  <a:gd name="connsiteX0" fmla="*/ 0 w 9525"/>
                  <a:gd name="connsiteY0" fmla="*/ 0 h 1295400"/>
                  <a:gd name="connsiteX1" fmla="*/ 9525 w 9525"/>
                  <a:gd name="connsiteY1" fmla="*/ 1295400 h 1295400"/>
                  <a:gd name="connsiteX0" fmla="*/ 0 w 9525"/>
                  <a:gd name="connsiteY0" fmla="*/ 0 h 1855891"/>
                  <a:gd name="connsiteX1" fmla="*/ 9525 w 9525"/>
                  <a:gd name="connsiteY1" fmla="*/ 1855891 h 1855891"/>
                  <a:gd name="connsiteX0" fmla="*/ 0 w 9525"/>
                  <a:gd name="connsiteY0" fmla="*/ 0 h 1971548"/>
                  <a:gd name="connsiteX1" fmla="*/ 9525 w 9525"/>
                  <a:gd name="connsiteY1" fmla="*/ 1971548 h 1971548"/>
                  <a:gd name="connsiteX0" fmla="*/ 0 w 9525"/>
                  <a:gd name="connsiteY0" fmla="*/ 0 h 1971548"/>
                  <a:gd name="connsiteX1" fmla="*/ 152 w 9525"/>
                  <a:gd name="connsiteY1" fmla="*/ 134711 h 1971548"/>
                  <a:gd name="connsiteX2" fmla="*/ 9525 w 9525"/>
                  <a:gd name="connsiteY2" fmla="*/ 1971548 h 1971548"/>
                  <a:gd name="connsiteX0" fmla="*/ 0 w 161544"/>
                  <a:gd name="connsiteY0" fmla="*/ 0 h 2309622"/>
                  <a:gd name="connsiteX1" fmla="*/ 152171 w 161544"/>
                  <a:gd name="connsiteY1" fmla="*/ 472785 h 2309622"/>
                  <a:gd name="connsiteX2" fmla="*/ 161544 w 161544"/>
                  <a:gd name="connsiteY2" fmla="*/ 2309622 h 230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544" h="2309622">
                    <a:moveTo>
                      <a:pt x="0" y="0"/>
                    </a:moveTo>
                    <a:cubicBezTo>
                      <a:pt x="51" y="44904"/>
                      <a:pt x="152120" y="427881"/>
                      <a:pt x="152171" y="472785"/>
                    </a:cubicBezTo>
                    <a:cubicBezTo>
                      <a:pt x="155194" y="995257"/>
                      <a:pt x="158369" y="1652439"/>
                      <a:pt x="161544" y="2309622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30" name="Freeform 129"/>
              <p:cNvSpPr/>
              <p:nvPr/>
            </p:nvSpPr>
            <p:spPr bwMode="auto">
              <a:xfrm>
                <a:off x="7037048" y="3631371"/>
                <a:ext cx="531317" cy="1590810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16876 w 659130"/>
                  <a:gd name="connsiteY0" fmla="*/ -1 h 1936931"/>
                  <a:gd name="connsiteX1" fmla="*/ 0 w 659130"/>
                  <a:gd name="connsiteY1" fmla="*/ 1573076 h 1936931"/>
                  <a:gd name="connsiteX2" fmla="*/ 659130 w 659130"/>
                  <a:gd name="connsiteY2" fmla="*/ 1936931 h 1936931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465" h="1988526">
                    <a:moveTo>
                      <a:pt x="663465" y="0"/>
                    </a:moveTo>
                    <a:cubicBezTo>
                      <a:pt x="657840" y="1048234"/>
                      <a:pt x="652214" y="524843"/>
                      <a:pt x="646589" y="1573077"/>
                    </a:cubicBezTo>
                    <a:lnTo>
                      <a:pt x="0" y="1988526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31" name="Freeform 130"/>
              <p:cNvSpPr/>
              <p:nvPr/>
            </p:nvSpPr>
            <p:spPr bwMode="auto">
              <a:xfrm>
                <a:off x="6323291" y="3164051"/>
                <a:ext cx="524916" cy="2054928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2568801">
                    <a:moveTo>
                      <a:pt x="548640" y="0"/>
                    </a:moveTo>
                    <a:lnTo>
                      <a:pt x="16876" y="4806"/>
                    </a:lnTo>
                    <a:cubicBezTo>
                      <a:pt x="11251" y="1053040"/>
                      <a:pt x="5625" y="1156712"/>
                      <a:pt x="0" y="2204946"/>
                    </a:cubicBezTo>
                    <a:lnTo>
                      <a:pt x="659130" y="2568801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pic>
            <p:nvPicPr>
              <p:cNvPr id="132" name="Picture 131" descr="tall power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398728" y="3071228"/>
                <a:ext cx="464102" cy="117470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3" name="Freeform 132"/>
              <p:cNvSpPr/>
              <p:nvPr/>
            </p:nvSpPr>
            <p:spPr bwMode="auto">
              <a:xfrm>
                <a:off x="6412911" y="3628171"/>
                <a:ext cx="528116" cy="1552398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1941739">
                    <a:moveTo>
                      <a:pt x="548640" y="0"/>
                    </a:moveTo>
                    <a:lnTo>
                      <a:pt x="16876" y="4807"/>
                    </a:lnTo>
                    <a:cubicBezTo>
                      <a:pt x="11251" y="1053041"/>
                      <a:pt x="5625" y="529650"/>
                      <a:pt x="0" y="1577884"/>
                    </a:cubicBezTo>
                    <a:lnTo>
                      <a:pt x="659130" y="1941739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6576146" y="4383565"/>
                <a:ext cx="531317" cy="710583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891114">
                    <a:moveTo>
                      <a:pt x="360999" y="9031"/>
                    </a:moveTo>
                    <a:lnTo>
                      <a:pt x="1876" y="5901"/>
                    </a:lnTo>
                    <a:cubicBezTo>
                      <a:pt x="1717" y="0"/>
                      <a:pt x="0" y="534506"/>
                      <a:pt x="2862" y="527259"/>
                    </a:cubicBezTo>
                    <a:lnTo>
                      <a:pt x="661989" y="891114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6496129" y="3929049"/>
                <a:ext cx="528116" cy="1203509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360999 w 661989"/>
                  <a:gd name="connsiteY0" fmla="*/ 622203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  <a:gd name="connsiteX0" fmla="*/ 361000 w 661989"/>
                  <a:gd name="connsiteY0" fmla="*/ 12009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1504286">
                    <a:moveTo>
                      <a:pt x="361000" y="12009"/>
                    </a:moveTo>
                    <a:lnTo>
                      <a:pt x="1876" y="5901"/>
                    </a:lnTo>
                    <a:cubicBezTo>
                      <a:pt x="1717" y="0"/>
                      <a:pt x="0" y="1147678"/>
                      <a:pt x="2862" y="1140431"/>
                    </a:cubicBezTo>
                    <a:lnTo>
                      <a:pt x="661989" y="1504286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>
                <a:off x="6960231" y="3176855"/>
                <a:ext cx="534519" cy="124833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37" name="Freeform 136"/>
              <p:cNvSpPr/>
              <p:nvPr/>
            </p:nvSpPr>
            <p:spPr bwMode="auto">
              <a:xfrm>
                <a:off x="6960231" y="3528945"/>
                <a:ext cx="534519" cy="121631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 bwMode="auto">
              <a:xfrm flipV="1">
                <a:off x="6960231" y="3887437"/>
                <a:ext cx="534519" cy="121631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 bwMode="auto">
              <a:xfrm flipV="1">
                <a:off x="6960231" y="4130700"/>
                <a:ext cx="534519" cy="320082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  <a:gd name="connsiteX0" fmla="*/ 0 w 533400"/>
                  <a:gd name="connsiteY0" fmla="*/ 196850 h 318770"/>
                  <a:gd name="connsiteX1" fmla="*/ 297180 w 533400"/>
                  <a:gd name="connsiteY1" fmla="*/ 0 h 318770"/>
                  <a:gd name="connsiteX2" fmla="*/ 297180 w 533400"/>
                  <a:gd name="connsiteY2" fmla="*/ 318770 h 318770"/>
                  <a:gd name="connsiteX3" fmla="*/ 533400 w 533400"/>
                  <a:gd name="connsiteY3" fmla="*/ 318770 h 318770"/>
                  <a:gd name="connsiteX0" fmla="*/ 0 w 533400"/>
                  <a:gd name="connsiteY0" fmla="*/ 0 h 318770"/>
                  <a:gd name="connsiteX1" fmla="*/ 297180 w 533400"/>
                  <a:gd name="connsiteY1" fmla="*/ 0 h 318770"/>
                  <a:gd name="connsiteX2" fmla="*/ 297180 w 533400"/>
                  <a:gd name="connsiteY2" fmla="*/ 318770 h 318770"/>
                  <a:gd name="connsiteX3" fmla="*/ 533400 w 533400"/>
                  <a:gd name="connsiteY3" fmla="*/ 318770 h 31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31877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318770"/>
                    </a:lnTo>
                    <a:lnTo>
                      <a:pt x="533400" y="31877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12" name="Group 117"/>
              <p:cNvGrpSpPr>
                <a:grpSpLocks/>
              </p:cNvGrpSpPr>
              <p:nvPr/>
            </p:nvGrpSpPr>
            <p:grpSpPr bwMode="auto">
              <a:xfrm>
                <a:off x="6321814" y="3163288"/>
                <a:ext cx="784091" cy="2055041"/>
                <a:chOff x="9388864" y="3087088"/>
                <a:chExt cx="784091" cy="2055041"/>
              </a:xfrm>
            </p:grpSpPr>
            <p:sp>
              <p:nvSpPr>
                <p:cNvPr id="148" name="Freeform 147"/>
                <p:cNvSpPr/>
                <p:nvPr/>
              </p:nvSpPr>
              <p:spPr bwMode="auto">
                <a:xfrm>
                  <a:off x="9390342" y="3087852"/>
                  <a:ext cx="528115" cy="2054928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2568801">
                      <a:moveTo>
                        <a:pt x="548640" y="0"/>
                      </a:moveTo>
                      <a:lnTo>
                        <a:pt x="16876" y="4806"/>
                      </a:lnTo>
                      <a:cubicBezTo>
                        <a:pt x="11251" y="1053040"/>
                        <a:pt x="5625" y="1156712"/>
                        <a:pt x="0" y="2204946"/>
                      </a:cubicBezTo>
                      <a:lnTo>
                        <a:pt x="659130" y="2568801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49" name="Freeform 148"/>
                <p:cNvSpPr/>
                <p:nvPr/>
              </p:nvSpPr>
              <p:spPr bwMode="auto">
                <a:xfrm>
                  <a:off x="9483161" y="3551972"/>
                  <a:ext cx="524916" cy="1552398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1941739">
                      <a:moveTo>
                        <a:pt x="548640" y="0"/>
                      </a:moveTo>
                      <a:lnTo>
                        <a:pt x="16876" y="4807"/>
                      </a:lnTo>
                      <a:cubicBezTo>
                        <a:pt x="11251" y="1053041"/>
                        <a:pt x="5625" y="529650"/>
                        <a:pt x="0" y="1577884"/>
                      </a:cubicBezTo>
                      <a:lnTo>
                        <a:pt x="659130" y="1941739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50" name="Freeform 149"/>
                <p:cNvSpPr/>
                <p:nvPr/>
              </p:nvSpPr>
              <p:spPr bwMode="auto">
                <a:xfrm>
                  <a:off x="9646398" y="4307367"/>
                  <a:ext cx="528115" cy="710583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891114">
                      <a:moveTo>
                        <a:pt x="360999" y="9031"/>
                      </a:moveTo>
                      <a:lnTo>
                        <a:pt x="1876" y="5901"/>
                      </a:lnTo>
                      <a:cubicBezTo>
                        <a:pt x="1717" y="0"/>
                        <a:pt x="0" y="534506"/>
                        <a:pt x="2862" y="527259"/>
                      </a:cubicBezTo>
                      <a:lnTo>
                        <a:pt x="661989" y="891114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51" name="Freeform 150"/>
                <p:cNvSpPr/>
                <p:nvPr/>
              </p:nvSpPr>
              <p:spPr bwMode="auto">
                <a:xfrm>
                  <a:off x="9563180" y="3852850"/>
                  <a:ext cx="531317" cy="1203509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360999 w 661989"/>
                    <a:gd name="connsiteY0" fmla="*/ 622203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  <a:gd name="connsiteX0" fmla="*/ 361000 w 661989"/>
                    <a:gd name="connsiteY0" fmla="*/ 12009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1504286">
                      <a:moveTo>
                        <a:pt x="361000" y="12009"/>
                      </a:moveTo>
                      <a:lnTo>
                        <a:pt x="1876" y="5901"/>
                      </a:lnTo>
                      <a:cubicBezTo>
                        <a:pt x="1717" y="0"/>
                        <a:pt x="0" y="1147678"/>
                        <a:pt x="2862" y="1140431"/>
                      </a:cubicBezTo>
                      <a:lnTo>
                        <a:pt x="661989" y="1504286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</p:grpSp>
          <p:pic>
            <p:nvPicPr>
              <p:cNvPr id="141" name="Picture 140" descr="device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470523" y="4207519"/>
                <a:ext cx="697754" cy="4129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2" name="Picture 141" descr="rtu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473723" y="3381707"/>
                <a:ext cx="694554" cy="4129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3" name="Picture 142" descr="route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486526" y="2955999"/>
                <a:ext cx="668949" cy="3905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4" name="Picture 143" descr="switch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489728" y="3765806"/>
                <a:ext cx="716958" cy="4257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5" name="Picture 144" descr="appliance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33671" y="4610823"/>
                <a:ext cx="1209867" cy="9122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43" name="Picture 42" descr="shop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53000" y="1422400"/>
              <a:ext cx="731922" cy="674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Group 155"/>
          <p:cNvGrpSpPr>
            <a:grpSpLocks/>
          </p:cNvGrpSpPr>
          <p:nvPr/>
        </p:nvGrpSpPr>
        <p:grpSpPr bwMode="auto">
          <a:xfrm>
            <a:off x="1793875" y="1033463"/>
            <a:ext cx="1250952" cy="1454944"/>
            <a:chOff x="1794164" y="1200727"/>
            <a:chExt cx="1250804" cy="1939637"/>
          </a:xfrm>
        </p:grpSpPr>
        <p:grpSp>
          <p:nvGrpSpPr>
            <p:cNvPr id="227" name="Group 47"/>
            <p:cNvGrpSpPr>
              <a:grpSpLocks/>
            </p:cNvGrpSpPr>
            <p:nvPr/>
          </p:nvGrpSpPr>
          <p:grpSpPr bwMode="auto">
            <a:xfrm>
              <a:off x="2186232" y="1646749"/>
              <a:ext cx="858736" cy="1493615"/>
              <a:chOff x="6131651" y="2694433"/>
              <a:chExt cx="1731179" cy="3011071"/>
            </a:xfrm>
          </p:grpSpPr>
          <p:sp>
            <p:nvSpPr>
              <p:cNvPr id="49" name="Freeform 48"/>
              <p:cNvSpPr/>
              <p:nvPr/>
            </p:nvSpPr>
            <p:spPr bwMode="auto">
              <a:xfrm>
                <a:off x="6470847" y="5142328"/>
                <a:ext cx="518394" cy="332786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16876 w 659130"/>
                  <a:gd name="connsiteY0" fmla="*/ -1 h 1936931"/>
                  <a:gd name="connsiteX1" fmla="*/ 0 w 659130"/>
                  <a:gd name="connsiteY1" fmla="*/ 1573076 h 1936931"/>
                  <a:gd name="connsiteX2" fmla="*/ 659130 w 659130"/>
                  <a:gd name="connsiteY2" fmla="*/ 1936931 h 1936931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  <a:gd name="connsiteX0" fmla="*/ 646589 w 646589"/>
                  <a:gd name="connsiteY0" fmla="*/ 0 h 415449"/>
                  <a:gd name="connsiteX1" fmla="*/ 0 w 646589"/>
                  <a:gd name="connsiteY1" fmla="*/ 415449 h 4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6589" h="415449">
                    <a:moveTo>
                      <a:pt x="646589" y="0"/>
                    </a:moveTo>
                    <a:lnTo>
                      <a:pt x="0" y="415449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pic>
            <p:nvPicPr>
              <p:cNvPr id="50" name="Picture 49" descr="device2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190802" y="5289522"/>
                <a:ext cx="483286" cy="4159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Freeform 50"/>
              <p:cNvSpPr/>
              <p:nvPr/>
            </p:nvSpPr>
            <p:spPr bwMode="auto">
              <a:xfrm>
                <a:off x="6131651" y="2694433"/>
                <a:ext cx="777590" cy="2399898"/>
              </a:xfrm>
              <a:custGeom>
                <a:avLst/>
                <a:gdLst>
                  <a:gd name="connsiteX0" fmla="*/ 0 w 9525"/>
                  <a:gd name="connsiteY0" fmla="*/ 0 h 1295400"/>
                  <a:gd name="connsiteX1" fmla="*/ 9525 w 9525"/>
                  <a:gd name="connsiteY1" fmla="*/ 1295400 h 1295400"/>
                  <a:gd name="connsiteX0" fmla="*/ 0 w 9525"/>
                  <a:gd name="connsiteY0" fmla="*/ 0 h 1855891"/>
                  <a:gd name="connsiteX1" fmla="*/ 9525 w 9525"/>
                  <a:gd name="connsiteY1" fmla="*/ 1855891 h 1855891"/>
                  <a:gd name="connsiteX0" fmla="*/ 0 w 9525"/>
                  <a:gd name="connsiteY0" fmla="*/ 0 h 1971548"/>
                  <a:gd name="connsiteX1" fmla="*/ 9525 w 9525"/>
                  <a:gd name="connsiteY1" fmla="*/ 1971548 h 1971548"/>
                  <a:gd name="connsiteX0" fmla="*/ 0 w 9525"/>
                  <a:gd name="connsiteY0" fmla="*/ 0 h 1971548"/>
                  <a:gd name="connsiteX1" fmla="*/ 152 w 9525"/>
                  <a:gd name="connsiteY1" fmla="*/ 134711 h 1971548"/>
                  <a:gd name="connsiteX2" fmla="*/ 9525 w 9525"/>
                  <a:gd name="connsiteY2" fmla="*/ 1971548 h 1971548"/>
                  <a:gd name="connsiteX0" fmla="*/ 0 w 161544"/>
                  <a:gd name="connsiteY0" fmla="*/ 0 h 2309622"/>
                  <a:gd name="connsiteX1" fmla="*/ 152171 w 161544"/>
                  <a:gd name="connsiteY1" fmla="*/ 472785 h 2309622"/>
                  <a:gd name="connsiteX2" fmla="*/ 161544 w 161544"/>
                  <a:gd name="connsiteY2" fmla="*/ 2309622 h 230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544" h="2309622">
                    <a:moveTo>
                      <a:pt x="0" y="0"/>
                    </a:moveTo>
                    <a:cubicBezTo>
                      <a:pt x="51" y="44904"/>
                      <a:pt x="152120" y="427881"/>
                      <a:pt x="152171" y="472785"/>
                    </a:cubicBezTo>
                    <a:cubicBezTo>
                      <a:pt x="155194" y="995257"/>
                      <a:pt x="158369" y="1652439"/>
                      <a:pt x="161544" y="2309622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>
                <a:off x="7037239" y="3628793"/>
                <a:ext cx="531194" cy="1593532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16876 w 659130"/>
                  <a:gd name="connsiteY0" fmla="*/ -1 h 1936931"/>
                  <a:gd name="connsiteX1" fmla="*/ 0 w 659130"/>
                  <a:gd name="connsiteY1" fmla="*/ 1573076 h 1936931"/>
                  <a:gd name="connsiteX2" fmla="*/ 659130 w 659130"/>
                  <a:gd name="connsiteY2" fmla="*/ 1936931 h 1936931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465" h="1988526">
                    <a:moveTo>
                      <a:pt x="663465" y="0"/>
                    </a:moveTo>
                    <a:cubicBezTo>
                      <a:pt x="657840" y="1048234"/>
                      <a:pt x="652214" y="524843"/>
                      <a:pt x="646589" y="1573077"/>
                    </a:cubicBezTo>
                    <a:lnTo>
                      <a:pt x="0" y="1988526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6323648" y="3161613"/>
                <a:ext cx="524794" cy="2057511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2568801">
                    <a:moveTo>
                      <a:pt x="548640" y="0"/>
                    </a:moveTo>
                    <a:lnTo>
                      <a:pt x="16876" y="4806"/>
                    </a:lnTo>
                    <a:cubicBezTo>
                      <a:pt x="11251" y="1053040"/>
                      <a:pt x="5625" y="1156712"/>
                      <a:pt x="0" y="2204946"/>
                    </a:cubicBezTo>
                    <a:lnTo>
                      <a:pt x="659130" y="2568801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pic>
            <p:nvPicPr>
              <p:cNvPr id="54" name="Picture 53" descr="tall power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398836" y="3068816"/>
                <a:ext cx="463994" cy="11743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5" name="Freeform 54"/>
              <p:cNvSpPr/>
              <p:nvPr/>
            </p:nvSpPr>
            <p:spPr bwMode="auto">
              <a:xfrm>
                <a:off x="6413247" y="3625592"/>
                <a:ext cx="527993" cy="1555134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1941739">
                    <a:moveTo>
                      <a:pt x="548640" y="0"/>
                    </a:moveTo>
                    <a:lnTo>
                      <a:pt x="16876" y="4807"/>
                    </a:lnTo>
                    <a:cubicBezTo>
                      <a:pt x="11251" y="1053041"/>
                      <a:pt x="5625" y="529650"/>
                      <a:pt x="0" y="1577884"/>
                    </a:cubicBezTo>
                    <a:lnTo>
                      <a:pt x="659130" y="1941739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6576445" y="4380760"/>
                <a:ext cx="531194" cy="713571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891114">
                    <a:moveTo>
                      <a:pt x="360999" y="9031"/>
                    </a:moveTo>
                    <a:lnTo>
                      <a:pt x="1876" y="5901"/>
                    </a:lnTo>
                    <a:cubicBezTo>
                      <a:pt x="1717" y="0"/>
                      <a:pt x="0" y="534506"/>
                      <a:pt x="2862" y="527259"/>
                    </a:cubicBezTo>
                    <a:lnTo>
                      <a:pt x="661989" y="891114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6496446" y="3929581"/>
                <a:ext cx="527993" cy="1203149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360999 w 661989"/>
                  <a:gd name="connsiteY0" fmla="*/ 622203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  <a:gd name="connsiteX0" fmla="*/ 361000 w 661989"/>
                  <a:gd name="connsiteY0" fmla="*/ 12009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1504286">
                    <a:moveTo>
                      <a:pt x="361000" y="12009"/>
                    </a:moveTo>
                    <a:lnTo>
                      <a:pt x="1876" y="5901"/>
                    </a:lnTo>
                    <a:cubicBezTo>
                      <a:pt x="1717" y="0"/>
                      <a:pt x="0" y="1147678"/>
                      <a:pt x="2862" y="1140431"/>
                    </a:cubicBezTo>
                    <a:lnTo>
                      <a:pt x="661989" y="1504286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6960440" y="3177612"/>
                <a:ext cx="534395" cy="121595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6960440" y="3526398"/>
                <a:ext cx="534395" cy="121595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 bwMode="auto">
              <a:xfrm flipV="1">
                <a:off x="6960440" y="3884782"/>
                <a:ext cx="534395" cy="121595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 flipV="1">
                <a:off x="6960440" y="4131171"/>
                <a:ext cx="534395" cy="316788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  <a:gd name="connsiteX0" fmla="*/ 0 w 533400"/>
                  <a:gd name="connsiteY0" fmla="*/ 196850 h 318770"/>
                  <a:gd name="connsiteX1" fmla="*/ 297180 w 533400"/>
                  <a:gd name="connsiteY1" fmla="*/ 0 h 318770"/>
                  <a:gd name="connsiteX2" fmla="*/ 297180 w 533400"/>
                  <a:gd name="connsiteY2" fmla="*/ 318770 h 318770"/>
                  <a:gd name="connsiteX3" fmla="*/ 533400 w 533400"/>
                  <a:gd name="connsiteY3" fmla="*/ 318770 h 318770"/>
                  <a:gd name="connsiteX0" fmla="*/ 0 w 533400"/>
                  <a:gd name="connsiteY0" fmla="*/ 0 h 318770"/>
                  <a:gd name="connsiteX1" fmla="*/ 297180 w 533400"/>
                  <a:gd name="connsiteY1" fmla="*/ 0 h 318770"/>
                  <a:gd name="connsiteX2" fmla="*/ 297180 w 533400"/>
                  <a:gd name="connsiteY2" fmla="*/ 318770 h 318770"/>
                  <a:gd name="connsiteX3" fmla="*/ 533400 w 533400"/>
                  <a:gd name="connsiteY3" fmla="*/ 318770 h 31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31877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318770"/>
                    </a:lnTo>
                    <a:lnTo>
                      <a:pt x="533400" y="31877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236" name="Group 117"/>
              <p:cNvGrpSpPr>
                <a:grpSpLocks/>
              </p:cNvGrpSpPr>
              <p:nvPr/>
            </p:nvGrpSpPr>
            <p:grpSpPr bwMode="auto">
              <a:xfrm>
                <a:off x="6321814" y="3163288"/>
                <a:ext cx="784091" cy="2055041"/>
                <a:chOff x="9388864" y="3087088"/>
                <a:chExt cx="784091" cy="2055041"/>
              </a:xfrm>
            </p:grpSpPr>
            <p:sp>
              <p:nvSpPr>
                <p:cNvPr id="70" name="Freeform 69"/>
                <p:cNvSpPr/>
                <p:nvPr/>
              </p:nvSpPr>
              <p:spPr bwMode="auto">
                <a:xfrm>
                  <a:off x="9393897" y="3082212"/>
                  <a:ext cx="527995" cy="2060713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2568801">
                      <a:moveTo>
                        <a:pt x="548640" y="0"/>
                      </a:moveTo>
                      <a:lnTo>
                        <a:pt x="16876" y="4806"/>
                      </a:lnTo>
                      <a:cubicBezTo>
                        <a:pt x="11251" y="1053040"/>
                        <a:pt x="5625" y="1156712"/>
                        <a:pt x="0" y="2204946"/>
                      </a:cubicBezTo>
                      <a:lnTo>
                        <a:pt x="659130" y="2568801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1" name="Freeform 70"/>
                <p:cNvSpPr/>
                <p:nvPr/>
              </p:nvSpPr>
              <p:spPr bwMode="auto">
                <a:xfrm>
                  <a:off x="9486697" y="3549392"/>
                  <a:ext cx="524794" cy="1555134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1941739">
                      <a:moveTo>
                        <a:pt x="548640" y="0"/>
                      </a:moveTo>
                      <a:lnTo>
                        <a:pt x="16876" y="4807"/>
                      </a:lnTo>
                      <a:cubicBezTo>
                        <a:pt x="11251" y="1053041"/>
                        <a:pt x="5625" y="529650"/>
                        <a:pt x="0" y="1577884"/>
                      </a:cubicBezTo>
                      <a:lnTo>
                        <a:pt x="659130" y="1941739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 bwMode="auto">
                <a:xfrm>
                  <a:off x="9649894" y="4304561"/>
                  <a:ext cx="527995" cy="713571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891114">
                      <a:moveTo>
                        <a:pt x="360999" y="9031"/>
                      </a:moveTo>
                      <a:lnTo>
                        <a:pt x="1876" y="5901"/>
                      </a:lnTo>
                      <a:cubicBezTo>
                        <a:pt x="1717" y="0"/>
                        <a:pt x="0" y="534506"/>
                        <a:pt x="2862" y="527259"/>
                      </a:cubicBezTo>
                      <a:lnTo>
                        <a:pt x="661989" y="891114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3" name="Freeform 72"/>
                <p:cNvSpPr/>
                <p:nvPr/>
              </p:nvSpPr>
              <p:spPr bwMode="auto">
                <a:xfrm>
                  <a:off x="9566695" y="3853381"/>
                  <a:ext cx="531194" cy="1203149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360999 w 661989"/>
                    <a:gd name="connsiteY0" fmla="*/ 622203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  <a:gd name="connsiteX0" fmla="*/ 361000 w 661989"/>
                    <a:gd name="connsiteY0" fmla="*/ 12009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1504286">
                      <a:moveTo>
                        <a:pt x="361000" y="12009"/>
                      </a:moveTo>
                      <a:lnTo>
                        <a:pt x="1876" y="5901"/>
                      </a:lnTo>
                      <a:cubicBezTo>
                        <a:pt x="1717" y="0"/>
                        <a:pt x="0" y="1147678"/>
                        <a:pt x="2862" y="1140431"/>
                      </a:cubicBezTo>
                      <a:lnTo>
                        <a:pt x="661989" y="1504286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</p:grpSp>
          <p:pic>
            <p:nvPicPr>
              <p:cNvPr id="63" name="Picture 62" descr="device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470847" y="4204769"/>
                <a:ext cx="697592" cy="4159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4" name="Picture 63" descr="rtu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474046" y="3379204"/>
                <a:ext cx="694393" cy="41278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5" name="Picture 64" descr="route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486846" y="2953621"/>
                <a:ext cx="668793" cy="3903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6" name="Picture 65" descr="switch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490046" y="3766386"/>
                <a:ext cx="716792" cy="4255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7" name="Picture 66" descr="appliance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34049" y="4611151"/>
                <a:ext cx="1209586" cy="9119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44" name="Picture 43" descr="shop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94164" y="1200727"/>
              <a:ext cx="731751" cy="6745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37" name="Group 156"/>
          <p:cNvGrpSpPr>
            <a:grpSpLocks/>
          </p:cNvGrpSpPr>
          <p:nvPr/>
        </p:nvGrpSpPr>
        <p:grpSpPr bwMode="auto">
          <a:xfrm>
            <a:off x="685800" y="2655094"/>
            <a:ext cx="1214440" cy="1447800"/>
            <a:chOff x="685800" y="3362036"/>
            <a:chExt cx="1213860" cy="1930401"/>
          </a:xfrm>
        </p:grpSpPr>
        <p:grpSp>
          <p:nvGrpSpPr>
            <p:cNvPr id="238" name="Group 73"/>
            <p:cNvGrpSpPr>
              <a:grpSpLocks/>
            </p:cNvGrpSpPr>
            <p:nvPr/>
          </p:nvGrpSpPr>
          <p:grpSpPr bwMode="auto">
            <a:xfrm>
              <a:off x="1041232" y="3800186"/>
              <a:ext cx="858428" cy="1492251"/>
              <a:chOff x="6132272" y="2697183"/>
              <a:chExt cx="1730558" cy="3008321"/>
            </a:xfrm>
          </p:grpSpPr>
          <p:sp>
            <p:nvSpPr>
              <p:cNvPr id="75" name="Freeform 74"/>
              <p:cNvSpPr/>
              <p:nvPr/>
            </p:nvSpPr>
            <p:spPr bwMode="auto">
              <a:xfrm>
                <a:off x="6471346" y="5142244"/>
                <a:ext cx="518208" cy="332836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16876 w 659130"/>
                  <a:gd name="connsiteY0" fmla="*/ -1 h 1936931"/>
                  <a:gd name="connsiteX1" fmla="*/ 0 w 659130"/>
                  <a:gd name="connsiteY1" fmla="*/ 1573076 h 1936931"/>
                  <a:gd name="connsiteX2" fmla="*/ 659130 w 659130"/>
                  <a:gd name="connsiteY2" fmla="*/ 1936931 h 1936931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  <a:gd name="connsiteX0" fmla="*/ 646589 w 646589"/>
                  <a:gd name="connsiteY0" fmla="*/ 0 h 415449"/>
                  <a:gd name="connsiteX1" fmla="*/ 0 w 646589"/>
                  <a:gd name="connsiteY1" fmla="*/ 415449 h 4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6589" h="415449">
                    <a:moveTo>
                      <a:pt x="646589" y="0"/>
                    </a:moveTo>
                    <a:lnTo>
                      <a:pt x="0" y="415449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pic>
            <p:nvPicPr>
              <p:cNvPr id="76" name="Picture 75" descr="device2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193264" y="5292662"/>
                <a:ext cx="479395" cy="4128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7" name="Freeform 76"/>
              <p:cNvSpPr/>
              <p:nvPr/>
            </p:nvSpPr>
            <p:spPr bwMode="auto">
              <a:xfrm>
                <a:off x="6132272" y="2697183"/>
                <a:ext cx="777312" cy="2397057"/>
              </a:xfrm>
              <a:custGeom>
                <a:avLst/>
                <a:gdLst>
                  <a:gd name="connsiteX0" fmla="*/ 0 w 9525"/>
                  <a:gd name="connsiteY0" fmla="*/ 0 h 1295400"/>
                  <a:gd name="connsiteX1" fmla="*/ 9525 w 9525"/>
                  <a:gd name="connsiteY1" fmla="*/ 1295400 h 1295400"/>
                  <a:gd name="connsiteX0" fmla="*/ 0 w 9525"/>
                  <a:gd name="connsiteY0" fmla="*/ 0 h 1855891"/>
                  <a:gd name="connsiteX1" fmla="*/ 9525 w 9525"/>
                  <a:gd name="connsiteY1" fmla="*/ 1855891 h 1855891"/>
                  <a:gd name="connsiteX0" fmla="*/ 0 w 9525"/>
                  <a:gd name="connsiteY0" fmla="*/ 0 h 1971548"/>
                  <a:gd name="connsiteX1" fmla="*/ 9525 w 9525"/>
                  <a:gd name="connsiteY1" fmla="*/ 1971548 h 1971548"/>
                  <a:gd name="connsiteX0" fmla="*/ 0 w 9525"/>
                  <a:gd name="connsiteY0" fmla="*/ 0 h 1971548"/>
                  <a:gd name="connsiteX1" fmla="*/ 152 w 9525"/>
                  <a:gd name="connsiteY1" fmla="*/ 134711 h 1971548"/>
                  <a:gd name="connsiteX2" fmla="*/ 9525 w 9525"/>
                  <a:gd name="connsiteY2" fmla="*/ 1971548 h 1971548"/>
                  <a:gd name="connsiteX0" fmla="*/ 0 w 161544"/>
                  <a:gd name="connsiteY0" fmla="*/ 0 h 2309622"/>
                  <a:gd name="connsiteX1" fmla="*/ 152171 w 161544"/>
                  <a:gd name="connsiteY1" fmla="*/ 472785 h 2309622"/>
                  <a:gd name="connsiteX2" fmla="*/ 161544 w 161544"/>
                  <a:gd name="connsiteY2" fmla="*/ 2309622 h 230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544" h="2309622">
                    <a:moveTo>
                      <a:pt x="0" y="0"/>
                    </a:moveTo>
                    <a:cubicBezTo>
                      <a:pt x="51" y="44904"/>
                      <a:pt x="152120" y="427881"/>
                      <a:pt x="152171" y="472785"/>
                    </a:cubicBezTo>
                    <a:cubicBezTo>
                      <a:pt x="155194" y="995257"/>
                      <a:pt x="158369" y="1652439"/>
                      <a:pt x="161544" y="2309622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7037537" y="3631682"/>
                <a:ext cx="531003" cy="1590571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16876 w 659130"/>
                  <a:gd name="connsiteY0" fmla="*/ -1 h 1936931"/>
                  <a:gd name="connsiteX1" fmla="*/ 0 w 659130"/>
                  <a:gd name="connsiteY1" fmla="*/ 1573076 h 1936931"/>
                  <a:gd name="connsiteX2" fmla="*/ 659130 w 659130"/>
                  <a:gd name="connsiteY2" fmla="*/ 1936931 h 1936931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465" h="1988526">
                    <a:moveTo>
                      <a:pt x="663465" y="0"/>
                    </a:moveTo>
                    <a:cubicBezTo>
                      <a:pt x="657840" y="1048234"/>
                      <a:pt x="652214" y="524843"/>
                      <a:pt x="646589" y="1573077"/>
                    </a:cubicBezTo>
                    <a:lnTo>
                      <a:pt x="0" y="1988526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6324200" y="3164433"/>
                <a:ext cx="524605" cy="2054619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2568801">
                    <a:moveTo>
                      <a:pt x="548640" y="0"/>
                    </a:moveTo>
                    <a:lnTo>
                      <a:pt x="16876" y="4806"/>
                    </a:lnTo>
                    <a:cubicBezTo>
                      <a:pt x="11251" y="1053040"/>
                      <a:pt x="5625" y="1156712"/>
                      <a:pt x="0" y="2204946"/>
                    </a:cubicBezTo>
                    <a:lnTo>
                      <a:pt x="659130" y="2568801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pic>
            <p:nvPicPr>
              <p:cNvPr id="80" name="Picture 79" descr="tall power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399001" y="3071624"/>
                <a:ext cx="463829" cy="11745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1" name="Freeform 80"/>
              <p:cNvSpPr/>
              <p:nvPr/>
            </p:nvSpPr>
            <p:spPr bwMode="auto">
              <a:xfrm>
                <a:off x="6413767" y="3628483"/>
                <a:ext cx="527805" cy="1552165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1941739">
                    <a:moveTo>
                      <a:pt x="548640" y="0"/>
                    </a:moveTo>
                    <a:lnTo>
                      <a:pt x="16876" y="4807"/>
                    </a:lnTo>
                    <a:cubicBezTo>
                      <a:pt x="11251" y="1053041"/>
                      <a:pt x="5625" y="529650"/>
                      <a:pt x="0" y="1577884"/>
                    </a:cubicBezTo>
                    <a:lnTo>
                      <a:pt x="659130" y="1941739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6576908" y="4383764"/>
                <a:ext cx="531003" cy="710476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891114">
                    <a:moveTo>
                      <a:pt x="360999" y="9031"/>
                    </a:moveTo>
                    <a:lnTo>
                      <a:pt x="1876" y="5901"/>
                    </a:lnTo>
                    <a:cubicBezTo>
                      <a:pt x="1717" y="0"/>
                      <a:pt x="0" y="534506"/>
                      <a:pt x="2862" y="527259"/>
                    </a:cubicBezTo>
                    <a:lnTo>
                      <a:pt x="661989" y="891114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6496936" y="3929315"/>
                <a:ext cx="527805" cy="1203329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360999 w 661989"/>
                  <a:gd name="connsiteY0" fmla="*/ 622203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  <a:gd name="connsiteX0" fmla="*/ 361000 w 661989"/>
                  <a:gd name="connsiteY0" fmla="*/ 12009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1504286">
                    <a:moveTo>
                      <a:pt x="361000" y="12009"/>
                    </a:moveTo>
                    <a:lnTo>
                      <a:pt x="1876" y="5901"/>
                    </a:lnTo>
                    <a:cubicBezTo>
                      <a:pt x="1717" y="0"/>
                      <a:pt x="0" y="1147678"/>
                      <a:pt x="2862" y="1140431"/>
                    </a:cubicBezTo>
                    <a:lnTo>
                      <a:pt x="661989" y="1504286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6960765" y="3177234"/>
                <a:ext cx="534201" cy="124814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6960765" y="3529272"/>
                <a:ext cx="534201" cy="121613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 flipV="1">
                <a:off x="6960765" y="3887710"/>
                <a:ext cx="534201" cy="121613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 flipV="1">
                <a:off x="6960765" y="4130936"/>
                <a:ext cx="534201" cy="320034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  <a:gd name="connsiteX0" fmla="*/ 0 w 533400"/>
                  <a:gd name="connsiteY0" fmla="*/ 196850 h 318770"/>
                  <a:gd name="connsiteX1" fmla="*/ 297180 w 533400"/>
                  <a:gd name="connsiteY1" fmla="*/ 0 h 318770"/>
                  <a:gd name="connsiteX2" fmla="*/ 297180 w 533400"/>
                  <a:gd name="connsiteY2" fmla="*/ 318770 h 318770"/>
                  <a:gd name="connsiteX3" fmla="*/ 533400 w 533400"/>
                  <a:gd name="connsiteY3" fmla="*/ 318770 h 318770"/>
                  <a:gd name="connsiteX0" fmla="*/ 0 w 533400"/>
                  <a:gd name="connsiteY0" fmla="*/ 0 h 318770"/>
                  <a:gd name="connsiteX1" fmla="*/ 297180 w 533400"/>
                  <a:gd name="connsiteY1" fmla="*/ 0 h 318770"/>
                  <a:gd name="connsiteX2" fmla="*/ 297180 w 533400"/>
                  <a:gd name="connsiteY2" fmla="*/ 318770 h 318770"/>
                  <a:gd name="connsiteX3" fmla="*/ 533400 w 533400"/>
                  <a:gd name="connsiteY3" fmla="*/ 318770 h 31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31877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318770"/>
                    </a:lnTo>
                    <a:lnTo>
                      <a:pt x="533400" y="31877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239" name="Group 117"/>
              <p:cNvGrpSpPr>
                <a:grpSpLocks/>
              </p:cNvGrpSpPr>
              <p:nvPr/>
            </p:nvGrpSpPr>
            <p:grpSpPr bwMode="auto">
              <a:xfrm>
                <a:off x="6321814" y="3163288"/>
                <a:ext cx="784091" cy="2055041"/>
                <a:chOff x="9388864" y="3087088"/>
                <a:chExt cx="784091" cy="2055041"/>
              </a:xfrm>
            </p:grpSpPr>
            <p:sp>
              <p:nvSpPr>
                <p:cNvPr id="96" name="Freeform 95"/>
                <p:cNvSpPr/>
                <p:nvPr/>
              </p:nvSpPr>
              <p:spPr bwMode="auto">
                <a:xfrm>
                  <a:off x="9394450" y="3088233"/>
                  <a:ext cx="527803" cy="2054620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2568801">
                      <a:moveTo>
                        <a:pt x="548640" y="0"/>
                      </a:moveTo>
                      <a:lnTo>
                        <a:pt x="16876" y="4806"/>
                      </a:lnTo>
                      <a:cubicBezTo>
                        <a:pt x="11251" y="1053040"/>
                        <a:pt x="5625" y="1156712"/>
                        <a:pt x="0" y="2204946"/>
                      </a:cubicBezTo>
                      <a:lnTo>
                        <a:pt x="659130" y="2568801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9487214" y="3552284"/>
                  <a:ext cx="524605" cy="1552165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1941739">
                      <a:moveTo>
                        <a:pt x="548640" y="0"/>
                      </a:moveTo>
                      <a:lnTo>
                        <a:pt x="16876" y="4807"/>
                      </a:lnTo>
                      <a:cubicBezTo>
                        <a:pt x="11251" y="1053041"/>
                        <a:pt x="5625" y="529650"/>
                        <a:pt x="0" y="1577884"/>
                      </a:cubicBezTo>
                      <a:lnTo>
                        <a:pt x="659130" y="1941739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8" name="Freeform 97"/>
                <p:cNvSpPr/>
                <p:nvPr/>
              </p:nvSpPr>
              <p:spPr bwMode="auto">
                <a:xfrm>
                  <a:off x="9650355" y="4307564"/>
                  <a:ext cx="527803" cy="710476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891114">
                      <a:moveTo>
                        <a:pt x="360999" y="9031"/>
                      </a:moveTo>
                      <a:lnTo>
                        <a:pt x="1876" y="5901"/>
                      </a:lnTo>
                      <a:cubicBezTo>
                        <a:pt x="1717" y="0"/>
                        <a:pt x="0" y="534506"/>
                        <a:pt x="2862" y="527259"/>
                      </a:cubicBezTo>
                      <a:lnTo>
                        <a:pt x="661989" y="891114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9" name="Freeform 98"/>
                <p:cNvSpPr/>
                <p:nvPr/>
              </p:nvSpPr>
              <p:spPr bwMode="auto">
                <a:xfrm>
                  <a:off x="9567185" y="3853116"/>
                  <a:ext cx="531003" cy="1203329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360999 w 661989"/>
                    <a:gd name="connsiteY0" fmla="*/ 622203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  <a:gd name="connsiteX0" fmla="*/ 361000 w 661989"/>
                    <a:gd name="connsiteY0" fmla="*/ 12009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1504286">
                      <a:moveTo>
                        <a:pt x="361000" y="12009"/>
                      </a:moveTo>
                      <a:lnTo>
                        <a:pt x="1876" y="5901"/>
                      </a:lnTo>
                      <a:cubicBezTo>
                        <a:pt x="1717" y="0"/>
                        <a:pt x="0" y="1147678"/>
                        <a:pt x="2862" y="1140431"/>
                      </a:cubicBezTo>
                      <a:lnTo>
                        <a:pt x="661989" y="1504286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</p:grpSp>
          <p:pic>
            <p:nvPicPr>
              <p:cNvPr id="89" name="Picture 88" descr="device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471346" y="4207744"/>
                <a:ext cx="697341" cy="4128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0" name="Picture 89" descr="rtu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474546" y="3382056"/>
                <a:ext cx="694141" cy="4128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1" name="Picture 90" descr="route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487341" y="2956411"/>
                <a:ext cx="668551" cy="3904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2" name="Picture 91" descr="switch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490539" y="3766097"/>
                <a:ext cx="716534" cy="4256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3" name="Picture 92" descr="appliance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34634" y="4610987"/>
                <a:ext cx="1209151" cy="9120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45" name="Picture 44" descr="shop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5800" y="3362036"/>
              <a:ext cx="731488" cy="6746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0" name="Group 185"/>
          <p:cNvGrpSpPr>
            <a:grpSpLocks/>
          </p:cNvGrpSpPr>
          <p:nvPr/>
        </p:nvGrpSpPr>
        <p:grpSpPr bwMode="auto">
          <a:xfrm>
            <a:off x="2413001" y="3395663"/>
            <a:ext cx="1241427" cy="1441847"/>
            <a:chOff x="4953000" y="1422400"/>
            <a:chExt cx="1241569" cy="1921164"/>
          </a:xfrm>
        </p:grpSpPr>
        <p:grpSp>
          <p:nvGrpSpPr>
            <p:cNvPr id="241" name="Group 186"/>
            <p:cNvGrpSpPr>
              <a:grpSpLocks/>
            </p:cNvGrpSpPr>
            <p:nvPr/>
          </p:nvGrpSpPr>
          <p:grpSpPr bwMode="auto">
            <a:xfrm>
              <a:off x="5335633" y="1850735"/>
              <a:ext cx="858936" cy="1492829"/>
              <a:chOff x="6131242" y="2696011"/>
              <a:chExt cx="1731580" cy="3009479"/>
            </a:xfrm>
          </p:grpSpPr>
          <p:sp>
            <p:nvSpPr>
              <p:cNvPr id="189" name="Freeform 188"/>
              <p:cNvSpPr/>
              <p:nvPr/>
            </p:nvSpPr>
            <p:spPr bwMode="auto">
              <a:xfrm>
                <a:off x="6470517" y="5142612"/>
                <a:ext cx="518514" cy="332610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16876 w 659130"/>
                  <a:gd name="connsiteY0" fmla="*/ -1 h 1936931"/>
                  <a:gd name="connsiteX1" fmla="*/ 0 w 659130"/>
                  <a:gd name="connsiteY1" fmla="*/ 1573076 h 1936931"/>
                  <a:gd name="connsiteX2" fmla="*/ 659130 w 659130"/>
                  <a:gd name="connsiteY2" fmla="*/ 1936931 h 1936931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  <a:gd name="connsiteX0" fmla="*/ 646589 w 646589"/>
                  <a:gd name="connsiteY0" fmla="*/ 0 h 415449"/>
                  <a:gd name="connsiteX1" fmla="*/ 0 w 646589"/>
                  <a:gd name="connsiteY1" fmla="*/ 415449 h 4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6589" h="415449">
                    <a:moveTo>
                      <a:pt x="646589" y="0"/>
                    </a:moveTo>
                    <a:lnTo>
                      <a:pt x="0" y="415449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pic>
            <p:nvPicPr>
              <p:cNvPr id="190" name="Picture 189" descr="device2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190408" y="5289729"/>
                <a:ext cx="483398" cy="4157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1" name="Freeform 190"/>
              <p:cNvSpPr/>
              <p:nvPr/>
            </p:nvSpPr>
            <p:spPr bwMode="auto">
              <a:xfrm>
                <a:off x="6131242" y="2696011"/>
                <a:ext cx="777770" cy="2398627"/>
              </a:xfrm>
              <a:custGeom>
                <a:avLst/>
                <a:gdLst>
                  <a:gd name="connsiteX0" fmla="*/ 0 w 9525"/>
                  <a:gd name="connsiteY0" fmla="*/ 0 h 1295400"/>
                  <a:gd name="connsiteX1" fmla="*/ 9525 w 9525"/>
                  <a:gd name="connsiteY1" fmla="*/ 1295400 h 1295400"/>
                  <a:gd name="connsiteX0" fmla="*/ 0 w 9525"/>
                  <a:gd name="connsiteY0" fmla="*/ 0 h 1855891"/>
                  <a:gd name="connsiteX1" fmla="*/ 9525 w 9525"/>
                  <a:gd name="connsiteY1" fmla="*/ 1855891 h 1855891"/>
                  <a:gd name="connsiteX0" fmla="*/ 0 w 9525"/>
                  <a:gd name="connsiteY0" fmla="*/ 0 h 1971548"/>
                  <a:gd name="connsiteX1" fmla="*/ 9525 w 9525"/>
                  <a:gd name="connsiteY1" fmla="*/ 1971548 h 1971548"/>
                  <a:gd name="connsiteX0" fmla="*/ 0 w 9525"/>
                  <a:gd name="connsiteY0" fmla="*/ 0 h 1971548"/>
                  <a:gd name="connsiteX1" fmla="*/ 152 w 9525"/>
                  <a:gd name="connsiteY1" fmla="*/ 134711 h 1971548"/>
                  <a:gd name="connsiteX2" fmla="*/ 9525 w 9525"/>
                  <a:gd name="connsiteY2" fmla="*/ 1971548 h 1971548"/>
                  <a:gd name="connsiteX0" fmla="*/ 0 w 161544"/>
                  <a:gd name="connsiteY0" fmla="*/ 0 h 2309622"/>
                  <a:gd name="connsiteX1" fmla="*/ 152171 w 161544"/>
                  <a:gd name="connsiteY1" fmla="*/ 472785 h 2309622"/>
                  <a:gd name="connsiteX2" fmla="*/ 161544 w 161544"/>
                  <a:gd name="connsiteY2" fmla="*/ 2309622 h 230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544" h="2309622">
                    <a:moveTo>
                      <a:pt x="0" y="0"/>
                    </a:moveTo>
                    <a:cubicBezTo>
                      <a:pt x="51" y="44904"/>
                      <a:pt x="152120" y="427881"/>
                      <a:pt x="152171" y="472785"/>
                    </a:cubicBezTo>
                    <a:cubicBezTo>
                      <a:pt x="155194" y="995257"/>
                      <a:pt x="158369" y="1652439"/>
                      <a:pt x="161544" y="2309622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92" name="Freeform 191"/>
              <p:cNvSpPr/>
              <p:nvPr/>
            </p:nvSpPr>
            <p:spPr bwMode="auto">
              <a:xfrm>
                <a:off x="7037040" y="3629877"/>
                <a:ext cx="531317" cy="1592689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16876 w 659130"/>
                  <a:gd name="connsiteY0" fmla="*/ -1 h 1936931"/>
                  <a:gd name="connsiteX1" fmla="*/ 0 w 659130"/>
                  <a:gd name="connsiteY1" fmla="*/ 1573076 h 1936931"/>
                  <a:gd name="connsiteX2" fmla="*/ 659130 w 659130"/>
                  <a:gd name="connsiteY2" fmla="*/ 1936931 h 1936931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465" h="1988526">
                    <a:moveTo>
                      <a:pt x="663465" y="0"/>
                    </a:moveTo>
                    <a:cubicBezTo>
                      <a:pt x="657840" y="1048234"/>
                      <a:pt x="652214" y="524843"/>
                      <a:pt x="646589" y="1573077"/>
                    </a:cubicBezTo>
                    <a:lnTo>
                      <a:pt x="0" y="1988526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93" name="Freeform 192"/>
              <p:cNvSpPr/>
              <p:nvPr/>
            </p:nvSpPr>
            <p:spPr bwMode="auto">
              <a:xfrm>
                <a:off x="6323285" y="3162944"/>
                <a:ext cx="524915" cy="2056424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2568801">
                    <a:moveTo>
                      <a:pt x="548640" y="0"/>
                    </a:moveTo>
                    <a:lnTo>
                      <a:pt x="16876" y="4806"/>
                    </a:lnTo>
                    <a:cubicBezTo>
                      <a:pt x="11251" y="1053040"/>
                      <a:pt x="5625" y="1156712"/>
                      <a:pt x="0" y="2204946"/>
                    </a:cubicBezTo>
                    <a:lnTo>
                      <a:pt x="659130" y="2568801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pic>
            <p:nvPicPr>
              <p:cNvPr id="194" name="Picture 193" descr="tall power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398721" y="3070198"/>
                <a:ext cx="464101" cy="11737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5" name="Freeform 194"/>
              <p:cNvSpPr/>
              <p:nvPr/>
            </p:nvSpPr>
            <p:spPr bwMode="auto">
              <a:xfrm>
                <a:off x="6412904" y="3626680"/>
                <a:ext cx="528115" cy="1554310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1941739">
                    <a:moveTo>
                      <a:pt x="548640" y="0"/>
                    </a:moveTo>
                    <a:lnTo>
                      <a:pt x="16876" y="4807"/>
                    </a:lnTo>
                    <a:cubicBezTo>
                      <a:pt x="11251" y="1053041"/>
                      <a:pt x="5625" y="529650"/>
                      <a:pt x="0" y="1577884"/>
                    </a:cubicBezTo>
                    <a:lnTo>
                      <a:pt x="659130" y="1941739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6576139" y="4381448"/>
                <a:ext cx="531317" cy="713191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891114">
                    <a:moveTo>
                      <a:pt x="360999" y="9031"/>
                    </a:moveTo>
                    <a:lnTo>
                      <a:pt x="1876" y="5901"/>
                    </a:lnTo>
                    <a:cubicBezTo>
                      <a:pt x="1717" y="0"/>
                      <a:pt x="0" y="534506"/>
                      <a:pt x="2862" y="527259"/>
                    </a:cubicBezTo>
                    <a:lnTo>
                      <a:pt x="661989" y="891114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6496123" y="3930505"/>
                <a:ext cx="528115" cy="1202512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360999 w 661989"/>
                  <a:gd name="connsiteY0" fmla="*/ 622203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  <a:gd name="connsiteX0" fmla="*/ 361000 w 661989"/>
                  <a:gd name="connsiteY0" fmla="*/ 12009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1504286">
                    <a:moveTo>
                      <a:pt x="361000" y="12009"/>
                    </a:moveTo>
                    <a:lnTo>
                      <a:pt x="1876" y="5901"/>
                    </a:lnTo>
                    <a:cubicBezTo>
                      <a:pt x="1717" y="0"/>
                      <a:pt x="0" y="1147678"/>
                      <a:pt x="2862" y="1140431"/>
                    </a:cubicBezTo>
                    <a:lnTo>
                      <a:pt x="661989" y="1504286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6960224" y="3178936"/>
                <a:ext cx="534518" cy="121530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 bwMode="auto">
              <a:xfrm>
                <a:off x="6960224" y="3527535"/>
                <a:ext cx="534518" cy="121530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200" name="Freeform 199"/>
              <p:cNvSpPr/>
              <p:nvPr/>
            </p:nvSpPr>
            <p:spPr bwMode="auto">
              <a:xfrm flipV="1">
                <a:off x="6960224" y="3885730"/>
                <a:ext cx="534518" cy="121530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201" name="Freeform 200"/>
              <p:cNvSpPr/>
              <p:nvPr/>
            </p:nvSpPr>
            <p:spPr bwMode="auto">
              <a:xfrm flipV="1">
                <a:off x="6960224" y="4131990"/>
                <a:ext cx="534518" cy="316618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  <a:gd name="connsiteX0" fmla="*/ 0 w 533400"/>
                  <a:gd name="connsiteY0" fmla="*/ 196850 h 318770"/>
                  <a:gd name="connsiteX1" fmla="*/ 297180 w 533400"/>
                  <a:gd name="connsiteY1" fmla="*/ 0 h 318770"/>
                  <a:gd name="connsiteX2" fmla="*/ 297180 w 533400"/>
                  <a:gd name="connsiteY2" fmla="*/ 318770 h 318770"/>
                  <a:gd name="connsiteX3" fmla="*/ 533400 w 533400"/>
                  <a:gd name="connsiteY3" fmla="*/ 318770 h 318770"/>
                  <a:gd name="connsiteX0" fmla="*/ 0 w 533400"/>
                  <a:gd name="connsiteY0" fmla="*/ 0 h 318770"/>
                  <a:gd name="connsiteX1" fmla="*/ 297180 w 533400"/>
                  <a:gd name="connsiteY1" fmla="*/ 0 h 318770"/>
                  <a:gd name="connsiteX2" fmla="*/ 297180 w 533400"/>
                  <a:gd name="connsiteY2" fmla="*/ 318770 h 318770"/>
                  <a:gd name="connsiteX3" fmla="*/ 533400 w 533400"/>
                  <a:gd name="connsiteY3" fmla="*/ 318770 h 31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31877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318770"/>
                    </a:lnTo>
                    <a:lnTo>
                      <a:pt x="533400" y="31877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242" name="Group 117"/>
              <p:cNvGrpSpPr>
                <a:grpSpLocks/>
              </p:cNvGrpSpPr>
              <p:nvPr/>
            </p:nvGrpSpPr>
            <p:grpSpPr bwMode="auto">
              <a:xfrm>
                <a:off x="6321814" y="3163288"/>
                <a:ext cx="784091" cy="2055041"/>
                <a:chOff x="9388864" y="3087088"/>
                <a:chExt cx="784091" cy="2055041"/>
              </a:xfrm>
            </p:grpSpPr>
            <p:sp>
              <p:nvSpPr>
                <p:cNvPr id="210" name="Freeform 209"/>
                <p:cNvSpPr/>
                <p:nvPr/>
              </p:nvSpPr>
              <p:spPr bwMode="auto">
                <a:xfrm>
                  <a:off x="9390334" y="3086744"/>
                  <a:ext cx="528115" cy="2056425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2568801">
                      <a:moveTo>
                        <a:pt x="548640" y="0"/>
                      </a:moveTo>
                      <a:lnTo>
                        <a:pt x="16876" y="4806"/>
                      </a:lnTo>
                      <a:cubicBezTo>
                        <a:pt x="11251" y="1053040"/>
                        <a:pt x="5625" y="1156712"/>
                        <a:pt x="0" y="2204946"/>
                      </a:cubicBezTo>
                      <a:lnTo>
                        <a:pt x="659130" y="2568801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11" name="Freeform 210"/>
                <p:cNvSpPr/>
                <p:nvPr/>
              </p:nvSpPr>
              <p:spPr bwMode="auto">
                <a:xfrm>
                  <a:off x="9483153" y="3550479"/>
                  <a:ext cx="524916" cy="1554311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1941739">
                      <a:moveTo>
                        <a:pt x="548640" y="0"/>
                      </a:moveTo>
                      <a:lnTo>
                        <a:pt x="16876" y="4807"/>
                      </a:lnTo>
                      <a:cubicBezTo>
                        <a:pt x="11251" y="1053041"/>
                        <a:pt x="5625" y="529650"/>
                        <a:pt x="0" y="1577884"/>
                      </a:cubicBezTo>
                      <a:lnTo>
                        <a:pt x="659130" y="1941739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12" name="Freeform 211"/>
                <p:cNvSpPr/>
                <p:nvPr/>
              </p:nvSpPr>
              <p:spPr bwMode="auto">
                <a:xfrm>
                  <a:off x="9646390" y="4305248"/>
                  <a:ext cx="528115" cy="713191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891114">
                      <a:moveTo>
                        <a:pt x="360999" y="9031"/>
                      </a:moveTo>
                      <a:lnTo>
                        <a:pt x="1876" y="5901"/>
                      </a:lnTo>
                      <a:cubicBezTo>
                        <a:pt x="1717" y="0"/>
                        <a:pt x="0" y="534506"/>
                        <a:pt x="2862" y="527259"/>
                      </a:cubicBezTo>
                      <a:lnTo>
                        <a:pt x="661989" y="891114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9563172" y="3854305"/>
                  <a:ext cx="531317" cy="1202512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360999 w 661989"/>
                    <a:gd name="connsiteY0" fmla="*/ 622203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  <a:gd name="connsiteX0" fmla="*/ 361000 w 661989"/>
                    <a:gd name="connsiteY0" fmla="*/ 12009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1504286">
                      <a:moveTo>
                        <a:pt x="361000" y="12009"/>
                      </a:moveTo>
                      <a:lnTo>
                        <a:pt x="1876" y="5901"/>
                      </a:lnTo>
                      <a:cubicBezTo>
                        <a:pt x="1717" y="0"/>
                        <a:pt x="0" y="1147678"/>
                        <a:pt x="2862" y="1140431"/>
                      </a:cubicBezTo>
                      <a:lnTo>
                        <a:pt x="661989" y="1504286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</p:grpSp>
          <p:pic>
            <p:nvPicPr>
              <p:cNvPr id="203" name="Picture 202" descr="device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470517" y="4205547"/>
                <a:ext cx="697753" cy="4157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4" name="Picture 203" descr="rtu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473717" y="3380420"/>
                <a:ext cx="694554" cy="4125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5" name="Picture 204" descr="route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486520" y="2955064"/>
                <a:ext cx="668948" cy="39017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6" name="Picture 205" descr="switch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489721" y="3767399"/>
                <a:ext cx="716958" cy="4253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7" name="Picture 206" descr="appliance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33665" y="4611716"/>
                <a:ext cx="1209866" cy="91147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88" name="Picture 187" descr="shop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53000" y="1422400"/>
              <a:ext cx="731922" cy="6742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4" name="Group 157"/>
          <p:cNvGrpSpPr>
            <a:grpSpLocks/>
          </p:cNvGrpSpPr>
          <p:nvPr/>
        </p:nvGrpSpPr>
        <p:grpSpPr bwMode="auto">
          <a:xfrm>
            <a:off x="4916489" y="3645694"/>
            <a:ext cx="1241423" cy="1440655"/>
            <a:chOff x="4953000" y="1422400"/>
            <a:chExt cx="1241565" cy="1921163"/>
          </a:xfrm>
        </p:grpSpPr>
        <p:grpSp>
          <p:nvGrpSpPr>
            <p:cNvPr id="245" name="Group 158"/>
            <p:cNvGrpSpPr>
              <a:grpSpLocks/>
            </p:cNvGrpSpPr>
            <p:nvPr/>
          </p:nvGrpSpPr>
          <p:grpSpPr bwMode="auto">
            <a:xfrm>
              <a:off x="5335629" y="1851089"/>
              <a:ext cx="858936" cy="1492474"/>
              <a:chOff x="6131240" y="2696725"/>
              <a:chExt cx="1731582" cy="3008763"/>
            </a:xfrm>
          </p:grpSpPr>
          <p:sp>
            <p:nvSpPr>
              <p:cNvPr id="161" name="Freeform 160"/>
              <p:cNvSpPr/>
              <p:nvPr/>
            </p:nvSpPr>
            <p:spPr bwMode="auto">
              <a:xfrm>
                <a:off x="6470515" y="5142147"/>
                <a:ext cx="518514" cy="332885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16876 w 659130"/>
                  <a:gd name="connsiteY0" fmla="*/ -1 h 1936931"/>
                  <a:gd name="connsiteX1" fmla="*/ 0 w 659130"/>
                  <a:gd name="connsiteY1" fmla="*/ 1573076 h 1936931"/>
                  <a:gd name="connsiteX2" fmla="*/ 659130 w 659130"/>
                  <a:gd name="connsiteY2" fmla="*/ 1936931 h 1936931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  <a:gd name="connsiteX0" fmla="*/ 646589 w 646589"/>
                  <a:gd name="connsiteY0" fmla="*/ 0 h 415449"/>
                  <a:gd name="connsiteX1" fmla="*/ 0 w 646589"/>
                  <a:gd name="connsiteY1" fmla="*/ 415449 h 4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6589" h="415449">
                    <a:moveTo>
                      <a:pt x="646589" y="0"/>
                    </a:moveTo>
                    <a:lnTo>
                      <a:pt x="0" y="415449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pic>
            <p:nvPicPr>
              <p:cNvPr id="162" name="Picture 161" descr="device2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192269" y="5292585"/>
                <a:ext cx="479678" cy="41290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3" name="Freeform 162"/>
              <p:cNvSpPr/>
              <p:nvPr/>
            </p:nvSpPr>
            <p:spPr bwMode="auto">
              <a:xfrm>
                <a:off x="6131240" y="2696725"/>
                <a:ext cx="777772" cy="2397410"/>
              </a:xfrm>
              <a:custGeom>
                <a:avLst/>
                <a:gdLst>
                  <a:gd name="connsiteX0" fmla="*/ 0 w 9525"/>
                  <a:gd name="connsiteY0" fmla="*/ 0 h 1295400"/>
                  <a:gd name="connsiteX1" fmla="*/ 9525 w 9525"/>
                  <a:gd name="connsiteY1" fmla="*/ 1295400 h 1295400"/>
                  <a:gd name="connsiteX0" fmla="*/ 0 w 9525"/>
                  <a:gd name="connsiteY0" fmla="*/ 0 h 1855891"/>
                  <a:gd name="connsiteX1" fmla="*/ 9525 w 9525"/>
                  <a:gd name="connsiteY1" fmla="*/ 1855891 h 1855891"/>
                  <a:gd name="connsiteX0" fmla="*/ 0 w 9525"/>
                  <a:gd name="connsiteY0" fmla="*/ 0 h 1971548"/>
                  <a:gd name="connsiteX1" fmla="*/ 9525 w 9525"/>
                  <a:gd name="connsiteY1" fmla="*/ 1971548 h 1971548"/>
                  <a:gd name="connsiteX0" fmla="*/ 0 w 9525"/>
                  <a:gd name="connsiteY0" fmla="*/ 0 h 1971548"/>
                  <a:gd name="connsiteX1" fmla="*/ 152 w 9525"/>
                  <a:gd name="connsiteY1" fmla="*/ 134711 h 1971548"/>
                  <a:gd name="connsiteX2" fmla="*/ 9525 w 9525"/>
                  <a:gd name="connsiteY2" fmla="*/ 1971548 h 1971548"/>
                  <a:gd name="connsiteX0" fmla="*/ 0 w 161544"/>
                  <a:gd name="connsiteY0" fmla="*/ 0 h 2309622"/>
                  <a:gd name="connsiteX1" fmla="*/ 152171 w 161544"/>
                  <a:gd name="connsiteY1" fmla="*/ 472785 h 2309622"/>
                  <a:gd name="connsiteX2" fmla="*/ 161544 w 161544"/>
                  <a:gd name="connsiteY2" fmla="*/ 2309622 h 230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544" h="2309622">
                    <a:moveTo>
                      <a:pt x="0" y="0"/>
                    </a:moveTo>
                    <a:cubicBezTo>
                      <a:pt x="51" y="44904"/>
                      <a:pt x="152120" y="427881"/>
                      <a:pt x="152171" y="472785"/>
                    </a:cubicBezTo>
                    <a:cubicBezTo>
                      <a:pt x="155194" y="995257"/>
                      <a:pt x="158369" y="1652439"/>
                      <a:pt x="161544" y="2309622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64" name="Freeform 163"/>
              <p:cNvSpPr/>
              <p:nvPr/>
            </p:nvSpPr>
            <p:spPr bwMode="auto">
              <a:xfrm>
                <a:off x="7037040" y="3631363"/>
                <a:ext cx="531317" cy="1590805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16876 w 659130"/>
                  <a:gd name="connsiteY0" fmla="*/ -1 h 1936931"/>
                  <a:gd name="connsiteX1" fmla="*/ 0 w 659130"/>
                  <a:gd name="connsiteY1" fmla="*/ 1573076 h 1936931"/>
                  <a:gd name="connsiteX2" fmla="*/ 659130 w 659130"/>
                  <a:gd name="connsiteY2" fmla="*/ 1936931 h 1936931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465" h="1988526">
                    <a:moveTo>
                      <a:pt x="663465" y="0"/>
                    </a:moveTo>
                    <a:cubicBezTo>
                      <a:pt x="657840" y="1048234"/>
                      <a:pt x="652214" y="524843"/>
                      <a:pt x="646589" y="1573077"/>
                    </a:cubicBezTo>
                    <a:lnTo>
                      <a:pt x="0" y="1988526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6323283" y="3164044"/>
                <a:ext cx="524915" cy="2054922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2568801">
                    <a:moveTo>
                      <a:pt x="548640" y="0"/>
                    </a:moveTo>
                    <a:lnTo>
                      <a:pt x="16876" y="4806"/>
                    </a:lnTo>
                    <a:cubicBezTo>
                      <a:pt x="11251" y="1053040"/>
                      <a:pt x="5625" y="1156712"/>
                      <a:pt x="0" y="2204946"/>
                    </a:cubicBezTo>
                    <a:lnTo>
                      <a:pt x="659130" y="2568801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pic>
            <p:nvPicPr>
              <p:cNvPr id="166" name="Picture 165" descr="tall power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398719" y="3071221"/>
                <a:ext cx="464103" cy="11746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7" name="Freeform 166"/>
              <p:cNvSpPr/>
              <p:nvPr/>
            </p:nvSpPr>
            <p:spPr bwMode="auto">
              <a:xfrm>
                <a:off x="6412902" y="3628163"/>
                <a:ext cx="528117" cy="1552394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1941739">
                    <a:moveTo>
                      <a:pt x="548640" y="0"/>
                    </a:moveTo>
                    <a:lnTo>
                      <a:pt x="16876" y="4807"/>
                    </a:lnTo>
                    <a:cubicBezTo>
                      <a:pt x="11251" y="1053041"/>
                      <a:pt x="5625" y="529650"/>
                      <a:pt x="0" y="1577884"/>
                    </a:cubicBezTo>
                    <a:lnTo>
                      <a:pt x="659130" y="1941739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6576139" y="4383555"/>
                <a:ext cx="531317" cy="710581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891114">
                    <a:moveTo>
                      <a:pt x="360999" y="9031"/>
                    </a:moveTo>
                    <a:lnTo>
                      <a:pt x="1876" y="5901"/>
                    </a:lnTo>
                    <a:cubicBezTo>
                      <a:pt x="1717" y="0"/>
                      <a:pt x="0" y="534506"/>
                      <a:pt x="2862" y="527259"/>
                    </a:cubicBezTo>
                    <a:lnTo>
                      <a:pt x="661989" y="891114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6496121" y="3929039"/>
                <a:ext cx="528117" cy="1203506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360999 w 661989"/>
                  <a:gd name="connsiteY0" fmla="*/ 622203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  <a:gd name="connsiteX0" fmla="*/ 361000 w 661989"/>
                  <a:gd name="connsiteY0" fmla="*/ 12009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1504286">
                    <a:moveTo>
                      <a:pt x="361000" y="12009"/>
                    </a:moveTo>
                    <a:lnTo>
                      <a:pt x="1876" y="5901"/>
                    </a:lnTo>
                    <a:cubicBezTo>
                      <a:pt x="1717" y="0"/>
                      <a:pt x="0" y="1147678"/>
                      <a:pt x="2862" y="1140431"/>
                    </a:cubicBezTo>
                    <a:lnTo>
                      <a:pt x="661989" y="1504286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70" name="Freeform 169"/>
              <p:cNvSpPr/>
              <p:nvPr/>
            </p:nvSpPr>
            <p:spPr bwMode="auto">
              <a:xfrm>
                <a:off x="6960224" y="3176847"/>
                <a:ext cx="534516" cy="124833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71" name="Freeform 170"/>
              <p:cNvSpPr/>
              <p:nvPr/>
            </p:nvSpPr>
            <p:spPr bwMode="auto">
              <a:xfrm>
                <a:off x="6960224" y="3528937"/>
                <a:ext cx="534516" cy="121631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72" name="Freeform 171"/>
              <p:cNvSpPr/>
              <p:nvPr/>
            </p:nvSpPr>
            <p:spPr bwMode="auto">
              <a:xfrm flipV="1">
                <a:off x="6960224" y="3887428"/>
                <a:ext cx="534516" cy="121631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173" name="Freeform 172"/>
              <p:cNvSpPr/>
              <p:nvPr/>
            </p:nvSpPr>
            <p:spPr bwMode="auto">
              <a:xfrm flipV="1">
                <a:off x="6960224" y="4130690"/>
                <a:ext cx="534516" cy="320081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  <a:gd name="connsiteX0" fmla="*/ 0 w 533400"/>
                  <a:gd name="connsiteY0" fmla="*/ 196850 h 318770"/>
                  <a:gd name="connsiteX1" fmla="*/ 297180 w 533400"/>
                  <a:gd name="connsiteY1" fmla="*/ 0 h 318770"/>
                  <a:gd name="connsiteX2" fmla="*/ 297180 w 533400"/>
                  <a:gd name="connsiteY2" fmla="*/ 318770 h 318770"/>
                  <a:gd name="connsiteX3" fmla="*/ 533400 w 533400"/>
                  <a:gd name="connsiteY3" fmla="*/ 318770 h 318770"/>
                  <a:gd name="connsiteX0" fmla="*/ 0 w 533400"/>
                  <a:gd name="connsiteY0" fmla="*/ 0 h 318770"/>
                  <a:gd name="connsiteX1" fmla="*/ 297180 w 533400"/>
                  <a:gd name="connsiteY1" fmla="*/ 0 h 318770"/>
                  <a:gd name="connsiteX2" fmla="*/ 297180 w 533400"/>
                  <a:gd name="connsiteY2" fmla="*/ 318770 h 318770"/>
                  <a:gd name="connsiteX3" fmla="*/ 533400 w 533400"/>
                  <a:gd name="connsiteY3" fmla="*/ 318770 h 31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31877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318770"/>
                    </a:lnTo>
                    <a:lnTo>
                      <a:pt x="533400" y="31877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255" name="Group 117"/>
              <p:cNvGrpSpPr>
                <a:grpSpLocks/>
              </p:cNvGrpSpPr>
              <p:nvPr/>
            </p:nvGrpSpPr>
            <p:grpSpPr bwMode="auto">
              <a:xfrm>
                <a:off x="6321814" y="3163288"/>
                <a:ext cx="784091" cy="2055041"/>
                <a:chOff x="9388864" y="3087088"/>
                <a:chExt cx="784091" cy="2055041"/>
              </a:xfrm>
            </p:grpSpPr>
            <p:sp>
              <p:nvSpPr>
                <p:cNvPr id="182" name="Freeform 181"/>
                <p:cNvSpPr/>
                <p:nvPr/>
              </p:nvSpPr>
              <p:spPr bwMode="auto">
                <a:xfrm>
                  <a:off x="9390332" y="3087844"/>
                  <a:ext cx="528117" cy="2054922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2568801">
                      <a:moveTo>
                        <a:pt x="548640" y="0"/>
                      </a:moveTo>
                      <a:lnTo>
                        <a:pt x="16876" y="4806"/>
                      </a:lnTo>
                      <a:cubicBezTo>
                        <a:pt x="11251" y="1053040"/>
                        <a:pt x="5625" y="1156712"/>
                        <a:pt x="0" y="2204946"/>
                      </a:cubicBezTo>
                      <a:lnTo>
                        <a:pt x="659130" y="2568801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83" name="Freeform 182"/>
                <p:cNvSpPr/>
                <p:nvPr/>
              </p:nvSpPr>
              <p:spPr bwMode="auto">
                <a:xfrm>
                  <a:off x="9483153" y="3551963"/>
                  <a:ext cx="524916" cy="1552393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9130" h="1941739">
                      <a:moveTo>
                        <a:pt x="548640" y="0"/>
                      </a:moveTo>
                      <a:lnTo>
                        <a:pt x="16876" y="4807"/>
                      </a:lnTo>
                      <a:cubicBezTo>
                        <a:pt x="11251" y="1053041"/>
                        <a:pt x="5625" y="529650"/>
                        <a:pt x="0" y="1577884"/>
                      </a:cubicBezTo>
                      <a:lnTo>
                        <a:pt x="659130" y="1941739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84" name="Freeform 183"/>
                <p:cNvSpPr/>
                <p:nvPr/>
              </p:nvSpPr>
              <p:spPr bwMode="auto">
                <a:xfrm>
                  <a:off x="9646388" y="4307355"/>
                  <a:ext cx="528117" cy="710581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891114">
                      <a:moveTo>
                        <a:pt x="360999" y="9031"/>
                      </a:moveTo>
                      <a:lnTo>
                        <a:pt x="1876" y="5901"/>
                      </a:lnTo>
                      <a:cubicBezTo>
                        <a:pt x="1717" y="0"/>
                        <a:pt x="0" y="534506"/>
                        <a:pt x="2862" y="527259"/>
                      </a:cubicBezTo>
                      <a:lnTo>
                        <a:pt x="661989" y="891114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85" name="Freeform 184"/>
                <p:cNvSpPr/>
                <p:nvPr/>
              </p:nvSpPr>
              <p:spPr bwMode="auto">
                <a:xfrm>
                  <a:off x="9563170" y="3852839"/>
                  <a:ext cx="531317" cy="1203506"/>
                </a:xfrm>
                <a:custGeom>
                  <a:avLst/>
                  <a:gdLst>
                    <a:gd name="connsiteX0" fmla="*/ 0 w 723900"/>
                    <a:gd name="connsiteY0" fmla="*/ 0 h 952500"/>
                    <a:gd name="connsiteX1" fmla="*/ 609600 w 723900"/>
                    <a:gd name="connsiteY1" fmla="*/ 361950 h 952500"/>
                    <a:gd name="connsiteX2" fmla="*/ 180975 w 723900"/>
                    <a:gd name="connsiteY2" fmla="*/ 628650 h 952500"/>
                    <a:gd name="connsiteX3" fmla="*/ 723900 w 723900"/>
                    <a:gd name="connsiteY3" fmla="*/ 952500 h 9525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409575 w 952500"/>
                    <a:gd name="connsiteY2" fmla="*/ 781050 h 1104900"/>
                    <a:gd name="connsiteX3" fmla="*/ 952500 w 952500"/>
                    <a:gd name="connsiteY3" fmla="*/ 1104900 h 1104900"/>
                    <a:gd name="connsiteX0" fmla="*/ 0 w 952500"/>
                    <a:gd name="connsiteY0" fmla="*/ 0 h 1104900"/>
                    <a:gd name="connsiteX1" fmla="*/ 838200 w 952500"/>
                    <a:gd name="connsiteY1" fmla="*/ 514350 h 1104900"/>
                    <a:gd name="connsiteX2" fmla="*/ 523875 w 952500"/>
                    <a:gd name="connsiteY2" fmla="*/ 723900 h 1104900"/>
                    <a:gd name="connsiteX3" fmla="*/ 952500 w 952500"/>
                    <a:gd name="connsiteY3" fmla="*/ 1104900 h 1104900"/>
                    <a:gd name="connsiteX0" fmla="*/ 0 w 1104900"/>
                    <a:gd name="connsiteY0" fmla="*/ 0 h 1104900"/>
                    <a:gd name="connsiteX1" fmla="*/ 838200 w 1104900"/>
                    <a:gd name="connsiteY1" fmla="*/ 5143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523875 w 1104900"/>
                    <a:gd name="connsiteY2" fmla="*/ 72390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400050 w 1104900"/>
                    <a:gd name="connsiteY2" fmla="*/ 666750 h 1104900"/>
                    <a:gd name="connsiteX3" fmla="*/ 1104900 w 1104900"/>
                    <a:gd name="connsiteY3" fmla="*/ 1104900 h 1104900"/>
                    <a:gd name="connsiteX0" fmla="*/ 0 w 1104900"/>
                    <a:gd name="connsiteY0" fmla="*/ 0 h 1104900"/>
                    <a:gd name="connsiteX1" fmla="*/ 666750 w 1104900"/>
                    <a:gd name="connsiteY1" fmla="*/ 400050 h 1104900"/>
                    <a:gd name="connsiteX2" fmla="*/ 361950 w 1104900"/>
                    <a:gd name="connsiteY2" fmla="*/ 600075 h 1104900"/>
                    <a:gd name="connsiteX3" fmla="*/ 1104900 w 1104900"/>
                    <a:gd name="connsiteY3" fmla="*/ 1104900 h 1104900"/>
                    <a:gd name="connsiteX0" fmla="*/ 0 w 830580"/>
                    <a:gd name="connsiteY0" fmla="*/ 0 h 868680"/>
                    <a:gd name="connsiteX1" fmla="*/ 666750 w 830580"/>
                    <a:gd name="connsiteY1" fmla="*/ 40005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1405890"/>
                    <a:gd name="connsiteY0" fmla="*/ 0 h 868680"/>
                    <a:gd name="connsiteX1" fmla="*/ 1405890 w 1405890"/>
                    <a:gd name="connsiteY1" fmla="*/ 468630 h 868680"/>
                    <a:gd name="connsiteX2" fmla="*/ 361950 w 1405890"/>
                    <a:gd name="connsiteY2" fmla="*/ 600075 h 868680"/>
                    <a:gd name="connsiteX3" fmla="*/ 830580 w 1405890"/>
                    <a:gd name="connsiteY3" fmla="*/ 868680 h 868680"/>
                    <a:gd name="connsiteX0" fmla="*/ 0 w 830580"/>
                    <a:gd name="connsiteY0" fmla="*/ 0 h 868680"/>
                    <a:gd name="connsiteX1" fmla="*/ 773430 w 830580"/>
                    <a:gd name="connsiteY1" fmla="*/ 369570 h 868680"/>
                    <a:gd name="connsiteX2" fmla="*/ 361950 w 830580"/>
                    <a:gd name="connsiteY2" fmla="*/ 600075 h 868680"/>
                    <a:gd name="connsiteX3" fmla="*/ 830580 w 830580"/>
                    <a:gd name="connsiteY3" fmla="*/ 868680 h 868680"/>
                    <a:gd name="connsiteX0" fmla="*/ 0 w 777240"/>
                    <a:gd name="connsiteY0" fmla="*/ 0 h 914400"/>
                    <a:gd name="connsiteX1" fmla="*/ 720090 w 777240"/>
                    <a:gd name="connsiteY1" fmla="*/ 415290 h 914400"/>
                    <a:gd name="connsiteX2" fmla="*/ 308610 w 777240"/>
                    <a:gd name="connsiteY2" fmla="*/ 645795 h 914400"/>
                    <a:gd name="connsiteX3" fmla="*/ 777240 w 777240"/>
                    <a:gd name="connsiteY3" fmla="*/ 914400 h 914400"/>
                    <a:gd name="connsiteX0" fmla="*/ 0 w 777240"/>
                    <a:gd name="connsiteY0" fmla="*/ 1911533 h 2825933"/>
                    <a:gd name="connsiteX1" fmla="*/ 284663 w 777240"/>
                    <a:gd name="connsiteY1" fmla="*/ 0 h 2825933"/>
                    <a:gd name="connsiteX2" fmla="*/ 308610 w 777240"/>
                    <a:gd name="connsiteY2" fmla="*/ 2557328 h 2825933"/>
                    <a:gd name="connsiteX3" fmla="*/ 777240 w 777240"/>
                    <a:gd name="connsiteY3" fmla="*/ 2825933 h 2825933"/>
                    <a:gd name="connsiteX0" fmla="*/ 382087 w 492578"/>
                    <a:gd name="connsiteY0" fmla="*/ 0 h 2846614"/>
                    <a:gd name="connsiteX1" fmla="*/ 0 w 492578"/>
                    <a:gd name="connsiteY1" fmla="*/ 20681 h 2846614"/>
                    <a:gd name="connsiteX2" fmla="*/ 23947 w 492578"/>
                    <a:gd name="connsiteY2" fmla="*/ 2578009 h 2846614"/>
                    <a:gd name="connsiteX3" fmla="*/ 492577 w 492578"/>
                    <a:gd name="connsiteY3" fmla="*/ 2846614 h 2846614"/>
                    <a:gd name="connsiteX0" fmla="*/ 548640 w 659129"/>
                    <a:gd name="connsiteY0" fmla="*/ 0 h 2846614"/>
                    <a:gd name="connsiteX1" fmla="*/ 166553 w 659129"/>
                    <a:gd name="connsiteY1" fmla="*/ 20681 h 2846614"/>
                    <a:gd name="connsiteX2" fmla="*/ 0 w 659129"/>
                    <a:gd name="connsiteY2" fmla="*/ 2387509 h 2846614"/>
                    <a:gd name="connsiteX3" fmla="*/ 659130 w 659129"/>
                    <a:gd name="connsiteY3" fmla="*/ 2846614 h 2846614"/>
                    <a:gd name="connsiteX0" fmla="*/ 1729193 w 1839683"/>
                    <a:gd name="connsiteY0" fmla="*/ 0 h 2846614"/>
                    <a:gd name="connsiteX1" fmla="*/ 0 w 1839683"/>
                    <a:gd name="connsiteY1" fmla="*/ 20681 h 2846614"/>
                    <a:gd name="connsiteX2" fmla="*/ 1180553 w 1839683"/>
                    <a:gd name="connsiteY2" fmla="*/ 2387509 h 2846614"/>
                    <a:gd name="connsiteX3" fmla="*/ 1839683 w 1839683"/>
                    <a:gd name="connsiteY3" fmla="*/ 2846614 h 2846614"/>
                    <a:gd name="connsiteX0" fmla="*/ 548640 w 659130"/>
                    <a:gd name="connsiteY0" fmla="*/ 0 h 2846614"/>
                    <a:gd name="connsiteX1" fmla="*/ 16876 w 659130"/>
                    <a:gd name="connsiteY1" fmla="*/ 20681 h 2846614"/>
                    <a:gd name="connsiteX2" fmla="*/ 0 w 659130"/>
                    <a:gd name="connsiteY2" fmla="*/ 2387509 h 2846614"/>
                    <a:gd name="connsiteX3" fmla="*/ 659130 w 659130"/>
                    <a:gd name="connsiteY3" fmla="*/ 2846614 h 2846614"/>
                    <a:gd name="connsiteX0" fmla="*/ 548640 w 659130"/>
                    <a:gd name="connsiteY0" fmla="*/ 757194 h 3603808"/>
                    <a:gd name="connsiteX1" fmla="*/ 16876 w 659130"/>
                    <a:gd name="connsiteY1" fmla="*/ 0 h 3603808"/>
                    <a:gd name="connsiteX2" fmla="*/ 0 w 659130"/>
                    <a:gd name="connsiteY2" fmla="*/ 3144703 h 3603808"/>
                    <a:gd name="connsiteX3" fmla="*/ 659130 w 659130"/>
                    <a:gd name="connsiteY3" fmla="*/ 3603808 h 3603808"/>
                    <a:gd name="connsiteX0" fmla="*/ 548640 w 659130"/>
                    <a:gd name="connsiteY0" fmla="*/ 3131 h 2849745"/>
                    <a:gd name="connsiteX1" fmla="*/ 16876 w 659130"/>
                    <a:gd name="connsiteY1" fmla="*/ 0 h 2849745"/>
                    <a:gd name="connsiteX2" fmla="*/ 0 w 659130"/>
                    <a:gd name="connsiteY2" fmla="*/ 2390640 h 2849745"/>
                    <a:gd name="connsiteX3" fmla="*/ 659130 w 659130"/>
                    <a:gd name="connsiteY3" fmla="*/ 2849745 h 284974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3131 h 2754495"/>
                    <a:gd name="connsiteX1" fmla="*/ 16876 w 659130"/>
                    <a:gd name="connsiteY1" fmla="*/ 0 h 2754495"/>
                    <a:gd name="connsiteX2" fmla="*/ 0 w 659130"/>
                    <a:gd name="connsiteY2" fmla="*/ 2390640 h 2754495"/>
                    <a:gd name="connsiteX3" fmla="*/ 659130 w 659130"/>
                    <a:gd name="connsiteY3" fmla="*/ 2754495 h 2754495"/>
                    <a:gd name="connsiteX0" fmla="*/ 548640 w 659130"/>
                    <a:gd name="connsiteY0" fmla="*/ 0 h 2751364"/>
                    <a:gd name="connsiteX1" fmla="*/ 16876 w 659130"/>
                    <a:gd name="connsiteY1" fmla="*/ 187369 h 2751364"/>
                    <a:gd name="connsiteX2" fmla="*/ 0 w 659130"/>
                    <a:gd name="connsiteY2" fmla="*/ 2387509 h 2751364"/>
                    <a:gd name="connsiteX3" fmla="*/ 659130 w 659130"/>
                    <a:gd name="connsiteY3" fmla="*/ 2751364 h 2751364"/>
                    <a:gd name="connsiteX0" fmla="*/ 548640 w 659130"/>
                    <a:gd name="connsiteY0" fmla="*/ 0 h 2568801"/>
                    <a:gd name="connsiteX1" fmla="*/ 16876 w 659130"/>
                    <a:gd name="connsiteY1" fmla="*/ 4806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2568801"/>
                    <a:gd name="connsiteX1" fmla="*/ 16876 w 659130"/>
                    <a:gd name="connsiteY1" fmla="*/ 631869 h 2568801"/>
                    <a:gd name="connsiteX2" fmla="*/ 0 w 659130"/>
                    <a:gd name="connsiteY2" fmla="*/ 2204946 h 2568801"/>
                    <a:gd name="connsiteX3" fmla="*/ 659130 w 659130"/>
                    <a:gd name="connsiteY3" fmla="*/ 2568801 h 2568801"/>
                    <a:gd name="connsiteX0" fmla="*/ 548640 w 659130"/>
                    <a:gd name="connsiteY0" fmla="*/ 0 h 1941739"/>
                    <a:gd name="connsiteX1" fmla="*/ 16876 w 659130"/>
                    <a:gd name="connsiteY1" fmla="*/ 4807 h 1941739"/>
                    <a:gd name="connsiteX2" fmla="*/ 0 w 659130"/>
                    <a:gd name="connsiteY2" fmla="*/ 1577884 h 1941739"/>
                    <a:gd name="connsiteX3" fmla="*/ 659130 w 659130"/>
                    <a:gd name="connsiteY3" fmla="*/ 1941739 h 1941739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548640 w 659130"/>
                    <a:gd name="connsiteY0" fmla="*/ 0 h 2104760"/>
                    <a:gd name="connsiteX1" fmla="*/ 16876 w 659130"/>
                    <a:gd name="connsiteY1" fmla="*/ 1056526 h 2104760"/>
                    <a:gd name="connsiteX2" fmla="*/ 0 w 659130"/>
                    <a:gd name="connsiteY2" fmla="*/ 1577884 h 2104760"/>
                    <a:gd name="connsiteX3" fmla="*/ 659130 w 659130"/>
                    <a:gd name="connsiteY3" fmla="*/ 1941739 h 2104760"/>
                    <a:gd name="connsiteX0" fmla="*/ 358140 w 659130"/>
                    <a:gd name="connsiteY0" fmla="*/ 530006 h 1575110"/>
                    <a:gd name="connsiteX1" fmla="*/ 16876 w 659130"/>
                    <a:gd name="connsiteY1" fmla="*/ 526876 h 1575110"/>
                    <a:gd name="connsiteX2" fmla="*/ 0 w 659130"/>
                    <a:gd name="connsiteY2" fmla="*/ 1048234 h 1575110"/>
                    <a:gd name="connsiteX3" fmla="*/ 659130 w 659130"/>
                    <a:gd name="connsiteY3" fmla="*/ 1412089 h 1575110"/>
                    <a:gd name="connsiteX0" fmla="*/ 465349 w 766339"/>
                    <a:gd name="connsiteY0" fmla="*/ 88118 h 970201"/>
                    <a:gd name="connsiteX1" fmla="*/ 124085 w 766339"/>
                    <a:gd name="connsiteY1" fmla="*/ 84988 h 970201"/>
                    <a:gd name="connsiteX2" fmla="*/ 123084 w 766339"/>
                    <a:gd name="connsiteY2" fmla="*/ 86892 h 970201"/>
                    <a:gd name="connsiteX3" fmla="*/ 107209 w 766339"/>
                    <a:gd name="connsiteY3" fmla="*/ 606346 h 970201"/>
                    <a:gd name="connsiteX4" fmla="*/ 766339 w 766339"/>
                    <a:gd name="connsiteY4" fmla="*/ 970201 h 970201"/>
                    <a:gd name="connsiteX0" fmla="*/ 465349 w 766339"/>
                    <a:gd name="connsiteY0" fmla="*/ 8744 h 890827"/>
                    <a:gd name="connsiteX1" fmla="*/ 124085 w 766339"/>
                    <a:gd name="connsiteY1" fmla="*/ 5614 h 890827"/>
                    <a:gd name="connsiteX2" fmla="*/ 123084 w 766339"/>
                    <a:gd name="connsiteY2" fmla="*/ 7518 h 890827"/>
                    <a:gd name="connsiteX3" fmla="*/ 107209 w 766339"/>
                    <a:gd name="connsiteY3" fmla="*/ 526972 h 890827"/>
                    <a:gd name="connsiteX4" fmla="*/ 766339 w 766339"/>
                    <a:gd name="connsiteY4" fmla="*/ 890827 h 890827"/>
                    <a:gd name="connsiteX0" fmla="*/ 465349 w 766339"/>
                    <a:gd name="connsiteY0" fmla="*/ 9583 h 891666"/>
                    <a:gd name="connsiteX1" fmla="*/ 124085 w 766339"/>
                    <a:gd name="connsiteY1" fmla="*/ 6453 h 891666"/>
                    <a:gd name="connsiteX2" fmla="*/ 123084 w 766339"/>
                    <a:gd name="connsiteY2" fmla="*/ 8357 h 891666"/>
                    <a:gd name="connsiteX3" fmla="*/ 107209 w 766339"/>
                    <a:gd name="connsiteY3" fmla="*/ 527811 h 891666"/>
                    <a:gd name="connsiteX4" fmla="*/ 766339 w 766339"/>
                    <a:gd name="connsiteY4" fmla="*/ 891666 h 891666"/>
                    <a:gd name="connsiteX0" fmla="*/ 398308 w 699298"/>
                    <a:gd name="connsiteY0" fmla="*/ 9583 h 891666"/>
                    <a:gd name="connsiteX1" fmla="*/ 57044 w 699298"/>
                    <a:gd name="connsiteY1" fmla="*/ 6453 h 891666"/>
                    <a:gd name="connsiteX2" fmla="*/ 56043 w 699298"/>
                    <a:gd name="connsiteY2" fmla="*/ 8357 h 891666"/>
                    <a:gd name="connsiteX3" fmla="*/ 40168 w 699298"/>
                    <a:gd name="connsiteY3" fmla="*/ 527811 h 891666"/>
                    <a:gd name="connsiteX4" fmla="*/ 699298 w 699298"/>
                    <a:gd name="connsiteY4" fmla="*/ 891666 h 891666"/>
                    <a:gd name="connsiteX0" fmla="*/ 398308 w 699298"/>
                    <a:gd name="connsiteY0" fmla="*/ 14698 h 896781"/>
                    <a:gd name="connsiteX1" fmla="*/ 57044 w 699298"/>
                    <a:gd name="connsiteY1" fmla="*/ 11568 h 896781"/>
                    <a:gd name="connsiteX2" fmla="*/ 56043 w 699298"/>
                    <a:gd name="connsiteY2" fmla="*/ 13472 h 896781"/>
                    <a:gd name="connsiteX3" fmla="*/ 40168 w 699298"/>
                    <a:gd name="connsiteY3" fmla="*/ 532926 h 896781"/>
                    <a:gd name="connsiteX4" fmla="*/ 699298 w 699298"/>
                    <a:gd name="connsiteY4" fmla="*/ 896781 h 896781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398308 w 699298"/>
                    <a:gd name="connsiteY0" fmla="*/ 17674 h 899757"/>
                    <a:gd name="connsiteX1" fmla="*/ 57044 w 699298"/>
                    <a:gd name="connsiteY1" fmla="*/ 14544 h 899757"/>
                    <a:gd name="connsiteX2" fmla="*/ 56043 w 699298"/>
                    <a:gd name="connsiteY2" fmla="*/ 16448 h 899757"/>
                    <a:gd name="connsiteX3" fmla="*/ 40168 w 699298"/>
                    <a:gd name="connsiteY3" fmla="*/ 535902 h 899757"/>
                    <a:gd name="connsiteX4" fmla="*/ 699298 w 699298"/>
                    <a:gd name="connsiteY4" fmla="*/ 899757 h 899757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2 w 766172"/>
                    <a:gd name="connsiteY0" fmla="*/ 3130 h 885213"/>
                    <a:gd name="connsiteX1" fmla="*/ 123918 w 766172"/>
                    <a:gd name="connsiteY1" fmla="*/ 0 h 885213"/>
                    <a:gd name="connsiteX2" fmla="*/ 107042 w 766172"/>
                    <a:gd name="connsiteY2" fmla="*/ 521358 h 885213"/>
                    <a:gd name="connsiteX3" fmla="*/ 766172 w 766172"/>
                    <a:gd name="connsiteY3" fmla="*/ 885213 h 885213"/>
                    <a:gd name="connsiteX0" fmla="*/ 465181 w 766171"/>
                    <a:gd name="connsiteY0" fmla="*/ 3130 h 885213"/>
                    <a:gd name="connsiteX1" fmla="*/ 123917 w 766171"/>
                    <a:gd name="connsiteY1" fmla="*/ 0 h 885213"/>
                    <a:gd name="connsiteX2" fmla="*/ 107042 w 766171"/>
                    <a:gd name="connsiteY2" fmla="*/ 521358 h 885213"/>
                    <a:gd name="connsiteX3" fmla="*/ 766171 w 766171"/>
                    <a:gd name="connsiteY3" fmla="*/ 885213 h 885213"/>
                    <a:gd name="connsiteX0" fmla="*/ 465180 w 766170"/>
                    <a:gd name="connsiteY0" fmla="*/ 3130 h 885213"/>
                    <a:gd name="connsiteX1" fmla="*/ 123916 w 766170"/>
                    <a:gd name="connsiteY1" fmla="*/ 0 h 885213"/>
                    <a:gd name="connsiteX2" fmla="*/ 107042 w 766170"/>
                    <a:gd name="connsiteY2" fmla="*/ 521358 h 885213"/>
                    <a:gd name="connsiteX3" fmla="*/ 766170 w 766170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65179 w 766169"/>
                    <a:gd name="connsiteY0" fmla="*/ 3130 h 885213"/>
                    <a:gd name="connsiteX1" fmla="*/ 123915 w 766169"/>
                    <a:gd name="connsiteY1" fmla="*/ 0 h 885213"/>
                    <a:gd name="connsiteX2" fmla="*/ 107042 w 766169"/>
                    <a:gd name="connsiteY2" fmla="*/ 521358 h 885213"/>
                    <a:gd name="connsiteX3" fmla="*/ 766169 w 766169"/>
                    <a:gd name="connsiteY3" fmla="*/ 885213 h 885213"/>
                    <a:gd name="connsiteX0" fmla="*/ 400954 w 701944"/>
                    <a:gd name="connsiteY0" fmla="*/ 3130 h 885213"/>
                    <a:gd name="connsiteX1" fmla="*/ 59690 w 701944"/>
                    <a:gd name="connsiteY1" fmla="*/ 0 h 885213"/>
                    <a:gd name="connsiteX2" fmla="*/ 42817 w 701944"/>
                    <a:gd name="connsiteY2" fmla="*/ 521358 h 885213"/>
                    <a:gd name="connsiteX3" fmla="*/ 701944 w 701944"/>
                    <a:gd name="connsiteY3" fmla="*/ 885213 h 885213"/>
                    <a:gd name="connsiteX0" fmla="*/ 360999 w 661989"/>
                    <a:gd name="connsiteY0" fmla="*/ 9031 h 891114"/>
                    <a:gd name="connsiteX1" fmla="*/ 19735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1674926 w 1975916"/>
                    <a:gd name="connsiteY0" fmla="*/ 9031 h 891114"/>
                    <a:gd name="connsiteX1" fmla="*/ 159 w 1975916"/>
                    <a:gd name="connsiteY1" fmla="*/ 5901 h 891114"/>
                    <a:gd name="connsiteX2" fmla="*/ 1316789 w 1975916"/>
                    <a:gd name="connsiteY2" fmla="*/ 527259 h 891114"/>
                    <a:gd name="connsiteX3" fmla="*/ 1975916 w 1975916"/>
                    <a:gd name="connsiteY3" fmla="*/ 891114 h 891114"/>
                    <a:gd name="connsiteX0" fmla="*/ 360999 w 661989"/>
                    <a:gd name="connsiteY0" fmla="*/ 9031 h 891114"/>
                    <a:gd name="connsiteX1" fmla="*/ 1876 w 661989"/>
                    <a:gd name="connsiteY1" fmla="*/ 5901 h 891114"/>
                    <a:gd name="connsiteX2" fmla="*/ 2862 w 661989"/>
                    <a:gd name="connsiteY2" fmla="*/ 527259 h 891114"/>
                    <a:gd name="connsiteX3" fmla="*/ 661989 w 661989"/>
                    <a:gd name="connsiteY3" fmla="*/ 891114 h 891114"/>
                    <a:gd name="connsiteX0" fmla="*/ 360999 w 661989"/>
                    <a:gd name="connsiteY0" fmla="*/ 622203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  <a:gd name="connsiteX0" fmla="*/ 361000 w 661989"/>
                    <a:gd name="connsiteY0" fmla="*/ 12009 h 1504286"/>
                    <a:gd name="connsiteX1" fmla="*/ 1876 w 661989"/>
                    <a:gd name="connsiteY1" fmla="*/ 5901 h 1504286"/>
                    <a:gd name="connsiteX2" fmla="*/ 2862 w 661989"/>
                    <a:gd name="connsiteY2" fmla="*/ 1140431 h 1504286"/>
                    <a:gd name="connsiteX3" fmla="*/ 661989 w 661989"/>
                    <a:gd name="connsiteY3" fmla="*/ 1504286 h 150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1989" h="1504286">
                      <a:moveTo>
                        <a:pt x="361000" y="12009"/>
                      </a:moveTo>
                      <a:lnTo>
                        <a:pt x="1876" y="5901"/>
                      </a:lnTo>
                      <a:cubicBezTo>
                        <a:pt x="1717" y="0"/>
                        <a:pt x="0" y="1147678"/>
                        <a:pt x="2862" y="1140431"/>
                      </a:cubicBezTo>
                      <a:lnTo>
                        <a:pt x="661989" y="1504286"/>
                      </a:lnTo>
                    </a:path>
                  </a:pathLst>
                </a:custGeom>
                <a:noFill/>
                <a:ln w="38100" cap="rnd" cmpd="sng" algn="ctr">
                  <a:solidFill>
                    <a:schemeClr val="bg1">
                      <a:lumMod val="8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9336E"/>
                    </a:solidFill>
                    <a:latin typeface="Calibri" pitchFamily="34" charset="0"/>
                  </a:endParaRPr>
                </a:p>
              </p:txBody>
            </p:sp>
          </p:grpSp>
          <p:pic>
            <p:nvPicPr>
              <p:cNvPr id="175" name="Picture 174" descr="device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470515" y="4207509"/>
                <a:ext cx="697753" cy="412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6" name="Picture 175" descr="rtu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473717" y="3381699"/>
                <a:ext cx="694552" cy="412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7" name="Picture 176" descr="route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486520" y="2955992"/>
                <a:ext cx="668946" cy="3904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8" name="Picture 177" descr="switch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489719" y="3765797"/>
                <a:ext cx="716958" cy="42570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9" name="Picture 178" descr="appliance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33663" y="4610812"/>
                <a:ext cx="1209866" cy="9122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60" name="Picture 159" descr="shop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53000" y="1422400"/>
              <a:ext cx="731921" cy="674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6" name="Group 241"/>
          <p:cNvGrpSpPr>
            <a:grpSpLocks/>
          </p:cNvGrpSpPr>
          <p:nvPr/>
        </p:nvGrpSpPr>
        <p:grpSpPr bwMode="auto">
          <a:xfrm>
            <a:off x="1804988" y="1031082"/>
            <a:ext cx="4144962" cy="3988594"/>
            <a:chOff x="1805686" y="1196467"/>
            <a:chExt cx="4144109" cy="5317896"/>
          </a:xfrm>
        </p:grpSpPr>
        <p:grpSp>
          <p:nvGrpSpPr>
            <p:cNvPr id="38" name="Group 238"/>
            <p:cNvGrpSpPr>
              <a:grpSpLocks/>
            </p:cNvGrpSpPr>
            <p:nvPr/>
          </p:nvGrpSpPr>
          <p:grpSpPr bwMode="auto">
            <a:xfrm>
              <a:off x="1805686" y="1196467"/>
              <a:ext cx="1028047" cy="1855605"/>
              <a:chOff x="1805686" y="1196467"/>
              <a:chExt cx="1028047" cy="1855605"/>
            </a:xfrm>
          </p:grpSpPr>
          <p:pic>
            <p:nvPicPr>
              <p:cNvPr id="228" name="Picture 227" descr="shop.png"/>
              <p:cNvPicPr>
                <a:picLocks noChangeAspect="1"/>
              </p:cNvPicPr>
              <p:nvPr/>
            </p:nvPicPr>
            <p:blipFill>
              <a:blip r:embed="rId13" cstate="email">
                <a:duotone>
                  <a:prstClr val="black"/>
                  <a:srgbClr val="FF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1805686" y="1196467"/>
                <a:ext cx="731363" cy="6748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2" name="Picture 231" descr="appliance.png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prstClr val="black"/>
                  <a:srgbClr val="FF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233848" y="2599739"/>
                <a:ext cx="599885" cy="4523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39" name="Group 239"/>
            <p:cNvGrpSpPr>
              <a:grpSpLocks/>
            </p:cNvGrpSpPr>
            <p:nvPr/>
          </p:nvGrpSpPr>
          <p:grpSpPr bwMode="auto">
            <a:xfrm>
              <a:off x="4921749" y="4676514"/>
              <a:ext cx="1028046" cy="1837849"/>
              <a:chOff x="4921749" y="4676514"/>
              <a:chExt cx="1028046" cy="1837849"/>
            </a:xfrm>
          </p:grpSpPr>
          <p:pic>
            <p:nvPicPr>
              <p:cNvPr id="229" name="Picture 228" descr="shop.png"/>
              <p:cNvPicPr>
                <a:picLocks noChangeAspect="1"/>
              </p:cNvPicPr>
              <p:nvPr/>
            </p:nvPicPr>
            <p:blipFill>
              <a:blip r:embed="rId13" cstate="email">
                <a:duotone>
                  <a:prstClr val="black"/>
                  <a:srgbClr val="FF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4921749" y="4676514"/>
                <a:ext cx="731363" cy="6748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3" name="Picture 232" descr="appliance.png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prstClr val="black"/>
                  <a:srgbClr val="FF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349910" y="6062030"/>
                <a:ext cx="599885" cy="4523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0" name="Group 240"/>
          <p:cNvGrpSpPr>
            <a:grpSpLocks/>
          </p:cNvGrpSpPr>
          <p:nvPr/>
        </p:nvGrpSpPr>
        <p:grpSpPr bwMode="auto">
          <a:xfrm>
            <a:off x="4957764" y="923925"/>
            <a:ext cx="3773487" cy="3102769"/>
            <a:chOff x="4957260" y="1054425"/>
            <a:chExt cx="3773557" cy="4136973"/>
          </a:xfrm>
        </p:grpSpPr>
        <p:grpSp>
          <p:nvGrpSpPr>
            <p:cNvPr id="46" name="Group 237"/>
            <p:cNvGrpSpPr>
              <a:grpSpLocks/>
            </p:cNvGrpSpPr>
            <p:nvPr/>
          </p:nvGrpSpPr>
          <p:grpSpPr bwMode="auto">
            <a:xfrm>
              <a:off x="4957260" y="1409532"/>
              <a:ext cx="1028047" cy="1828971"/>
              <a:chOff x="4957260" y="1409532"/>
              <a:chExt cx="1028047" cy="1828971"/>
            </a:xfrm>
          </p:grpSpPr>
          <p:pic>
            <p:nvPicPr>
              <p:cNvPr id="225" name="Picture 224" descr="appliance.png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385422" y="2786170"/>
                <a:ext cx="599885" cy="4523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1" name="Picture 230" descr="shop.png"/>
              <p:cNvPicPr>
                <a:picLocks noChangeAspect="1"/>
              </p:cNvPicPr>
              <p:nvPr/>
            </p:nvPicPr>
            <p:blipFill>
              <a:blip r:embed="rId13" cstate="email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4957260" y="1409532"/>
                <a:ext cx="731363" cy="6748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47" name="Group 236"/>
            <p:cNvGrpSpPr>
              <a:grpSpLocks/>
            </p:cNvGrpSpPr>
            <p:nvPr/>
          </p:nvGrpSpPr>
          <p:grpSpPr bwMode="auto">
            <a:xfrm>
              <a:off x="6617385" y="1054425"/>
              <a:ext cx="1143456" cy="1793460"/>
              <a:chOff x="6617385" y="1054425"/>
              <a:chExt cx="1143456" cy="1793460"/>
            </a:xfrm>
          </p:grpSpPr>
          <p:pic>
            <p:nvPicPr>
              <p:cNvPr id="230" name="Picture 229" descr="shop.png"/>
              <p:cNvPicPr>
                <a:picLocks noChangeAspect="1"/>
              </p:cNvPicPr>
              <p:nvPr/>
            </p:nvPicPr>
            <p:blipFill>
              <a:blip r:embed="rId13" cstate="email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6617385" y="1054425"/>
                <a:ext cx="731363" cy="6748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4" name="Picture 233" descr="appliance.png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7160956" y="2395552"/>
                <a:ext cx="599885" cy="4523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48" name="Group 235"/>
            <p:cNvGrpSpPr>
              <a:grpSpLocks/>
            </p:cNvGrpSpPr>
            <p:nvPr/>
          </p:nvGrpSpPr>
          <p:grpSpPr bwMode="auto">
            <a:xfrm>
              <a:off x="7611681" y="2776692"/>
              <a:ext cx="1119136" cy="2414706"/>
              <a:chOff x="7611681" y="2776692"/>
              <a:chExt cx="1119136" cy="2414706"/>
            </a:xfrm>
          </p:grpSpPr>
          <p:pic>
            <p:nvPicPr>
              <p:cNvPr id="226" name="Picture 225" descr="shop.png"/>
              <p:cNvPicPr>
                <a:picLocks noChangeAspect="1"/>
              </p:cNvPicPr>
              <p:nvPr/>
            </p:nvPicPr>
            <p:blipFill>
              <a:blip r:embed="rId13" cstate="email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7611681" y="2776692"/>
                <a:ext cx="731363" cy="6748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5" name="Picture 234" descr="appliance.png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7823561" y="4505598"/>
                <a:ext cx="907256" cy="6858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pic>
        <p:nvPicPr>
          <p:cNvPr id="243" name="Picture 242" descr="router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83394" y="1315420"/>
            <a:ext cx="332625" cy="144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6" name="Freeform 245"/>
          <p:cNvSpPr>
            <a:spLocks/>
          </p:cNvSpPr>
          <p:nvPr/>
        </p:nvSpPr>
        <p:spPr bwMode="auto">
          <a:xfrm>
            <a:off x="7472364" y="1406128"/>
            <a:ext cx="22225" cy="681038"/>
          </a:xfrm>
          <a:custGeom>
            <a:avLst/>
            <a:gdLst>
              <a:gd name="T0" fmla="*/ 0 w 21431"/>
              <a:gd name="T1" fmla="*/ 0 h 907257"/>
              <a:gd name="T2" fmla="*/ 22225 w 21431"/>
              <a:gd name="T3" fmla="*/ 908050 h 907257"/>
              <a:gd name="T4" fmla="*/ 0 60000 65536"/>
              <a:gd name="T5" fmla="*/ 0 60000 65536"/>
              <a:gd name="T6" fmla="*/ 0 w 21431"/>
              <a:gd name="T7" fmla="*/ 0 h 907257"/>
              <a:gd name="T8" fmla="*/ 21431 w 21431"/>
              <a:gd name="T9" fmla="*/ 907257 h 907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431" h="907257">
                <a:moveTo>
                  <a:pt x="0" y="0"/>
                </a:moveTo>
                <a:lnTo>
                  <a:pt x="21431" y="907257"/>
                </a:lnTo>
              </a:path>
            </a:pathLst>
          </a:custGeom>
          <a:solidFill>
            <a:schemeClr val="accent1"/>
          </a:solidFill>
          <a:ln w="38100" cap="sq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7" name="Freeform 246"/>
          <p:cNvSpPr>
            <a:spLocks/>
          </p:cNvSpPr>
          <p:nvPr/>
        </p:nvSpPr>
        <p:spPr bwMode="auto">
          <a:xfrm>
            <a:off x="5703889" y="1720453"/>
            <a:ext cx="22225" cy="681038"/>
          </a:xfrm>
          <a:custGeom>
            <a:avLst/>
            <a:gdLst>
              <a:gd name="T0" fmla="*/ 0 w 21431"/>
              <a:gd name="T1" fmla="*/ 0 h 907257"/>
              <a:gd name="T2" fmla="*/ 22225 w 21431"/>
              <a:gd name="T3" fmla="*/ 908050 h 907257"/>
              <a:gd name="T4" fmla="*/ 0 60000 65536"/>
              <a:gd name="T5" fmla="*/ 0 60000 65536"/>
              <a:gd name="T6" fmla="*/ 0 w 21431"/>
              <a:gd name="T7" fmla="*/ 0 h 907257"/>
              <a:gd name="T8" fmla="*/ 21431 w 21431"/>
              <a:gd name="T9" fmla="*/ 907257 h 907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431" h="907257">
                <a:moveTo>
                  <a:pt x="0" y="0"/>
                </a:moveTo>
                <a:lnTo>
                  <a:pt x="21431" y="907257"/>
                </a:lnTo>
              </a:path>
            </a:pathLst>
          </a:custGeom>
          <a:solidFill>
            <a:schemeClr val="accent1"/>
          </a:solidFill>
          <a:ln w="38100" cap="sq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8" name="Freeform 247"/>
          <p:cNvSpPr>
            <a:spLocks/>
          </p:cNvSpPr>
          <p:nvPr/>
        </p:nvSpPr>
        <p:spPr bwMode="auto">
          <a:xfrm>
            <a:off x="2541589" y="1560910"/>
            <a:ext cx="22225" cy="681038"/>
          </a:xfrm>
          <a:custGeom>
            <a:avLst/>
            <a:gdLst>
              <a:gd name="T0" fmla="*/ 0 w 21431"/>
              <a:gd name="T1" fmla="*/ 0 h 907257"/>
              <a:gd name="T2" fmla="*/ 22225 w 21431"/>
              <a:gd name="T3" fmla="*/ 908050 h 907257"/>
              <a:gd name="T4" fmla="*/ 0 60000 65536"/>
              <a:gd name="T5" fmla="*/ 0 60000 65536"/>
              <a:gd name="T6" fmla="*/ 0 w 21431"/>
              <a:gd name="T7" fmla="*/ 0 h 907257"/>
              <a:gd name="T8" fmla="*/ 21431 w 21431"/>
              <a:gd name="T9" fmla="*/ 907257 h 907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431" h="907257">
                <a:moveTo>
                  <a:pt x="0" y="0"/>
                </a:moveTo>
                <a:lnTo>
                  <a:pt x="21431" y="907257"/>
                </a:lnTo>
              </a:path>
            </a:pathLst>
          </a:custGeom>
          <a:solidFill>
            <a:schemeClr val="accent1"/>
          </a:solidFill>
          <a:ln w="38100" cap="sq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9" name="Freeform 248"/>
          <p:cNvSpPr>
            <a:spLocks/>
          </p:cNvSpPr>
          <p:nvPr/>
        </p:nvSpPr>
        <p:spPr bwMode="auto">
          <a:xfrm>
            <a:off x="5659439" y="4177903"/>
            <a:ext cx="20637" cy="681038"/>
          </a:xfrm>
          <a:custGeom>
            <a:avLst/>
            <a:gdLst>
              <a:gd name="T0" fmla="*/ 0 w 21431"/>
              <a:gd name="T1" fmla="*/ 0 h 907257"/>
              <a:gd name="T2" fmla="*/ 20637 w 21431"/>
              <a:gd name="T3" fmla="*/ 908050 h 907257"/>
              <a:gd name="T4" fmla="*/ 0 60000 65536"/>
              <a:gd name="T5" fmla="*/ 0 60000 65536"/>
              <a:gd name="T6" fmla="*/ 0 w 21431"/>
              <a:gd name="T7" fmla="*/ 0 h 907257"/>
              <a:gd name="T8" fmla="*/ 21431 w 21431"/>
              <a:gd name="T9" fmla="*/ 907257 h 907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431" h="907257">
                <a:moveTo>
                  <a:pt x="0" y="0"/>
                </a:moveTo>
                <a:lnTo>
                  <a:pt x="21431" y="907257"/>
                </a:lnTo>
              </a:path>
            </a:pathLst>
          </a:custGeom>
          <a:solidFill>
            <a:schemeClr val="accent1"/>
          </a:solidFill>
          <a:ln w="38100" cap="sq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0" name="Freeform 249"/>
          <p:cNvSpPr>
            <a:spLocks/>
          </p:cNvSpPr>
          <p:nvPr/>
        </p:nvSpPr>
        <p:spPr bwMode="auto">
          <a:xfrm>
            <a:off x="8294688" y="2774156"/>
            <a:ext cx="44450" cy="1010841"/>
          </a:xfrm>
          <a:custGeom>
            <a:avLst/>
            <a:gdLst>
              <a:gd name="T0" fmla="*/ 0 w 21431"/>
              <a:gd name="T1" fmla="*/ 0 h 907257"/>
              <a:gd name="T2" fmla="*/ 94826 w 21431"/>
              <a:gd name="T3" fmla="*/ 2002227 h 907257"/>
              <a:gd name="T4" fmla="*/ 0 60000 65536"/>
              <a:gd name="T5" fmla="*/ 0 60000 65536"/>
              <a:gd name="T6" fmla="*/ 0 w 21431"/>
              <a:gd name="T7" fmla="*/ 0 h 907257"/>
              <a:gd name="T8" fmla="*/ 21431 w 21431"/>
              <a:gd name="T9" fmla="*/ 907257 h 907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431" h="907257">
                <a:moveTo>
                  <a:pt x="0" y="0"/>
                </a:moveTo>
                <a:lnTo>
                  <a:pt x="21431" y="907257"/>
                </a:lnTo>
              </a:path>
            </a:pathLst>
          </a:custGeom>
          <a:solidFill>
            <a:schemeClr val="accent1"/>
          </a:solidFill>
          <a:ln w="38100" cap="sq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51" name="Picture 250" descr="router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10792" y="1618673"/>
            <a:ext cx="332625" cy="144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2" name="Picture 251" descr="router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0874" y="1464010"/>
            <a:ext cx="332625" cy="144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3" name="Picture 252" descr="router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69834" y="4058620"/>
            <a:ext cx="332625" cy="144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4" name="Picture 253" descr="router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16790" y="2589990"/>
            <a:ext cx="500063" cy="219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Documents and Settings\bmoran\Local Settings\Temporary Internet Files\Content.IE5\ETP42WR1\MPj03141910000[1]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1" y="2156222"/>
            <a:ext cx="868363" cy="651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" name="Picture 255" descr="pc man.wmf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40846" y="3067664"/>
            <a:ext cx="459961" cy="485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7" name="Picture 256" descr="pc man.wmf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85024" y="3067664"/>
            <a:ext cx="459961" cy="485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8" name="Picture 257" descr="pc man.wmf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29201" y="3067664"/>
            <a:ext cx="459961" cy="485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2" name="Group 263"/>
          <p:cNvGrpSpPr>
            <a:grpSpLocks/>
          </p:cNvGrpSpPr>
          <p:nvPr/>
        </p:nvGrpSpPr>
        <p:grpSpPr bwMode="auto">
          <a:xfrm>
            <a:off x="2359026" y="1470423"/>
            <a:ext cx="6169025" cy="2902744"/>
            <a:chOff x="2359005" y="1783446"/>
            <a:chExt cx="6169282" cy="3869854"/>
          </a:xfrm>
        </p:grpSpPr>
        <p:pic>
          <p:nvPicPr>
            <p:cNvPr id="259" name="Picture 258" descr="rtu.png"/>
            <p:cNvPicPr>
              <a:picLocks noChangeAspect="1"/>
            </p:cNvPicPr>
            <p:nvPr/>
          </p:nvPicPr>
          <p:blipFill>
            <a:blip r:embed="rId7" cstate="email">
              <a:duotone>
                <a:prstClr val="black"/>
                <a:srgbClr val="7030A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504637" y="2195402"/>
              <a:ext cx="344431" cy="2051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0" name="Picture 259" descr="rtu.png"/>
            <p:cNvPicPr>
              <a:picLocks noChangeAspect="1"/>
            </p:cNvPicPr>
            <p:nvPr/>
          </p:nvPicPr>
          <p:blipFill>
            <a:blip r:embed="rId7" cstate="email">
              <a:duotone>
                <a:prstClr val="black"/>
                <a:srgbClr val="7030A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278672" y="1783446"/>
              <a:ext cx="344431" cy="2051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1" name="Picture 260" descr="rtu.png"/>
            <p:cNvPicPr>
              <a:picLocks noChangeAspect="1"/>
            </p:cNvPicPr>
            <p:nvPr/>
          </p:nvPicPr>
          <p:blipFill>
            <a:blip r:embed="rId7" cstate="email">
              <a:duotone>
                <a:prstClr val="black"/>
                <a:srgbClr val="7030A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359005" y="1985851"/>
              <a:ext cx="344431" cy="2051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2" name="Picture 261" descr="rtu.png"/>
            <p:cNvPicPr>
              <a:picLocks noChangeAspect="1"/>
            </p:cNvPicPr>
            <p:nvPr/>
          </p:nvPicPr>
          <p:blipFill>
            <a:blip r:embed="rId7" cstate="email">
              <a:duotone>
                <a:prstClr val="black"/>
                <a:srgbClr val="7030A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468918" y="5448189"/>
              <a:ext cx="344431" cy="2051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3" name="Picture 262" descr="rtu.png"/>
            <p:cNvPicPr>
              <a:picLocks noChangeAspect="1"/>
            </p:cNvPicPr>
            <p:nvPr/>
          </p:nvPicPr>
          <p:blipFill>
            <a:blip r:embed="rId7" cstate="email">
              <a:duotone>
                <a:prstClr val="black"/>
                <a:srgbClr val="7030A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006793" y="3593964"/>
              <a:ext cx="521494" cy="3071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4" name="Group 270"/>
          <p:cNvGrpSpPr>
            <a:grpSpLocks/>
          </p:cNvGrpSpPr>
          <p:nvPr/>
        </p:nvGrpSpPr>
        <p:grpSpPr bwMode="auto">
          <a:xfrm>
            <a:off x="2235201" y="1924051"/>
            <a:ext cx="6475413" cy="3089672"/>
            <a:chOff x="2235328" y="2388154"/>
            <a:chExt cx="6475060" cy="4118812"/>
          </a:xfrm>
        </p:grpSpPr>
        <p:pic>
          <p:nvPicPr>
            <p:cNvPr id="265" name="Picture 264" descr="appliance.pn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171313" y="2388154"/>
              <a:ext cx="599885" cy="452333"/>
            </a:xfrm>
            <a:prstGeom prst="rect">
              <a:avLst/>
            </a:prstGeom>
            <a:effectLst>
              <a:glow rad="101600">
                <a:srgbClr val="FFFF00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7" name="Picture 266" descr="appliance.pn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378023" y="2787649"/>
              <a:ext cx="599885" cy="452333"/>
            </a:xfrm>
            <a:prstGeom prst="rect">
              <a:avLst/>
            </a:prstGeom>
            <a:effectLst>
              <a:glow rad="101600">
                <a:srgbClr val="FFFF00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8" name="Picture 267" descr="appliance.pn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2235328" y="2592341"/>
              <a:ext cx="599885" cy="452333"/>
            </a:xfrm>
            <a:prstGeom prst="rect">
              <a:avLst/>
            </a:prstGeom>
            <a:effectLst>
              <a:glow rad="101600">
                <a:srgbClr val="FFFF00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9" name="Picture 268" descr="appliance.pn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360268" y="6054633"/>
              <a:ext cx="599885" cy="452333"/>
            </a:xfrm>
            <a:prstGeom prst="rect">
              <a:avLst/>
            </a:prstGeom>
            <a:effectLst>
              <a:glow rad="101600">
                <a:srgbClr val="FFFF00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0" name="Picture 269" descr="appliance.pn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803132" y="4488531"/>
              <a:ext cx="907256" cy="685800"/>
            </a:xfrm>
            <a:prstGeom prst="rect">
              <a:avLst/>
            </a:prstGeom>
            <a:effectLst>
              <a:glow rad="101600">
                <a:srgbClr val="FFFF00">
                  <a:alpha val="6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4" name="Freeform 273"/>
          <p:cNvSpPr>
            <a:spLocks/>
          </p:cNvSpPr>
          <p:nvPr/>
        </p:nvSpPr>
        <p:spPr bwMode="auto">
          <a:xfrm>
            <a:off x="4689475" y="2584848"/>
            <a:ext cx="3302000" cy="326231"/>
          </a:xfrm>
          <a:custGeom>
            <a:avLst/>
            <a:gdLst>
              <a:gd name="T0" fmla="*/ 3302000 w 3302493"/>
              <a:gd name="T1" fmla="*/ 0 h 435005"/>
              <a:gd name="T2" fmla="*/ 0 w 3302493"/>
              <a:gd name="T3" fmla="*/ 434975 h 435005"/>
              <a:gd name="T4" fmla="*/ 0 60000 65536"/>
              <a:gd name="T5" fmla="*/ 0 60000 65536"/>
              <a:gd name="T6" fmla="*/ 0 w 3302493"/>
              <a:gd name="T7" fmla="*/ 0 h 435005"/>
              <a:gd name="T8" fmla="*/ 3302493 w 3302493"/>
              <a:gd name="T9" fmla="*/ 435005 h 435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2493" h="435005">
                <a:moveTo>
                  <a:pt x="3302493" y="0"/>
                </a:moveTo>
                <a:lnTo>
                  <a:pt x="0" y="435005"/>
                </a:lnTo>
              </a:path>
            </a:pathLst>
          </a:custGeom>
          <a:solidFill>
            <a:schemeClr val="accent1"/>
          </a:solidFill>
          <a:ln w="38100" cap="rnd" cmpd="sng" algn="ctr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5" name="Freeform 274"/>
          <p:cNvSpPr>
            <a:spLocks/>
          </p:cNvSpPr>
          <p:nvPr/>
        </p:nvSpPr>
        <p:spPr bwMode="auto">
          <a:xfrm>
            <a:off x="4689475" y="1279923"/>
            <a:ext cx="2260600" cy="1631156"/>
          </a:xfrm>
          <a:custGeom>
            <a:avLst/>
            <a:gdLst>
              <a:gd name="T0" fmla="*/ 2260600 w 2261093"/>
              <a:gd name="T1" fmla="*/ 0 h 2174905"/>
              <a:gd name="T2" fmla="*/ 0 w 2261093"/>
              <a:gd name="T3" fmla="*/ 2174875 h 2174905"/>
              <a:gd name="T4" fmla="*/ 0 60000 65536"/>
              <a:gd name="T5" fmla="*/ 0 60000 65536"/>
              <a:gd name="T6" fmla="*/ 0 w 2261093"/>
              <a:gd name="T7" fmla="*/ 0 h 2174905"/>
              <a:gd name="T8" fmla="*/ 2261093 w 2261093"/>
              <a:gd name="T9" fmla="*/ 2174905 h 21749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61093" h="2174905">
                <a:moveTo>
                  <a:pt x="2261093" y="0"/>
                </a:moveTo>
                <a:lnTo>
                  <a:pt x="0" y="2174905"/>
                </a:lnTo>
              </a:path>
            </a:pathLst>
          </a:custGeom>
          <a:solidFill>
            <a:schemeClr val="accent1"/>
          </a:solidFill>
          <a:ln w="38100" cap="rnd" cmpd="sng" algn="ctr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" name="Freeform 275"/>
          <p:cNvSpPr>
            <a:spLocks/>
          </p:cNvSpPr>
          <p:nvPr/>
        </p:nvSpPr>
        <p:spPr bwMode="auto">
          <a:xfrm>
            <a:off x="4706938" y="1471613"/>
            <a:ext cx="584200" cy="1441847"/>
          </a:xfrm>
          <a:custGeom>
            <a:avLst/>
            <a:gdLst>
              <a:gd name="T0" fmla="*/ 584200 w 584267"/>
              <a:gd name="T1" fmla="*/ 0 h 1923119"/>
              <a:gd name="T2" fmla="*/ 0 w 584267"/>
              <a:gd name="T3" fmla="*/ 1922463 h 1923119"/>
              <a:gd name="T4" fmla="*/ 0 60000 65536"/>
              <a:gd name="T5" fmla="*/ 0 60000 65536"/>
              <a:gd name="T6" fmla="*/ 0 w 584267"/>
              <a:gd name="T7" fmla="*/ 0 h 1923119"/>
              <a:gd name="T8" fmla="*/ 584267 w 584267"/>
              <a:gd name="T9" fmla="*/ 1923119 h 1923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4267" h="1923119">
                <a:moveTo>
                  <a:pt x="584267" y="0"/>
                </a:moveTo>
                <a:lnTo>
                  <a:pt x="0" y="1923119"/>
                </a:lnTo>
              </a:path>
            </a:pathLst>
          </a:custGeom>
          <a:solidFill>
            <a:schemeClr val="accent1"/>
          </a:solidFill>
          <a:ln w="38100" cap="rnd" cmpd="sng" algn="ctr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7" name="Freeform 276"/>
          <p:cNvSpPr>
            <a:spLocks/>
          </p:cNvSpPr>
          <p:nvPr/>
        </p:nvSpPr>
        <p:spPr bwMode="auto">
          <a:xfrm>
            <a:off x="2357438" y="1423988"/>
            <a:ext cx="2311400" cy="1470422"/>
          </a:xfrm>
          <a:custGeom>
            <a:avLst/>
            <a:gdLst>
              <a:gd name="T0" fmla="*/ 0 w 2311333"/>
              <a:gd name="T1" fmla="*/ 0 h 1961219"/>
              <a:gd name="T2" fmla="*/ 2311400 w 2311333"/>
              <a:gd name="T3" fmla="*/ 1960563 h 1961219"/>
              <a:gd name="T4" fmla="*/ 0 60000 65536"/>
              <a:gd name="T5" fmla="*/ 0 60000 65536"/>
              <a:gd name="T6" fmla="*/ 0 w 2311333"/>
              <a:gd name="T7" fmla="*/ 0 h 1961219"/>
              <a:gd name="T8" fmla="*/ 2311333 w 2311333"/>
              <a:gd name="T9" fmla="*/ 1961219 h 19612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11333" h="1961219">
                <a:moveTo>
                  <a:pt x="0" y="0"/>
                </a:moveTo>
                <a:lnTo>
                  <a:pt x="2311333" y="1961219"/>
                </a:lnTo>
              </a:path>
            </a:pathLst>
          </a:custGeom>
          <a:solidFill>
            <a:schemeClr val="accent1"/>
          </a:solidFill>
          <a:ln w="38100" cap="rnd" cmpd="sng" algn="ctr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8" name="Freeform 277"/>
          <p:cNvSpPr>
            <a:spLocks/>
          </p:cNvSpPr>
          <p:nvPr/>
        </p:nvSpPr>
        <p:spPr bwMode="auto">
          <a:xfrm>
            <a:off x="2262188" y="2896791"/>
            <a:ext cx="2393950" cy="17859"/>
          </a:xfrm>
          <a:custGeom>
            <a:avLst/>
            <a:gdLst>
              <a:gd name="T0" fmla="*/ 0 w 2393883"/>
              <a:gd name="T1" fmla="*/ 23812 h 23156"/>
              <a:gd name="T2" fmla="*/ 2393950 w 2393883"/>
              <a:gd name="T3" fmla="*/ 0 h 23156"/>
              <a:gd name="T4" fmla="*/ 0 60000 65536"/>
              <a:gd name="T5" fmla="*/ 0 60000 65536"/>
              <a:gd name="T6" fmla="*/ 0 w 2393883"/>
              <a:gd name="T7" fmla="*/ 0 h 23156"/>
              <a:gd name="T8" fmla="*/ 2393883 w 2393883"/>
              <a:gd name="T9" fmla="*/ 23156 h 231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93883" h="23156">
                <a:moveTo>
                  <a:pt x="0" y="23156"/>
                </a:moveTo>
                <a:lnTo>
                  <a:pt x="2393883" y="0"/>
                </a:lnTo>
              </a:path>
            </a:pathLst>
          </a:custGeom>
          <a:solidFill>
            <a:schemeClr val="accent1"/>
          </a:solidFill>
          <a:ln w="38100" cap="rnd" cmpd="sng" algn="ctr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9" name="Freeform 278"/>
          <p:cNvSpPr>
            <a:spLocks/>
          </p:cNvSpPr>
          <p:nvPr/>
        </p:nvSpPr>
        <p:spPr bwMode="auto">
          <a:xfrm>
            <a:off x="2281238" y="2902744"/>
            <a:ext cx="2417762" cy="952500"/>
          </a:xfrm>
          <a:custGeom>
            <a:avLst/>
            <a:gdLst>
              <a:gd name="T0" fmla="*/ 0 w 2418013"/>
              <a:gd name="T1" fmla="*/ 1270000 h 1269661"/>
              <a:gd name="T2" fmla="*/ 2417762 w 2418013"/>
              <a:gd name="T3" fmla="*/ 0 h 1269661"/>
              <a:gd name="T4" fmla="*/ 0 60000 65536"/>
              <a:gd name="T5" fmla="*/ 0 60000 65536"/>
              <a:gd name="T6" fmla="*/ 0 w 2418013"/>
              <a:gd name="T7" fmla="*/ 0 h 1269661"/>
              <a:gd name="T8" fmla="*/ 2418013 w 2418013"/>
              <a:gd name="T9" fmla="*/ 1269661 h 12696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18013" h="1269661">
                <a:moveTo>
                  <a:pt x="0" y="1269661"/>
                </a:moveTo>
                <a:lnTo>
                  <a:pt x="2418013" y="0"/>
                </a:lnTo>
              </a:path>
            </a:pathLst>
          </a:custGeom>
          <a:solidFill>
            <a:schemeClr val="accent1"/>
          </a:solidFill>
          <a:ln w="38100" cap="rnd" cmpd="sng" algn="ctr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0" name="Freeform 279"/>
          <p:cNvSpPr>
            <a:spLocks/>
          </p:cNvSpPr>
          <p:nvPr/>
        </p:nvSpPr>
        <p:spPr bwMode="auto">
          <a:xfrm>
            <a:off x="4706939" y="2934891"/>
            <a:ext cx="409575" cy="809625"/>
          </a:xfrm>
          <a:custGeom>
            <a:avLst/>
            <a:gdLst>
              <a:gd name="T0" fmla="*/ 409575 w 409007"/>
              <a:gd name="T1" fmla="*/ 1079500 h 1079161"/>
              <a:gd name="T2" fmla="*/ 0 w 409007"/>
              <a:gd name="T3" fmla="*/ 0 h 1079161"/>
              <a:gd name="T4" fmla="*/ 0 60000 65536"/>
              <a:gd name="T5" fmla="*/ 0 60000 65536"/>
              <a:gd name="T6" fmla="*/ 0 w 409007"/>
              <a:gd name="T7" fmla="*/ 0 h 1079161"/>
              <a:gd name="T8" fmla="*/ 409007 w 409007"/>
              <a:gd name="T9" fmla="*/ 1079161 h 10791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007" h="1079161">
                <a:moveTo>
                  <a:pt x="409007" y="1079161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38100" cap="rnd" cmpd="sng" algn="ctr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066800" y="2516981"/>
            <a:ext cx="3311525" cy="2363391"/>
          </a:xfrm>
          <a:prstGeom prst="rect">
            <a:avLst/>
          </a:prstGeom>
          <a:solidFill>
            <a:srgbClr val="FFFFFF">
              <a:alpha val="8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b="1" dirty="0">
                <a:latin typeface="Calibri" pitchFamily="34" charset="0"/>
              </a:rPr>
              <a:t>Centralized Control </a:t>
            </a: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Element manager for Uplogix </a:t>
            </a:r>
            <a:r>
              <a:rPr lang="en-US" dirty="0" smtClean="0">
                <a:latin typeface="Calibri" pitchFamily="34" charset="0"/>
              </a:rPr>
              <a:t>Local Managers:</a:t>
            </a:r>
            <a:endParaRPr lang="en-US" dirty="0">
              <a:latin typeface="Calibri" pitchFamily="34" charset="0"/>
            </a:endParaRPr>
          </a:p>
          <a:p>
            <a:pPr marL="230188" lvl="1" indent="-230188"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Grouping of similar sites for easier deployment</a:t>
            </a:r>
          </a:p>
          <a:p>
            <a:pPr marL="230188" lvl="1" indent="-230188"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Device management</a:t>
            </a:r>
          </a:p>
          <a:p>
            <a:pPr marL="230188" lvl="1" indent="-230188"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User management</a:t>
            </a:r>
          </a:p>
          <a:p>
            <a:pPr marL="230188" lvl="1" indent="-230188"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Label/tag end devices</a:t>
            </a:r>
          </a:p>
          <a:p>
            <a:pPr marL="230188" lvl="1" indent="-230188"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Push data &amp; rules </a:t>
            </a:r>
            <a:r>
              <a:rPr lang="en-US" sz="1600" dirty="0" smtClean="0">
                <a:latin typeface="Calibri" pitchFamily="34" charset="0"/>
              </a:rPr>
              <a:t>to all </a:t>
            </a:r>
            <a:r>
              <a:rPr lang="en-US" sz="1600" dirty="0">
                <a:latin typeface="Calibri" pitchFamily="34" charset="0"/>
              </a:rPr>
              <a:t>appliances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37118 0.186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1182E-6 L 0.25799 -0.144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62711E-6 L 0.20469 0.06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773E-6 L 0.15399 2.5977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2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5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8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24" grpId="0" build="p" bldLvl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U:\Marketing\Graphics\Stock Art\crestock-434060-1600x1200.jpg"/>
          <p:cNvPicPr>
            <a:picLocks noChangeAspect="1" noChangeArrowheads="1"/>
          </p:cNvPicPr>
          <p:nvPr/>
        </p:nvPicPr>
        <p:blipFill>
          <a:blip r:embed="rId3" cstate="print"/>
          <a:srcRect b="592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2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0" name="think-cell Slide" r:id="rId4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391400" cy="10477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 beyond out-of-band</a:t>
            </a:r>
          </a:p>
        </p:txBody>
      </p:sp>
      <p:sp>
        <p:nvSpPr>
          <p:cNvPr id="17417" name="Rectangle 2"/>
          <p:cNvSpPr>
            <a:spLocks noChangeArrowheads="1"/>
          </p:cNvSpPr>
          <p:nvPr/>
        </p:nvSpPr>
        <p:spPr bwMode="auto">
          <a:xfrm>
            <a:off x="304800" y="104775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Uplogix is the most evolved out-of-band solution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57400" y="3486150"/>
            <a:ext cx="5486400" cy="1427163"/>
            <a:chOff x="3657600" y="3638550"/>
            <a:chExt cx="5486400" cy="1426936"/>
          </a:xfrm>
        </p:grpSpPr>
        <p:sp>
          <p:nvSpPr>
            <p:cNvPr id="10" name="Rectangle 9"/>
            <p:cNvSpPr/>
            <p:nvPr/>
          </p:nvSpPr>
          <p:spPr>
            <a:xfrm>
              <a:off x="3657600" y="3638550"/>
              <a:ext cx="5370513" cy="142693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99" name="Rectangle 2"/>
            <p:cNvSpPr>
              <a:spLocks noChangeArrowheads="1"/>
            </p:cNvSpPr>
            <p:nvPr/>
          </p:nvSpPr>
          <p:spPr bwMode="auto">
            <a:xfrm>
              <a:off x="5715000" y="3809094"/>
              <a:ext cx="342900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000"/>
                <a:t>Founded in 2005; Austin, TX</a:t>
              </a:r>
            </a:p>
            <a:p>
              <a:pPr marL="228600" indent="-2286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000"/>
                <a:t>250+ clients; all verticals</a:t>
              </a:r>
            </a:p>
            <a:p>
              <a:pPr marL="228600" indent="-2286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000"/>
                <a:t>Battle tested</a:t>
              </a:r>
              <a:endParaRPr lang="en-US" sz="1600" b="1" i="1"/>
            </a:p>
          </p:txBody>
        </p:sp>
        <p:pic>
          <p:nvPicPr>
            <p:cNvPr id="16400" name="Picture 3" descr="U:\Marketing\Graphics\Stock Art\Dollarphotoclub_3544160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3800" y="3744470"/>
              <a:ext cx="1926496" cy="125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6"/>
          <p:cNvGrpSpPr/>
          <p:nvPr/>
        </p:nvGrpSpPr>
        <p:grpSpPr>
          <a:xfrm>
            <a:off x="813937" y="1733550"/>
            <a:ext cx="1435971" cy="1127579"/>
            <a:chOff x="762000" y="1733550"/>
            <a:chExt cx="1435971" cy="11275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43714" t="32069" r="45000" b="53448"/>
            <a:stretch>
              <a:fillRect/>
            </a:stretch>
          </p:blipFill>
          <p:spPr bwMode="auto">
            <a:xfrm>
              <a:off x="1070475" y="2099129"/>
              <a:ext cx="819021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762000" y="1733550"/>
              <a:ext cx="143597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</a:rPr>
                <a:t>SMARTEN UP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0" y="2876550"/>
            <a:ext cx="1539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AUTOMATION</a:t>
            </a:r>
          </a:p>
        </p:txBody>
      </p:sp>
      <p:grpSp>
        <p:nvGrpSpPr>
          <p:cNvPr id="5" name="Group 27"/>
          <p:cNvGrpSpPr/>
          <p:nvPr/>
        </p:nvGrpSpPr>
        <p:grpSpPr>
          <a:xfrm>
            <a:off x="3124200" y="1733550"/>
            <a:ext cx="1236236" cy="1127579"/>
            <a:chOff x="3124200" y="1733550"/>
            <a:chExt cx="1236236" cy="11275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l="43786" t="31027" r="44881" b="54491"/>
            <a:stretch>
              <a:fillRect/>
            </a:stretch>
          </p:blipFill>
          <p:spPr bwMode="auto">
            <a:xfrm>
              <a:off x="3331080" y="2099129"/>
              <a:ext cx="822476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3124200" y="1733550"/>
              <a:ext cx="123623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</a:rPr>
                <a:t>ARMOR UP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192463" y="2857500"/>
            <a:ext cx="1100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SECURITY</a:t>
            </a:r>
          </a:p>
        </p:txBody>
      </p:sp>
      <p:grpSp>
        <p:nvGrpSpPr>
          <p:cNvPr id="6" name="Group 28"/>
          <p:cNvGrpSpPr/>
          <p:nvPr/>
        </p:nvGrpSpPr>
        <p:grpSpPr>
          <a:xfrm>
            <a:off x="5410200" y="1733550"/>
            <a:ext cx="928459" cy="1127579"/>
            <a:chOff x="5410200" y="1733550"/>
            <a:chExt cx="928459" cy="11275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 l="43690" t="48358" r="45000" b="37159"/>
            <a:stretch>
              <a:fillRect/>
            </a:stretch>
          </p:blipFill>
          <p:spPr bwMode="auto">
            <a:xfrm>
              <a:off x="5464055" y="2099129"/>
              <a:ext cx="82074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5410200" y="1733550"/>
              <a:ext cx="92845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</a:rPr>
                <a:t>LINK UP</a:t>
              </a: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32425" y="2847975"/>
            <a:ext cx="884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ACCESS</a:t>
            </a:r>
          </a:p>
        </p:txBody>
      </p:sp>
      <p:grpSp>
        <p:nvGrpSpPr>
          <p:cNvPr id="7" name="Group 29"/>
          <p:cNvGrpSpPr/>
          <p:nvPr/>
        </p:nvGrpSpPr>
        <p:grpSpPr>
          <a:xfrm>
            <a:off x="7392074" y="1733550"/>
            <a:ext cx="966931" cy="1127579"/>
            <a:chOff x="7391400" y="1733550"/>
            <a:chExt cx="966931" cy="11275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 l="43500" t="60345" r="45500" b="25172"/>
            <a:stretch>
              <a:fillRect/>
            </a:stretch>
          </p:blipFill>
          <p:spPr bwMode="auto">
            <a:xfrm>
              <a:off x="7475722" y="2099129"/>
              <a:ext cx="798286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7391400" y="1733550"/>
              <a:ext cx="96693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</a:rPr>
                <a:t>KEEP UP</a:t>
              </a: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381875" y="2847975"/>
            <a:ext cx="987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PROVEN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build="p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45342" y="1345406"/>
            <a:ext cx="3636131" cy="333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Uplogix Control Center</a:t>
            </a:r>
            <a:br>
              <a:rPr lang="en-US" dirty="0" smtClean="0"/>
            </a:br>
            <a:r>
              <a:rPr lang="en-US" dirty="0" smtClean="0"/>
              <a:t>Central Control for the Enterprise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None/>
              <a:defRPr/>
            </a:pPr>
            <a:r>
              <a:rPr lang="en-US" sz="1800" b="1" kern="1200" dirty="0" smtClean="0"/>
              <a:t>Centralized Control for LMS</a:t>
            </a:r>
          </a:p>
          <a:p>
            <a:pPr marL="284163" indent="-168275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en-US" sz="1800" kern="1200" dirty="0" smtClean="0"/>
              <a:t>Web-based GUI</a:t>
            </a:r>
          </a:p>
          <a:p>
            <a:pPr marL="514350" lvl="1" indent="-230188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kern="1200" dirty="0" smtClean="0"/>
              <a:t>Real time data for</a:t>
            </a:r>
            <a:br>
              <a:rPr lang="en-US" sz="1600" kern="1200" dirty="0" smtClean="0"/>
            </a:br>
            <a:r>
              <a:rPr lang="en-US" sz="1600" kern="1200" dirty="0" smtClean="0"/>
              <a:t>Uplogix Local Managers and</a:t>
            </a:r>
            <a:br>
              <a:rPr lang="en-US" sz="1600" kern="1200" dirty="0" smtClean="0"/>
            </a:br>
            <a:r>
              <a:rPr lang="en-US" sz="1600" kern="1200" dirty="0" smtClean="0"/>
              <a:t>managed devices</a:t>
            </a:r>
          </a:p>
          <a:p>
            <a:pPr marL="514350" lvl="1" indent="-230188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kern="1200" dirty="0" smtClean="0"/>
              <a:t>Granular authorization</a:t>
            </a:r>
          </a:p>
          <a:p>
            <a:pPr marL="514350" lvl="1" indent="-230188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kern="1200" dirty="0" smtClean="0"/>
              <a:t>Easy creation and </a:t>
            </a:r>
            <a:br>
              <a:rPr lang="en-US" sz="1600" kern="1200" dirty="0" smtClean="0"/>
            </a:br>
            <a:r>
              <a:rPr lang="en-US" sz="1600" kern="1200" dirty="0" smtClean="0"/>
              <a:t>modification of rules</a:t>
            </a:r>
          </a:p>
          <a:p>
            <a:pPr marL="514350" lvl="1" indent="-230188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kern="1200" dirty="0" smtClean="0"/>
              <a:t>Browse logs and SLV tests</a:t>
            </a:r>
          </a:p>
          <a:p>
            <a:pPr marL="114300" indent="-230188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1200" dirty="0" smtClean="0"/>
              <a:t>Alarm &amp; trap manager</a:t>
            </a:r>
          </a:p>
          <a:p>
            <a:pPr marL="114300" indent="-230188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1200" dirty="0" smtClean="0"/>
              <a:t>Reporting &amp; audit engine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051300" y="1126332"/>
            <a:ext cx="3644900" cy="333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permission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881437"/>
            <a:ext cx="8810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r="26678"/>
          <a:stretch>
            <a:fillRect/>
          </a:stretch>
        </p:blipFill>
        <p:spPr bwMode="auto">
          <a:xfrm>
            <a:off x="4494213" y="2268141"/>
            <a:ext cx="3516312" cy="222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1683544"/>
            <a:ext cx="521493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arrow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2225" y="3444479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reeform 35"/>
          <p:cNvSpPr/>
          <p:nvPr/>
        </p:nvSpPr>
        <p:spPr bwMode="auto">
          <a:xfrm>
            <a:off x="6154739" y="2640806"/>
            <a:ext cx="293687" cy="14288"/>
          </a:xfrm>
          <a:custGeom>
            <a:avLst/>
            <a:gdLst>
              <a:gd name="connsiteX0" fmla="*/ 0 w 226336"/>
              <a:gd name="connsiteY0" fmla="*/ 18603 h 29429"/>
              <a:gd name="connsiteX1" fmla="*/ 63374 w 226336"/>
              <a:gd name="connsiteY1" fmla="*/ 27657 h 29429"/>
              <a:gd name="connsiteX2" fmla="*/ 217283 w 226336"/>
              <a:gd name="connsiteY2" fmla="*/ 496 h 29429"/>
              <a:gd name="connsiteX3" fmla="*/ 226336 w 226336"/>
              <a:gd name="connsiteY3" fmla="*/ 496 h 29429"/>
              <a:gd name="connsiteX0" fmla="*/ 0 w 226336"/>
              <a:gd name="connsiteY0" fmla="*/ 18603 h 29429"/>
              <a:gd name="connsiteX1" fmla="*/ 63374 w 226336"/>
              <a:gd name="connsiteY1" fmla="*/ 27657 h 29429"/>
              <a:gd name="connsiteX2" fmla="*/ 217283 w 226336"/>
              <a:gd name="connsiteY2" fmla="*/ 496 h 29429"/>
              <a:gd name="connsiteX3" fmla="*/ 226336 w 226336"/>
              <a:gd name="connsiteY3" fmla="*/ 496 h 29429"/>
              <a:gd name="connsiteX0" fmla="*/ 0 w 226336"/>
              <a:gd name="connsiteY0" fmla="*/ 18603 h 18603"/>
              <a:gd name="connsiteX1" fmla="*/ 217283 w 226336"/>
              <a:gd name="connsiteY1" fmla="*/ 496 h 18603"/>
              <a:gd name="connsiteX2" fmla="*/ 226336 w 226336"/>
              <a:gd name="connsiteY2" fmla="*/ 496 h 18603"/>
              <a:gd name="connsiteX0" fmla="*/ 0 w 293011"/>
              <a:gd name="connsiteY0" fmla="*/ 18603 h 18603"/>
              <a:gd name="connsiteX1" fmla="*/ 283958 w 293011"/>
              <a:gd name="connsiteY1" fmla="*/ 496 h 18603"/>
              <a:gd name="connsiteX2" fmla="*/ 293011 w 293011"/>
              <a:gd name="connsiteY2" fmla="*/ 496 h 1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11" h="18603">
                <a:moveTo>
                  <a:pt x="0" y="18603"/>
                </a:moveTo>
                <a:lnTo>
                  <a:pt x="283958" y="496"/>
                </a:lnTo>
                <a:cubicBezTo>
                  <a:pt x="286935" y="0"/>
                  <a:pt x="289993" y="496"/>
                  <a:pt x="293011" y="496"/>
                </a:cubicBezTo>
              </a:path>
            </a:pathLst>
          </a:custGeom>
          <a:noFill/>
          <a:ln w="3810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6151564" y="2431256"/>
            <a:ext cx="1514729" cy="398860"/>
            <a:chOff x="1559227" y="2989141"/>
            <a:chExt cx="1514962" cy="530790"/>
          </a:xfrm>
        </p:grpSpPr>
        <p:sp>
          <p:nvSpPr>
            <p:cNvPr id="22" name="TextBox 21"/>
            <p:cNvSpPr txBox="1"/>
            <p:nvPr/>
          </p:nvSpPr>
          <p:spPr>
            <a:xfrm>
              <a:off x="2095885" y="3085793"/>
              <a:ext cx="978304" cy="40958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Dashboard</a:t>
              </a:r>
            </a:p>
          </p:txBody>
        </p:sp>
        <p:pic>
          <p:nvPicPr>
            <p:cNvPr id="23" name="Picture 22" descr="server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9227" y="2989141"/>
              <a:ext cx="685906" cy="530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155"/>
          <p:cNvGrpSpPr>
            <a:grpSpLocks/>
          </p:cNvGrpSpPr>
          <p:nvPr/>
        </p:nvGrpSpPr>
        <p:grpSpPr bwMode="auto">
          <a:xfrm>
            <a:off x="6096000" y="1566863"/>
            <a:ext cx="2438400" cy="1965722"/>
            <a:chOff x="1622835" y="1801162"/>
            <a:chExt cx="2438031" cy="2621704"/>
          </a:xfrm>
        </p:grpSpPr>
        <p:sp>
          <p:nvSpPr>
            <p:cNvPr id="16" name="Freeform 15"/>
            <p:cNvSpPr/>
            <p:nvPr/>
          </p:nvSpPr>
          <p:spPr bwMode="auto">
            <a:xfrm>
              <a:off x="1622835" y="1801162"/>
              <a:ext cx="2438031" cy="2615352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1654629"/>
                <a:gd name="connsiteX1" fmla="*/ 74175 w 316775"/>
                <a:gd name="connsiteY1" fmla="*/ 3973 h 1654629"/>
                <a:gd name="connsiteX2" fmla="*/ 0 w 316775"/>
                <a:gd name="connsiteY2" fmla="*/ 0 h 1654629"/>
                <a:gd name="connsiteX3" fmla="*/ 10886 w 316775"/>
                <a:gd name="connsiteY3" fmla="*/ 1654629 h 1654629"/>
                <a:gd name="connsiteX0" fmla="*/ 1307401 w 1307401"/>
                <a:gd name="connsiteY0" fmla="*/ 858680 h 2510043"/>
                <a:gd name="connsiteX1" fmla="*/ 1064801 w 1307401"/>
                <a:gd name="connsiteY1" fmla="*/ 859387 h 2510043"/>
                <a:gd name="connsiteX2" fmla="*/ 990626 w 1307401"/>
                <a:gd name="connsiteY2" fmla="*/ 855414 h 2510043"/>
                <a:gd name="connsiteX3" fmla="*/ 1001512 w 1307401"/>
                <a:gd name="connsiteY3" fmla="*/ 2510043 h 2510043"/>
                <a:gd name="connsiteX0" fmla="*/ 1368072 w 1368072"/>
                <a:gd name="connsiteY0" fmla="*/ 858680 h 2510043"/>
                <a:gd name="connsiteX1" fmla="*/ 1064801 w 1368072"/>
                <a:gd name="connsiteY1" fmla="*/ 859387 h 2510043"/>
                <a:gd name="connsiteX2" fmla="*/ 1051297 w 1368072"/>
                <a:gd name="connsiteY2" fmla="*/ 855414 h 2510043"/>
                <a:gd name="connsiteX3" fmla="*/ 1062183 w 1368072"/>
                <a:gd name="connsiteY3" fmla="*/ 2510043 h 2510043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1698627"/>
                <a:gd name="connsiteX1" fmla="*/ 227601 w 530872"/>
                <a:gd name="connsiteY1" fmla="*/ 581371 h 1698627"/>
                <a:gd name="connsiteX2" fmla="*/ 2251 w 530872"/>
                <a:gd name="connsiteY2" fmla="*/ 662 h 1698627"/>
                <a:gd name="connsiteX3" fmla="*/ 214097 w 530872"/>
                <a:gd name="connsiteY3" fmla="*/ 577398 h 1698627"/>
                <a:gd name="connsiteX4" fmla="*/ 224983 w 530872"/>
                <a:gd name="connsiteY4" fmla="*/ 1698627 h 1698627"/>
                <a:gd name="connsiteX0" fmla="*/ 395067 w 744632"/>
                <a:gd name="connsiteY0" fmla="*/ 1286834 h 2404797"/>
                <a:gd name="connsiteX1" fmla="*/ 91796 w 744632"/>
                <a:gd name="connsiteY1" fmla="*/ 1287541 h 2404797"/>
                <a:gd name="connsiteX2" fmla="*/ 744632 w 744632"/>
                <a:gd name="connsiteY2" fmla="*/ 662 h 2404797"/>
                <a:gd name="connsiteX3" fmla="*/ 78292 w 744632"/>
                <a:gd name="connsiteY3" fmla="*/ 1283568 h 2404797"/>
                <a:gd name="connsiteX4" fmla="*/ 89178 w 744632"/>
                <a:gd name="connsiteY4" fmla="*/ 2404797 h 2404797"/>
                <a:gd name="connsiteX0" fmla="*/ 1209879 w 1209879"/>
                <a:gd name="connsiteY0" fmla="*/ 553503 h 2404797"/>
                <a:gd name="connsiteX1" fmla="*/ 91796 w 1209879"/>
                <a:gd name="connsiteY1" fmla="*/ 1287541 h 2404797"/>
                <a:gd name="connsiteX2" fmla="*/ 744632 w 1209879"/>
                <a:gd name="connsiteY2" fmla="*/ 662 h 2404797"/>
                <a:gd name="connsiteX3" fmla="*/ 78292 w 1209879"/>
                <a:gd name="connsiteY3" fmla="*/ 1283568 h 2404797"/>
                <a:gd name="connsiteX4" fmla="*/ 89178 w 1209879"/>
                <a:gd name="connsiteY4" fmla="*/ 2404797 h 2404797"/>
                <a:gd name="connsiteX0" fmla="*/ 1120701 w 1120701"/>
                <a:gd name="connsiteY0" fmla="*/ 552841 h 2404135"/>
                <a:gd name="connsiteX1" fmla="*/ 2618 w 1120701"/>
                <a:gd name="connsiteY1" fmla="*/ 1286879 h 2404135"/>
                <a:gd name="connsiteX2" fmla="*/ 655454 w 1120701"/>
                <a:gd name="connsiteY2" fmla="*/ 0 h 2404135"/>
                <a:gd name="connsiteX3" fmla="*/ 0 w 1120701"/>
                <a:gd name="connsiteY3" fmla="*/ 2404135 h 2404135"/>
                <a:gd name="connsiteX0" fmla="*/ 1120701 w 1120701"/>
                <a:gd name="connsiteY0" fmla="*/ 552841 h 2404135"/>
                <a:gd name="connsiteX1" fmla="*/ 2618 w 1120701"/>
                <a:gd name="connsiteY1" fmla="*/ 897580 h 2404135"/>
                <a:gd name="connsiteX2" fmla="*/ 655454 w 1120701"/>
                <a:gd name="connsiteY2" fmla="*/ 0 h 2404135"/>
                <a:gd name="connsiteX3" fmla="*/ 0 w 1120701"/>
                <a:gd name="connsiteY3" fmla="*/ 2404135 h 2404135"/>
                <a:gd name="connsiteX0" fmla="*/ 1153746 w 1153746"/>
                <a:gd name="connsiteY0" fmla="*/ 0 h 1851294"/>
                <a:gd name="connsiteX1" fmla="*/ 35663 w 1153746"/>
                <a:gd name="connsiteY1" fmla="*/ 344739 h 1851294"/>
                <a:gd name="connsiteX2" fmla="*/ 436 w 1153746"/>
                <a:gd name="connsiteY2" fmla="*/ 488308 h 1851294"/>
                <a:gd name="connsiteX3" fmla="*/ 33045 w 1153746"/>
                <a:gd name="connsiteY3" fmla="*/ 1851294 h 1851294"/>
                <a:gd name="connsiteX0" fmla="*/ 1153310 w 1153310"/>
                <a:gd name="connsiteY0" fmla="*/ 0 h 1851294"/>
                <a:gd name="connsiteX1" fmla="*/ 35227 w 1153310"/>
                <a:gd name="connsiteY1" fmla="*/ 344739 h 1851294"/>
                <a:gd name="connsiteX2" fmla="*/ 0 w 1153310"/>
                <a:gd name="connsiteY2" fmla="*/ 488308 h 1851294"/>
                <a:gd name="connsiteX3" fmla="*/ 32609 w 1153310"/>
                <a:gd name="connsiteY3" fmla="*/ 1851294 h 1851294"/>
                <a:gd name="connsiteX0" fmla="*/ 1153310 w 1153310"/>
                <a:gd name="connsiteY0" fmla="*/ 0 h 1851294"/>
                <a:gd name="connsiteX1" fmla="*/ 0 w 1153310"/>
                <a:gd name="connsiteY1" fmla="*/ 488308 h 1851294"/>
                <a:gd name="connsiteX2" fmla="*/ 32609 w 1153310"/>
                <a:gd name="connsiteY2" fmla="*/ 1851294 h 1851294"/>
                <a:gd name="connsiteX0" fmla="*/ 1153310 w 1153310"/>
                <a:gd name="connsiteY0" fmla="*/ 0 h 1851294"/>
                <a:gd name="connsiteX1" fmla="*/ 0 w 1153310"/>
                <a:gd name="connsiteY1" fmla="*/ 370613 h 1851294"/>
                <a:gd name="connsiteX2" fmla="*/ 32609 w 1153310"/>
                <a:gd name="connsiteY2" fmla="*/ 1851294 h 1851294"/>
                <a:gd name="connsiteX0" fmla="*/ 1564320 w 1564320"/>
                <a:gd name="connsiteY0" fmla="*/ 0 h 1851294"/>
                <a:gd name="connsiteX1" fmla="*/ 411010 w 1564320"/>
                <a:gd name="connsiteY1" fmla="*/ 370613 h 1851294"/>
                <a:gd name="connsiteX2" fmla="*/ 0 w 1564320"/>
                <a:gd name="connsiteY2" fmla="*/ 1851294 h 1851294"/>
                <a:gd name="connsiteX0" fmla="*/ 1183320 w 1183320"/>
                <a:gd name="connsiteY0" fmla="*/ 0 h 1851294"/>
                <a:gd name="connsiteX1" fmla="*/ 30010 w 1183320"/>
                <a:gd name="connsiteY1" fmla="*/ 370613 h 1851294"/>
                <a:gd name="connsiteX2" fmla="*/ 0 w 1183320"/>
                <a:gd name="connsiteY2" fmla="*/ 1851294 h 1851294"/>
                <a:gd name="connsiteX0" fmla="*/ 3047631 w 3047631"/>
                <a:gd name="connsiteY0" fmla="*/ 0 h 2614774"/>
                <a:gd name="connsiteX1" fmla="*/ 30010 w 3047631"/>
                <a:gd name="connsiteY1" fmla="*/ 1134093 h 2614774"/>
                <a:gd name="connsiteX2" fmla="*/ 0 w 3047631"/>
                <a:gd name="connsiteY2" fmla="*/ 2614774 h 2614774"/>
                <a:gd name="connsiteX0" fmla="*/ 2438031 w 2438031"/>
                <a:gd name="connsiteY0" fmla="*/ 0 h 2614774"/>
                <a:gd name="connsiteX1" fmla="*/ 30010 w 2438031"/>
                <a:gd name="connsiteY1" fmla="*/ 1134093 h 2614774"/>
                <a:gd name="connsiteX2" fmla="*/ 0 w 2438031"/>
                <a:gd name="connsiteY2" fmla="*/ 2614774 h 261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031" h="2614774">
                  <a:moveTo>
                    <a:pt x="2438031" y="0"/>
                  </a:moveTo>
                  <a:lnTo>
                    <a:pt x="30010" y="1134093"/>
                  </a:lnTo>
                  <a:lnTo>
                    <a:pt x="0" y="2614774"/>
                  </a:ln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665692" y="3566961"/>
              <a:ext cx="315864" cy="3176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3266"/>
                <a:gd name="connsiteX1" fmla="*/ 0 w 316775"/>
                <a:gd name="connsiteY1" fmla="*/ 0 h 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775" h="3266">
                  <a:moveTo>
                    <a:pt x="316775" y="3266"/>
                  </a:moveTo>
                  <a:lnTo>
                    <a:pt x="0" y="0"/>
                  </a:ln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665692" y="4129095"/>
              <a:ext cx="315864" cy="3176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3266"/>
                <a:gd name="connsiteX1" fmla="*/ 0 w 316775"/>
                <a:gd name="connsiteY1" fmla="*/ 0 h 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775" h="3266">
                  <a:moveTo>
                    <a:pt x="316775" y="3266"/>
                  </a:moveTo>
                  <a:lnTo>
                    <a:pt x="0" y="0"/>
                  </a:ln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665692" y="4419690"/>
              <a:ext cx="315864" cy="3176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3266"/>
                <a:gd name="connsiteX1" fmla="*/ 0 w 316775"/>
                <a:gd name="connsiteY1" fmla="*/ 0 h 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775" h="3266">
                  <a:moveTo>
                    <a:pt x="316775" y="3266"/>
                  </a:moveTo>
                  <a:lnTo>
                    <a:pt x="0" y="0"/>
                  </a:ln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665692" y="3886139"/>
              <a:ext cx="315864" cy="3176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3266"/>
                <a:gd name="connsiteX1" fmla="*/ 0 w 316775"/>
                <a:gd name="connsiteY1" fmla="*/ 0 h 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775" h="3266">
                  <a:moveTo>
                    <a:pt x="316775" y="3266"/>
                  </a:moveTo>
                  <a:lnTo>
                    <a:pt x="0" y="0"/>
                  </a:ln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9336E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144"/>
          <p:cNvGrpSpPr>
            <a:grpSpLocks/>
          </p:cNvGrpSpPr>
          <p:nvPr/>
        </p:nvGrpSpPr>
        <p:grpSpPr bwMode="auto">
          <a:xfrm>
            <a:off x="6191251" y="2636044"/>
            <a:ext cx="2080868" cy="397669"/>
            <a:chOff x="1628279" y="3255950"/>
            <a:chExt cx="2081181" cy="530790"/>
          </a:xfrm>
        </p:grpSpPr>
        <p:pic>
          <p:nvPicPr>
            <p:cNvPr id="25" name="Picture 24" descr="server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8279" y="3255950"/>
              <a:ext cx="685903" cy="530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2142706" y="3352890"/>
              <a:ext cx="1566754" cy="410806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Fault Management</a:t>
              </a:r>
            </a:p>
          </p:txBody>
        </p:sp>
      </p:grpSp>
      <p:grpSp>
        <p:nvGrpSpPr>
          <p:cNvPr id="6" name="Group 146"/>
          <p:cNvGrpSpPr>
            <a:grpSpLocks/>
          </p:cNvGrpSpPr>
          <p:nvPr/>
        </p:nvGrpSpPr>
        <p:grpSpPr bwMode="auto">
          <a:xfrm>
            <a:off x="6229350" y="2846785"/>
            <a:ext cx="2238463" cy="397669"/>
            <a:chOff x="1666379" y="3560750"/>
            <a:chExt cx="2238526" cy="530790"/>
          </a:xfrm>
        </p:grpSpPr>
        <p:pic>
          <p:nvPicPr>
            <p:cNvPr id="28" name="Picture 27" descr="server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6379" y="3560750"/>
              <a:ext cx="685819" cy="530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2188682" y="3657690"/>
              <a:ext cx="1716223" cy="410806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Config. Management</a:t>
              </a:r>
            </a:p>
          </p:txBody>
        </p:sp>
      </p:grpSp>
      <p:grpSp>
        <p:nvGrpSpPr>
          <p:cNvPr id="7" name="Group 147"/>
          <p:cNvGrpSpPr>
            <a:grpSpLocks/>
          </p:cNvGrpSpPr>
          <p:nvPr/>
        </p:nvGrpSpPr>
        <p:grpSpPr bwMode="auto">
          <a:xfrm>
            <a:off x="6275388" y="3057525"/>
            <a:ext cx="2358687" cy="398860"/>
            <a:chOff x="1712099" y="3850310"/>
            <a:chExt cx="2358061" cy="530790"/>
          </a:xfrm>
        </p:grpSpPr>
        <p:pic>
          <p:nvPicPr>
            <p:cNvPr id="31" name="Picture 30" descr="server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2099" y="3850310"/>
              <a:ext cx="685618" cy="530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2234247" y="3962806"/>
              <a:ext cx="1835913" cy="40958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Network Management</a:t>
              </a:r>
            </a:p>
          </p:txBody>
        </p:sp>
      </p:grpSp>
      <p:grpSp>
        <p:nvGrpSpPr>
          <p:cNvPr id="9" name="Group 148"/>
          <p:cNvGrpSpPr>
            <a:grpSpLocks/>
          </p:cNvGrpSpPr>
          <p:nvPr/>
        </p:nvGrpSpPr>
        <p:grpSpPr bwMode="auto">
          <a:xfrm>
            <a:off x="6305550" y="3269461"/>
            <a:ext cx="2465246" cy="422077"/>
            <a:chOff x="1742579" y="4114800"/>
            <a:chExt cx="2465271" cy="563368"/>
          </a:xfrm>
        </p:grpSpPr>
        <p:pic>
          <p:nvPicPr>
            <p:cNvPr id="34" name="Picture 33" descr="server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2579" y="4114800"/>
              <a:ext cx="685807" cy="530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2279160" y="4267362"/>
              <a:ext cx="1928690" cy="410806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271A0D"/>
                  </a:solidFill>
                  <a:latin typeface="Calibri" pitchFamily="34" charset="0"/>
                </a:rPr>
                <a:t>Trouble Ticketing &amp; RBA</a:t>
              </a:r>
            </a:p>
          </p:txBody>
        </p:sp>
      </p:grpSp>
      <p:sp>
        <p:nvSpPr>
          <p:cNvPr id="72" name="Freeform 71"/>
          <p:cNvSpPr/>
          <p:nvPr/>
        </p:nvSpPr>
        <p:spPr bwMode="auto">
          <a:xfrm>
            <a:off x="5929314" y="1222773"/>
            <a:ext cx="2554287" cy="345281"/>
          </a:xfrm>
          <a:custGeom>
            <a:avLst/>
            <a:gdLst>
              <a:gd name="connsiteX0" fmla="*/ 0 w 2553077"/>
              <a:gd name="connsiteY0" fmla="*/ 0 h 461726"/>
              <a:gd name="connsiteX1" fmla="*/ 2553077 w 2553077"/>
              <a:gd name="connsiteY1" fmla="*/ 461726 h 46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53077" h="461726">
                <a:moveTo>
                  <a:pt x="0" y="0"/>
                </a:moveTo>
                <a:lnTo>
                  <a:pt x="2553077" y="461726"/>
                </a:lnTo>
              </a:path>
            </a:pathLst>
          </a:custGeom>
          <a:noFill/>
          <a:ln w="3810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5041899" y="890589"/>
            <a:ext cx="1158878" cy="1440654"/>
            <a:chOff x="2226547" y="4120333"/>
            <a:chExt cx="1158237" cy="1921168"/>
          </a:xfrm>
        </p:grpSpPr>
        <p:grpSp>
          <p:nvGrpSpPr>
            <p:cNvPr id="12" name="Group 125"/>
            <p:cNvGrpSpPr>
              <a:grpSpLocks/>
            </p:cNvGrpSpPr>
            <p:nvPr/>
          </p:nvGrpSpPr>
          <p:grpSpPr bwMode="auto">
            <a:xfrm>
              <a:off x="2226547" y="4431532"/>
              <a:ext cx="807591" cy="1609969"/>
              <a:chOff x="6233204" y="2459869"/>
              <a:chExt cx="1628073" cy="3245624"/>
            </a:xfrm>
          </p:grpSpPr>
          <p:sp>
            <p:nvSpPr>
              <p:cNvPr id="48" name="Freeform 47"/>
              <p:cNvSpPr/>
              <p:nvPr/>
            </p:nvSpPr>
            <p:spPr bwMode="auto">
              <a:xfrm>
                <a:off x="6469898" y="5142159"/>
                <a:ext cx="518168" cy="332886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16876 w 659130"/>
                  <a:gd name="connsiteY0" fmla="*/ -1 h 1936931"/>
                  <a:gd name="connsiteX1" fmla="*/ 0 w 659130"/>
                  <a:gd name="connsiteY1" fmla="*/ 1573076 h 1936931"/>
                  <a:gd name="connsiteX2" fmla="*/ 659130 w 659130"/>
                  <a:gd name="connsiteY2" fmla="*/ 1936931 h 1936931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  <a:gd name="connsiteX0" fmla="*/ 646589 w 646589"/>
                  <a:gd name="connsiteY0" fmla="*/ 0 h 415449"/>
                  <a:gd name="connsiteX1" fmla="*/ 0 w 646589"/>
                  <a:gd name="connsiteY1" fmla="*/ 415449 h 4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6589" h="415449">
                    <a:moveTo>
                      <a:pt x="646589" y="0"/>
                    </a:moveTo>
                    <a:lnTo>
                      <a:pt x="0" y="415449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pic>
            <p:nvPicPr>
              <p:cNvPr id="49" name="Picture 48" descr="device2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388444" y="5292589"/>
                <a:ext cx="479358" cy="4129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0" name="Freeform 49"/>
              <p:cNvSpPr/>
              <p:nvPr/>
            </p:nvSpPr>
            <p:spPr bwMode="auto">
              <a:xfrm>
                <a:off x="6860123" y="2459869"/>
                <a:ext cx="930785" cy="2634279"/>
              </a:xfrm>
              <a:custGeom>
                <a:avLst/>
                <a:gdLst>
                  <a:gd name="connsiteX0" fmla="*/ 0 w 9525"/>
                  <a:gd name="connsiteY0" fmla="*/ 0 h 1295400"/>
                  <a:gd name="connsiteX1" fmla="*/ 9525 w 9525"/>
                  <a:gd name="connsiteY1" fmla="*/ 1295400 h 1295400"/>
                  <a:gd name="connsiteX0" fmla="*/ 0 w 9525"/>
                  <a:gd name="connsiteY0" fmla="*/ 0 h 1855891"/>
                  <a:gd name="connsiteX1" fmla="*/ 9525 w 9525"/>
                  <a:gd name="connsiteY1" fmla="*/ 1855891 h 1855891"/>
                  <a:gd name="connsiteX0" fmla="*/ 0 w 9525"/>
                  <a:gd name="connsiteY0" fmla="*/ 0 h 1971548"/>
                  <a:gd name="connsiteX1" fmla="*/ 9525 w 9525"/>
                  <a:gd name="connsiteY1" fmla="*/ 1971548 h 1971548"/>
                  <a:gd name="connsiteX0" fmla="*/ 0 w 9525"/>
                  <a:gd name="connsiteY0" fmla="*/ 0 h 1971548"/>
                  <a:gd name="connsiteX1" fmla="*/ 152 w 9525"/>
                  <a:gd name="connsiteY1" fmla="*/ 134711 h 1971548"/>
                  <a:gd name="connsiteX2" fmla="*/ 9525 w 9525"/>
                  <a:gd name="connsiteY2" fmla="*/ 1971548 h 1971548"/>
                  <a:gd name="connsiteX0" fmla="*/ 0 w 161544"/>
                  <a:gd name="connsiteY0" fmla="*/ 0 h 2309622"/>
                  <a:gd name="connsiteX1" fmla="*/ 152171 w 161544"/>
                  <a:gd name="connsiteY1" fmla="*/ 472785 h 2309622"/>
                  <a:gd name="connsiteX2" fmla="*/ 161544 w 161544"/>
                  <a:gd name="connsiteY2" fmla="*/ 2309622 h 2309622"/>
                  <a:gd name="connsiteX0" fmla="*/ 193904 w 193955"/>
                  <a:gd name="connsiteY0" fmla="*/ 0 h 2538164"/>
                  <a:gd name="connsiteX1" fmla="*/ 51 w 193955"/>
                  <a:gd name="connsiteY1" fmla="*/ 701327 h 2538164"/>
                  <a:gd name="connsiteX2" fmla="*/ 9424 w 193955"/>
                  <a:gd name="connsiteY2" fmla="*/ 2538164 h 2538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955" h="2538164">
                    <a:moveTo>
                      <a:pt x="193904" y="0"/>
                    </a:moveTo>
                    <a:cubicBezTo>
                      <a:pt x="193955" y="44904"/>
                      <a:pt x="0" y="656423"/>
                      <a:pt x="51" y="701327"/>
                    </a:cubicBezTo>
                    <a:cubicBezTo>
                      <a:pt x="3074" y="1223799"/>
                      <a:pt x="6249" y="1880981"/>
                      <a:pt x="9424" y="2538164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>
                <a:off x="7036046" y="3631370"/>
                <a:ext cx="530963" cy="1590811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16876 w 659130"/>
                  <a:gd name="connsiteY0" fmla="*/ -1 h 1936931"/>
                  <a:gd name="connsiteX1" fmla="*/ 0 w 659130"/>
                  <a:gd name="connsiteY1" fmla="*/ 1573076 h 1936931"/>
                  <a:gd name="connsiteX2" fmla="*/ 659130 w 659130"/>
                  <a:gd name="connsiteY2" fmla="*/ 1936931 h 1936931"/>
                  <a:gd name="connsiteX0" fmla="*/ 663465 w 663465"/>
                  <a:gd name="connsiteY0" fmla="*/ 0 h 1988526"/>
                  <a:gd name="connsiteX1" fmla="*/ 646589 w 663465"/>
                  <a:gd name="connsiteY1" fmla="*/ 1573077 h 1988526"/>
                  <a:gd name="connsiteX2" fmla="*/ 0 w 663465"/>
                  <a:gd name="connsiteY2" fmla="*/ 1988526 h 198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3465" h="1988526">
                    <a:moveTo>
                      <a:pt x="663465" y="0"/>
                    </a:moveTo>
                    <a:cubicBezTo>
                      <a:pt x="657840" y="1048234"/>
                      <a:pt x="652214" y="524843"/>
                      <a:pt x="646589" y="1573077"/>
                    </a:cubicBezTo>
                    <a:lnTo>
                      <a:pt x="0" y="1988526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>
                <a:off x="6322764" y="3164050"/>
                <a:ext cx="524565" cy="2054929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2568801">
                    <a:moveTo>
                      <a:pt x="548640" y="0"/>
                    </a:moveTo>
                    <a:lnTo>
                      <a:pt x="16876" y="4806"/>
                    </a:lnTo>
                    <a:cubicBezTo>
                      <a:pt x="11251" y="1053040"/>
                      <a:pt x="5625" y="1156712"/>
                      <a:pt x="0" y="2204946"/>
                    </a:cubicBezTo>
                    <a:lnTo>
                      <a:pt x="659130" y="2568801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pic>
            <p:nvPicPr>
              <p:cNvPr id="53" name="Picture 52" descr="tall power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97483" y="3071227"/>
                <a:ext cx="463794" cy="117470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4" name="Freeform 53"/>
              <p:cNvSpPr/>
              <p:nvPr/>
            </p:nvSpPr>
            <p:spPr bwMode="auto">
              <a:xfrm>
                <a:off x="6412324" y="3628170"/>
                <a:ext cx="527765" cy="1552399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130" h="1941739">
                    <a:moveTo>
                      <a:pt x="548640" y="0"/>
                    </a:moveTo>
                    <a:lnTo>
                      <a:pt x="16876" y="4807"/>
                    </a:lnTo>
                    <a:cubicBezTo>
                      <a:pt x="11251" y="1053041"/>
                      <a:pt x="5625" y="529650"/>
                      <a:pt x="0" y="1577884"/>
                    </a:cubicBezTo>
                    <a:lnTo>
                      <a:pt x="659130" y="1941739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6575452" y="4383565"/>
                <a:ext cx="530963" cy="710583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891114">
                    <a:moveTo>
                      <a:pt x="360999" y="9031"/>
                    </a:moveTo>
                    <a:lnTo>
                      <a:pt x="1876" y="5901"/>
                    </a:lnTo>
                    <a:cubicBezTo>
                      <a:pt x="1717" y="0"/>
                      <a:pt x="0" y="534506"/>
                      <a:pt x="2862" y="527259"/>
                    </a:cubicBezTo>
                    <a:lnTo>
                      <a:pt x="661989" y="891114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6495486" y="3929048"/>
                <a:ext cx="527765" cy="1203510"/>
              </a:xfrm>
              <a:custGeom>
                <a:avLst/>
                <a:gdLst>
                  <a:gd name="connsiteX0" fmla="*/ 0 w 723900"/>
                  <a:gd name="connsiteY0" fmla="*/ 0 h 952500"/>
                  <a:gd name="connsiteX1" fmla="*/ 609600 w 723900"/>
                  <a:gd name="connsiteY1" fmla="*/ 361950 h 952500"/>
                  <a:gd name="connsiteX2" fmla="*/ 180975 w 723900"/>
                  <a:gd name="connsiteY2" fmla="*/ 628650 h 952500"/>
                  <a:gd name="connsiteX3" fmla="*/ 723900 w 723900"/>
                  <a:gd name="connsiteY3" fmla="*/ 952500 h 9525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409575 w 952500"/>
                  <a:gd name="connsiteY2" fmla="*/ 781050 h 1104900"/>
                  <a:gd name="connsiteX3" fmla="*/ 952500 w 952500"/>
                  <a:gd name="connsiteY3" fmla="*/ 1104900 h 1104900"/>
                  <a:gd name="connsiteX0" fmla="*/ 0 w 952500"/>
                  <a:gd name="connsiteY0" fmla="*/ 0 h 1104900"/>
                  <a:gd name="connsiteX1" fmla="*/ 838200 w 952500"/>
                  <a:gd name="connsiteY1" fmla="*/ 514350 h 1104900"/>
                  <a:gd name="connsiteX2" fmla="*/ 523875 w 952500"/>
                  <a:gd name="connsiteY2" fmla="*/ 723900 h 1104900"/>
                  <a:gd name="connsiteX3" fmla="*/ 952500 w 952500"/>
                  <a:gd name="connsiteY3" fmla="*/ 1104900 h 1104900"/>
                  <a:gd name="connsiteX0" fmla="*/ 0 w 1104900"/>
                  <a:gd name="connsiteY0" fmla="*/ 0 h 1104900"/>
                  <a:gd name="connsiteX1" fmla="*/ 838200 w 1104900"/>
                  <a:gd name="connsiteY1" fmla="*/ 5143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523875 w 1104900"/>
                  <a:gd name="connsiteY2" fmla="*/ 72390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400050 w 1104900"/>
                  <a:gd name="connsiteY2" fmla="*/ 666750 h 1104900"/>
                  <a:gd name="connsiteX3" fmla="*/ 1104900 w 1104900"/>
                  <a:gd name="connsiteY3" fmla="*/ 1104900 h 1104900"/>
                  <a:gd name="connsiteX0" fmla="*/ 0 w 1104900"/>
                  <a:gd name="connsiteY0" fmla="*/ 0 h 1104900"/>
                  <a:gd name="connsiteX1" fmla="*/ 666750 w 1104900"/>
                  <a:gd name="connsiteY1" fmla="*/ 400050 h 1104900"/>
                  <a:gd name="connsiteX2" fmla="*/ 361950 w 1104900"/>
                  <a:gd name="connsiteY2" fmla="*/ 600075 h 1104900"/>
                  <a:gd name="connsiteX3" fmla="*/ 1104900 w 1104900"/>
                  <a:gd name="connsiteY3" fmla="*/ 1104900 h 1104900"/>
                  <a:gd name="connsiteX0" fmla="*/ 0 w 830580"/>
                  <a:gd name="connsiteY0" fmla="*/ 0 h 868680"/>
                  <a:gd name="connsiteX1" fmla="*/ 666750 w 830580"/>
                  <a:gd name="connsiteY1" fmla="*/ 40005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1405890"/>
                  <a:gd name="connsiteY0" fmla="*/ 0 h 868680"/>
                  <a:gd name="connsiteX1" fmla="*/ 1405890 w 1405890"/>
                  <a:gd name="connsiteY1" fmla="*/ 468630 h 868680"/>
                  <a:gd name="connsiteX2" fmla="*/ 361950 w 1405890"/>
                  <a:gd name="connsiteY2" fmla="*/ 600075 h 868680"/>
                  <a:gd name="connsiteX3" fmla="*/ 830580 w 1405890"/>
                  <a:gd name="connsiteY3" fmla="*/ 868680 h 868680"/>
                  <a:gd name="connsiteX0" fmla="*/ 0 w 830580"/>
                  <a:gd name="connsiteY0" fmla="*/ 0 h 868680"/>
                  <a:gd name="connsiteX1" fmla="*/ 773430 w 830580"/>
                  <a:gd name="connsiteY1" fmla="*/ 369570 h 868680"/>
                  <a:gd name="connsiteX2" fmla="*/ 361950 w 830580"/>
                  <a:gd name="connsiteY2" fmla="*/ 600075 h 868680"/>
                  <a:gd name="connsiteX3" fmla="*/ 830580 w 830580"/>
                  <a:gd name="connsiteY3" fmla="*/ 868680 h 868680"/>
                  <a:gd name="connsiteX0" fmla="*/ 0 w 777240"/>
                  <a:gd name="connsiteY0" fmla="*/ 0 h 914400"/>
                  <a:gd name="connsiteX1" fmla="*/ 720090 w 777240"/>
                  <a:gd name="connsiteY1" fmla="*/ 415290 h 914400"/>
                  <a:gd name="connsiteX2" fmla="*/ 308610 w 777240"/>
                  <a:gd name="connsiteY2" fmla="*/ 645795 h 914400"/>
                  <a:gd name="connsiteX3" fmla="*/ 777240 w 777240"/>
                  <a:gd name="connsiteY3" fmla="*/ 914400 h 914400"/>
                  <a:gd name="connsiteX0" fmla="*/ 0 w 777240"/>
                  <a:gd name="connsiteY0" fmla="*/ 1911533 h 2825933"/>
                  <a:gd name="connsiteX1" fmla="*/ 284663 w 777240"/>
                  <a:gd name="connsiteY1" fmla="*/ 0 h 2825933"/>
                  <a:gd name="connsiteX2" fmla="*/ 308610 w 777240"/>
                  <a:gd name="connsiteY2" fmla="*/ 2557328 h 2825933"/>
                  <a:gd name="connsiteX3" fmla="*/ 777240 w 777240"/>
                  <a:gd name="connsiteY3" fmla="*/ 2825933 h 2825933"/>
                  <a:gd name="connsiteX0" fmla="*/ 382087 w 492578"/>
                  <a:gd name="connsiteY0" fmla="*/ 0 h 2846614"/>
                  <a:gd name="connsiteX1" fmla="*/ 0 w 492578"/>
                  <a:gd name="connsiteY1" fmla="*/ 20681 h 2846614"/>
                  <a:gd name="connsiteX2" fmla="*/ 23947 w 492578"/>
                  <a:gd name="connsiteY2" fmla="*/ 2578009 h 2846614"/>
                  <a:gd name="connsiteX3" fmla="*/ 492577 w 492578"/>
                  <a:gd name="connsiteY3" fmla="*/ 2846614 h 2846614"/>
                  <a:gd name="connsiteX0" fmla="*/ 548640 w 659129"/>
                  <a:gd name="connsiteY0" fmla="*/ 0 h 2846614"/>
                  <a:gd name="connsiteX1" fmla="*/ 166553 w 659129"/>
                  <a:gd name="connsiteY1" fmla="*/ 20681 h 2846614"/>
                  <a:gd name="connsiteX2" fmla="*/ 0 w 659129"/>
                  <a:gd name="connsiteY2" fmla="*/ 2387509 h 2846614"/>
                  <a:gd name="connsiteX3" fmla="*/ 659130 w 659129"/>
                  <a:gd name="connsiteY3" fmla="*/ 2846614 h 2846614"/>
                  <a:gd name="connsiteX0" fmla="*/ 1729193 w 1839683"/>
                  <a:gd name="connsiteY0" fmla="*/ 0 h 2846614"/>
                  <a:gd name="connsiteX1" fmla="*/ 0 w 1839683"/>
                  <a:gd name="connsiteY1" fmla="*/ 20681 h 2846614"/>
                  <a:gd name="connsiteX2" fmla="*/ 1180553 w 1839683"/>
                  <a:gd name="connsiteY2" fmla="*/ 2387509 h 2846614"/>
                  <a:gd name="connsiteX3" fmla="*/ 1839683 w 1839683"/>
                  <a:gd name="connsiteY3" fmla="*/ 2846614 h 2846614"/>
                  <a:gd name="connsiteX0" fmla="*/ 548640 w 659130"/>
                  <a:gd name="connsiteY0" fmla="*/ 0 h 2846614"/>
                  <a:gd name="connsiteX1" fmla="*/ 16876 w 659130"/>
                  <a:gd name="connsiteY1" fmla="*/ 20681 h 2846614"/>
                  <a:gd name="connsiteX2" fmla="*/ 0 w 659130"/>
                  <a:gd name="connsiteY2" fmla="*/ 2387509 h 2846614"/>
                  <a:gd name="connsiteX3" fmla="*/ 659130 w 659130"/>
                  <a:gd name="connsiteY3" fmla="*/ 2846614 h 2846614"/>
                  <a:gd name="connsiteX0" fmla="*/ 548640 w 659130"/>
                  <a:gd name="connsiteY0" fmla="*/ 757194 h 3603808"/>
                  <a:gd name="connsiteX1" fmla="*/ 16876 w 659130"/>
                  <a:gd name="connsiteY1" fmla="*/ 0 h 3603808"/>
                  <a:gd name="connsiteX2" fmla="*/ 0 w 659130"/>
                  <a:gd name="connsiteY2" fmla="*/ 3144703 h 3603808"/>
                  <a:gd name="connsiteX3" fmla="*/ 659130 w 659130"/>
                  <a:gd name="connsiteY3" fmla="*/ 3603808 h 3603808"/>
                  <a:gd name="connsiteX0" fmla="*/ 548640 w 659130"/>
                  <a:gd name="connsiteY0" fmla="*/ 3131 h 2849745"/>
                  <a:gd name="connsiteX1" fmla="*/ 16876 w 659130"/>
                  <a:gd name="connsiteY1" fmla="*/ 0 h 2849745"/>
                  <a:gd name="connsiteX2" fmla="*/ 0 w 659130"/>
                  <a:gd name="connsiteY2" fmla="*/ 2390640 h 2849745"/>
                  <a:gd name="connsiteX3" fmla="*/ 659130 w 659130"/>
                  <a:gd name="connsiteY3" fmla="*/ 2849745 h 284974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3131 h 2754495"/>
                  <a:gd name="connsiteX1" fmla="*/ 16876 w 659130"/>
                  <a:gd name="connsiteY1" fmla="*/ 0 h 2754495"/>
                  <a:gd name="connsiteX2" fmla="*/ 0 w 659130"/>
                  <a:gd name="connsiteY2" fmla="*/ 2390640 h 2754495"/>
                  <a:gd name="connsiteX3" fmla="*/ 659130 w 659130"/>
                  <a:gd name="connsiteY3" fmla="*/ 2754495 h 2754495"/>
                  <a:gd name="connsiteX0" fmla="*/ 548640 w 659130"/>
                  <a:gd name="connsiteY0" fmla="*/ 0 h 2751364"/>
                  <a:gd name="connsiteX1" fmla="*/ 16876 w 659130"/>
                  <a:gd name="connsiteY1" fmla="*/ 187369 h 2751364"/>
                  <a:gd name="connsiteX2" fmla="*/ 0 w 659130"/>
                  <a:gd name="connsiteY2" fmla="*/ 2387509 h 2751364"/>
                  <a:gd name="connsiteX3" fmla="*/ 659130 w 659130"/>
                  <a:gd name="connsiteY3" fmla="*/ 2751364 h 2751364"/>
                  <a:gd name="connsiteX0" fmla="*/ 548640 w 659130"/>
                  <a:gd name="connsiteY0" fmla="*/ 0 h 2568801"/>
                  <a:gd name="connsiteX1" fmla="*/ 16876 w 659130"/>
                  <a:gd name="connsiteY1" fmla="*/ 4806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2568801"/>
                  <a:gd name="connsiteX1" fmla="*/ 16876 w 659130"/>
                  <a:gd name="connsiteY1" fmla="*/ 631869 h 2568801"/>
                  <a:gd name="connsiteX2" fmla="*/ 0 w 659130"/>
                  <a:gd name="connsiteY2" fmla="*/ 2204946 h 2568801"/>
                  <a:gd name="connsiteX3" fmla="*/ 659130 w 659130"/>
                  <a:gd name="connsiteY3" fmla="*/ 2568801 h 2568801"/>
                  <a:gd name="connsiteX0" fmla="*/ 548640 w 659130"/>
                  <a:gd name="connsiteY0" fmla="*/ 0 h 1941739"/>
                  <a:gd name="connsiteX1" fmla="*/ 16876 w 659130"/>
                  <a:gd name="connsiteY1" fmla="*/ 4807 h 1941739"/>
                  <a:gd name="connsiteX2" fmla="*/ 0 w 659130"/>
                  <a:gd name="connsiteY2" fmla="*/ 1577884 h 1941739"/>
                  <a:gd name="connsiteX3" fmla="*/ 659130 w 659130"/>
                  <a:gd name="connsiteY3" fmla="*/ 1941739 h 1941739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548640 w 659130"/>
                  <a:gd name="connsiteY0" fmla="*/ 0 h 2104760"/>
                  <a:gd name="connsiteX1" fmla="*/ 16876 w 659130"/>
                  <a:gd name="connsiteY1" fmla="*/ 1056526 h 2104760"/>
                  <a:gd name="connsiteX2" fmla="*/ 0 w 659130"/>
                  <a:gd name="connsiteY2" fmla="*/ 1577884 h 2104760"/>
                  <a:gd name="connsiteX3" fmla="*/ 659130 w 659130"/>
                  <a:gd name="connsiteY3" fmla="*/ 1941739 h 2104760"/>
                  <a:gd name="connsiteX0" fmla="*/ 358140 w 659130"/>
                  <a:gd name="connsiteY0" fmla="*/ 530006 h 1575110"/>
                  <a:gd name="connsiteX1" fmla="*/ 16876 w 659130"/>
                  <a:gd name="connsiteY1" fmla="*/ 526876 h 1575110"/>
                  <a:gd name="connsiteX2" fmla="*/ 0 w 659130"/>
                  <a:gd name="connsiteY2" fmla="*/ 1048234 h 1575110"/>
                  <a:gd name="connsiteX3" fmla="*/ 659130 w 659130"/>
                  <a:gd name="connsiteY3" fmla="*/ 1412089 h 1575110"/>
                  <a:gd name="connsiteX0" fmla="*/ 465349 w 766339"/>
                  <a:gd name="connsiteY0" fmla="*/ 88118 h 970201"/>
                  <a:gd name="connsiteX1" fmla="*/ 124085 w 766339"/>
                  <a:gd name="connsiteY1" fmla="*/ 84988 h 970201"/>
                  <a:gd name="connsiteX2" fmla="*/ 123084 w 766339"/>
                  <a:gd name="connsiteY2" fmla="*/ 86892 h 970201"/>
                  <a:gd name="connsiteX3" fmla="*/ 107209 w 766339"/>
                  <a:gd name="connsiteY3" fmla="*/ 606346 h 970201"/>
                  <a:gd name="connsiteX4" fmla="*/ 766339 w 766339"/>
                  <a:gd name="connsiteY4" fmla="*/ 970201 h 970201"/>
                  <a:gd name="connsiteX0" fmla="*/ 465349 w 766339"/>
                  <a:gd name="connsiteY0" fmla="*/ 8744 h 890827"/>
                  <a:gd name="connsiteX1" fmla="*/ 124085 w 766339"/>
                  <a:gd name="connsiteY1" fmla="*/ 5614 h 890827"/>
                  <a:gd name="connsiteX2" fmla="*/ 123084 w 766339"/>
                  <a:gd name="connsiteY2" fmla="*/ 7518 h 890827"/>
                  <a:gd name="connsiteX3" fmla="*/ 107209 w 766339"/>
                  <a:gd name="connsiteY3" fmla="*/ 526972 h 890827"/>
                  <a:gd name="connsiteX4" fmla="*/ 766339 w 766339"/>
                  <a:gd name="connsiteY4" fmla="*/ 890827 h 890827"/>
                  <a:gd name="connsiteX0" fmla="*/ 465349 w 766339"/>
                  <a:gd name="connsiteY0" fmla="*/ 9583 h 891666"/>
                  <a:gd name="connsiteX1" fmla="*/ 124085 w 766339"/>
                  <a:gd name="connsiteY1" fmla="*/ 6453 h 891666"/>
                  <a:gd name="connsiteX2" fmla="*/ 123084 w 766339"/>
                  <a:gd name="connsiteY2" fmla="*/ 8357 h 891666"/>
                  <a:gd name="connsiteX3" fmla="*/ 107209 w 766339"/>
                  <a:gd name="connsiteY3" fmla="*/ 527811 h 891666"/>
                  <a:gd name="connsiteX4" fmla="*/ 766339 w 766339"/>
                  <a:gd name="connsiteY4" fmla="*/ 891666 h 891666"/>
                  <a:gd name="connsiteX0" fmla="*/ 398308 w 699298"/>
                  <a:gd name="connsiteY0" fmla="*/ 9583 h 891666"/>
                  <a:gd name="connsiteX1" fmla="*/ 57044 w 699298"/>
                  <a:gd name="connsiteY1" fmla="*/ 6453 h 891666"/>
                  <a:gd name="connsiteX2" fmla="*/ 56043 w 699298"/>
                  <a:gd name="connsiteY2" fmla="*/ 8357 h 891666"/>
                  <a:gd name="connsiteX3" fmla="*/ 40168 w 699298"/>
                  <a:gd name="connsiteY3" fmla="*/ 527811 h 891666"/>
                  <a:gd name="connsiteX4" fmla="*/ 699298 w 699298"/>
                  <a:gd name="connsiteY4" fmla="*/ 891666 h 891666"/>
                  <a:gd name="connsiteX0" fmla="*/ 398308 w 699298"/>
                  <a:gd name="connsiteY0" fmla="*/ 14698 h 896781"/>
                  <a:gd name="connsiteX1" fmla="*/ 57044 w 699298"/>
                  <a:gd name="connsiteY1" fmla="*/ 11568 h 896781"/>
                  <a:gd name="connsiteX2" fmla="*/ 56043 w 699298"/>
                  <a:gd name="connsiteY2" fmla="*/ 13472 h 896781"/>
                  <a:gd name="connsiteX3" fmla="*/ 40168 w 699298"/>
                  <a:gd name="connsiteY3" fmla="*/ 532926 h 896781"/>
                  <a:gd name="connsiteX4" fmla="*/ 699298 w 699298"/>
                  <a:gd name="connsiteY4" fmla="*/ 896781 h 896781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398308 w 699298"/>
                  <a:gd name="connsiteY0" fmla="*/ 17674 h 899757"/>
                  <a:gd name="connsiteX1" fmla="*/ 57044 w 699298"/>
                  <a:gd name="connsiteY1" fmla="*/ 14544 h 899757"/>
                  <a:gd name="connsiteX2" fmla="*/ 56043 w 699298"/>
                  <a:gd name="connsiteY2" fmla="*/ 16448 h 899757"/>
                  <a:gd name="connsiteX3" fmla="*/ 40168 w 699298"/>
                  <a:gd name="connsiteY3" fmla="*/ 535902 h 899757"/>
                  <a:gd name="connsiteX4" fmla="*/ 699298 w 699298"/>
                  <a:gd name="connsiteY4" fmla="*/ 899757 h 899757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2 w 766172"/>
                  <a:gd name="connsiteY0" fmla="*/ 3130 h 885213"/>
                  <a:gd name="connsiteX1" fmla="*/ 123918 w 766172"/>
                  <a:gd name="connsiteY1" fmla="*/ 0 h 885213"/>
                  <a:gd name="connsiteX2" fmla="*/ 107042 w 766172"/>
                  <a:gd name="connsiteY2" fmla="*/ 521358 h 885213"/>
                  <a:gd name="connsiteX3" fmla="*/ 766172 w 766172"/>
                  <a:gd name="connsiteY3" fmla="*/ 885213 h 885213"/>
                  <a:gd name="connsiteX0" fmla="*/ 465181 w 766171"/>
                  <a:gd name="connsiteY0" fmla="*/ 3130 h 885213"/>
                  <a:gd name="connsiteX1" fmla="*/ 123917 w 766171"/>
                  <a:gd name="connsiteY1" fmla="*/ 0 h 885213"/>
                  <a:gd name="connsiteX2" fmla="*/ 107042 w 766171"/>
                  <a:gd name="connsiteY2" fmla="*/ 521358 h 885213"/>
                  <a:gd name="connsiteX3" fmla="*/ 766171 w 766171"/>
                  <a:gd name="connsiteY3" fmla="*/ 885213 h 885213"/>
                  <a:gd name="connsiteX0" fmla="*/ 465180 w 766170"/>
                  <a:gd name="connsiteY0" fmla="*/ 3130 h 885213"/>
                  <a:gd name="connsiteX1" fmla="*/ 123916 w 766170"/>
                  <a:gd name="connsiteY1" fmla="*/ 0 h 885213"/>
                  <a:gd name="connsiteX2" fmla="*/ 107042 w 766170"/>
                  <a:gd name="connsiteY2" fmla="*/ 521358 h 885213"/>
                  <a:gd name="connsiteX3" fmla="*/ 766170 w 766170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65179 w 766169"/>
                  <a:gd name="connsiteY0" fmla="*/ 3130 h 885213"/>
                  <a:gd name="connsiteX1" fmla="*/ 123915 w 766169"/>
                  <a:gd name="connsiteY1" fmla="*/ 0 h 885213"/>
                  <a:gd name="connsiteX2" fmla="*/ 107042 w 766169"/>
                  <a:gd name="connsiteY2" fmla="*/ 521358 h 885213"/>
                  <a:gd name="connsiteX3" fmla="*/ 766169 w 766169"/>
                  <a:gd name="connsiteY3" fmla="*/ 885213 h 885213"/>
                  <a:gd name="connsiteX0" fmla="*/ 400954 w 701944"/>
                  <a:gd name="connsiteY0" fmla="*/ 3130 h 885213"/>
                  <a:gd name="connsiteX1" fmla="*/ 59690 w 701944"/>
                  <a:gd name="connsiteY1" fmla="*/ 0 h 885213"/>
                  <a:gd name="connsiteX2" fmla="*/ 42817 w 701944"/>
                  <a:gd name="connsiteY2" fmla="*/ 521358 h 885213"/>
                  <a:gd name="connsiteX3" fmla="*/ 701944 w 701944"/>
                  <a:gd name="connsiteY3" fmla="*/ 885213 h 885213"/>
                  <a:gd name="connsiteX0" fmla="*/ 360999 w 661989"/>
                  <a:gd name="connsiteY0" fmla="*/ 9031 h 891114"/>
                  <a:gd name="connsiteX1" fmla="*/ 19735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1674926 w 1975916"/>
                  <a:gd name="connsiteY0" fmla="*/ 9031 h 891114"/>
                  <a:gd name="connsiteX1" fmla="*/ 159 w 1975916"/>
                  <a:gd name="connsiteY1" fmla="*/ 5901 h 891114"/>
                  <a:gd name="connsiteX2" fmla="*/ 1316789 w 1975916"/>
                  <a:gd name="connsiteY2" fmla="*/ 527259 h 891114"/>
                  <a:gd name="connsiteX3" fmla="*/ 1975916 w 1975916"/>
                  <a:gd name="connsiteY3" fmla="*/ 891114 h 891114"/>
                  <a:gd name="connsiteX0" fmla="*/ 360999 w 661989"/>
                  <a:gd name="connsiteY0" fmla="*/ 9031 h 891114"/>
                  <a:gd name="connsiteX1" fmla="*/ 1876 w 661989"/>
                  <a:gd name="connsiteY1" fmla="*/ 5901 h 891114"/>
                  <a:gd name="connsiteX2" fmla="*/ 2862 w 661989"/>
                  <a:gd name="connsiteY2" fmla="*/ 527259 h 891114"/>
                  <a:gd name="connsiteX3" fmla="*/ 661989 w 661989"/>
                  <a:gd name="connsiteY3" fmla="*/ 891114 h 891114"/>
                  <a:gd name="connsiteX0" fmla="*/ 360999 w 661989"/>
                  <a:gd name="connsiteY0" fmla="*/ 622203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  <a:gd name="connsiteX0" fmla="*/ 361000 w 661989"/>
                  <a:gd name="connsiteY0" fmla="*/ 12009 h 1504286"/>
                  <a:gd name="connsiteX1" fmla="*/ 1876 w 661989"/>
                  <a:gd name="connsiteY1" fmla="*/ 5901 h 1504286"/>
                  <a:gd name="connsiteX2" fmla="*/ 2862 w 661989"/>
                  <a:gd name="connsiteY2" fmla="*/ 1140431 h 1504286"/>
                  <a:gd name="connsiteX3" fmla="*/ 661989 w 661989"/>
                  <a:gd name="connsiteY3" fmla="*/ 1504286 h 150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9" h="1504286">
                    <a:moveTo>
                      <a:pt x="361000" y="12009"/>
                    </a:moveTo>
                    <a:lnTo>
                      <a:pt x="1876" y="5901"/>
                    </a:lnTo>
                    <a:cubicBezTo>
                      <a:pt x="1717" y="0"/>
                      <a:pt x="0" y="1147678"/>
                      <a:pt x="2862" y="1140431"/>
                    </a:cubicBezTo>
                    <a:lnTo>
                      <a:pt x="661989" y="1504286"/>
                    </a:lnTo>
                  </a:path>
                </a:pathLst>
              </a:custGeom>
              <a:noFill/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6959280" y="3180055"/>
                <a:ext cx="534160" cy="121631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6959280" y="3528944"/>
                <a:ext cx="534160" cy="121631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 flipV="1">
                <a:off x="6959280" y="3887436"/>
                <a:ext cx="534160" cy="121631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12192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121920"/>
                    </a:lnTo>
                    <a:lnTo>
                      <a:pt x="533400" y="12192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 bwMode="auto">
              <a:xfrm flipV="1">
                <a:off x="6959280" y="4130699"/>
                <a:ext cx="534160" cy="320082"/>
              </a:xfrm>
              <a:custGeom>
                <a:avLst/>
                <a:gdLst>
                  <a:gd name="connsiteX0" fmla="*/ 0 w 533400"/>
                  <a:gd name="connsiteY0" fmla="*/ 0 h 121920"/>
                  <a:gd name="connsiteX1" fmla="*/ 297180 w 533400"/>
                  <a:gd name="connsiteY1" fmla="*/ 0 h 121920"/>
                  <a:gd name="connsiteX2" fmla="*/ 297180 w 533400"/>
                  <a:gd name="connsiteY2" fmla="*/ 121920 h 121920"/>
                  <a:gd name="connsiteX3" fmla="*/ 533400 w 533400"/>
                  <a:gd name="connsiteY3" fmla="*/ 121920 h 121920"/>
                  <a:gd name="connsiteX0" fmla="*/ 0 w 533400"/>
                  <a:gd name="connsiteY0" fmla="*/ 196850 h 318770"/>
                  <a:gd name="connsiteX1" fmla="*/ 297180 w 533400"/>
                  <a:gd name="connsiteY1" fmla="*/ 0 h 318770"/>
                  <a:gd name="connsiteX2" fmla="*/ 297180 w 533400"/>
                  <a:gd name="connsiteY2" fmla="*/ 318770 h 318770"/>
                  <a:gd name="connsiteX3" fmla="*/ 533400 w 533400"/>
                  <a:gd name="connsiteY3" fmla="*/ 318770 h 318770"/>
                  <a:gd name="connsiteX0" fmla="*/ 0 w 533400"/>
                  <a:gd name="connsiteY0" fmla="*/ 0 h 318770"/>
                  <a:gd name="connsiteX1" fmla="*/ 297180 w 533400"/>
                  <a:gd name="connsiteY1" fmla="*/ 0 h 318770"/>
                  <a:gd name="connsiteX2" fmla="*/ 297180 w 533400"/>
                  <a:gd name="connsiteY2" fmla="*/ 318770 h 318770"/>
                  <a:gd name="connsiteX3" fmla="*/ 533400 w 533400"/>
                  <a:gd name="connsiteY3" fmla="*/ 318770 h 31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00" h="318770">
                    <a:moveTo>
                      <a:pt x="0" y="0"/>
                    </a:moveTo>
                    <a:lnTo>
                      <a:pt x="297180" y="0"/>
                    </a:lnTo>
                    <a:lnTo>
                      <a:pt x="297180" y="318770"/>
                    </a:lnTo>
                    <a:lnTo>
                      <a:pt x="533400" y="318770"/>
                    </a:lnTo>
                  </a:path>
                </a:pathLst>
              </a:custGeom>
              <a:noFill/>
              <a:ln w="38100" cap="sq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9336E"/>
                  </a:solidFill>
                  <a:latin typeface="Calibri" pitchFamily="34" charset="0"/>
                </a:endParaRPr>
              </a:p>
            </p:txBody>
          </p:sp>
          <p:pic>
            <p:nvPicPr>
              <p:cNvPr id="62" name="Picture 61" descr="device1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521075" y="4207518"/>
                <a:ext cx="697288" cy="4129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3" name="Picture 62" descr="rtu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473097" y="3381706"/>
                <a:ext cx="694089" cy="4129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4" name="Picture 63" descr="router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485892" y="2955997"/>
                <a:ext cx="668500" cy="39050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5" name="Picture 64" descr="switch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489089" y="3765805"/>
                <a:ext cx="716480" cy="4257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6" name="Picture 65" descr="appliance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233204" y="4610822"/>
                <a:ext cx="1209059" cy="91223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47" name="Picture 46" descr="shop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53352" y="4120333"/>
              <a:ext cx="731432" cy="6747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3" name="Picture 72" descr="router.png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28158" y="1445545"/>
            <a:ext cx="436826" cy="216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Freeform 73"/>
          <p:cNvSpPr/>
          <p:nvPr/>
        </p:nvSpPr>
        <p:spPr bwMode="auto">
          <a:xfrm>
            <a:off x="5138739" y="1558529"/>
            <a:ext cx="212725" cy="552450"/>
          </a:xfrm>
          <a:custGeom>
            <a:avLst/>
            <a:gdLst>
              <a:gd name="connsiteX0" fmla="*/ 0 w 723900"/>
              <a:gd name="connsiteY0" fmla="*/ 0 h 952500"/>
              <a:gd name="connsiteX1" fmla="*/ 609600 w 723900"/>
              <a:gd name="connsiteY1" fmla="*/ 361950 h 952500"/>
              <a:gd name="connsiteX2" fmla="*/ 180975 w 723900"/>
              <a:gd name="connsiteY2" fmla="*/ 628650 h 952500"/>
              <a:gd name="connsiteX3" fmla="*/ 723900 w 723900"/>
              <a:gd name="connsiteY3" fmla="*/ 952500 h 9525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409575 w 952500"/>
              <a:gd name="connsiteY2" fmla="*/ 781050 h 1104900"/>
              <a:gd name="connsiteX3" fmla="*/ 952500 w 952500"/>
              <a:gd name="connsiteY3" fmla="*/ 1104900 h 1104900"/>
              <a:gd name="connsiteX0" fmla="*/ 0 w 952500"/>
              <a:gd name="connsiteY0" fmla="*/ 0 h 1104900"/>
              <a:gd name="connsiteX1" fmla="*/ 838200 w 952500"/>
              <a:gd name="connsiteY1" fmla="*/ 514350 h 1104900"/>
              <a:gd name="connsiteX2" fmla="*/ 523875 w 952500"/>
              <a:gd name="connsiteY2" fmla="*/ 723900 h 1104900"/>
              <a:gd name="connsiteX3" fmla="*/ 952500 w 952500"/>
              <a:gd name="connsiteY3" fmla="*/ 1104900 h 1104900"/>
              <a:gd name="connsiteX0" fmla="*/ 0 w 1104900"/>
              <a:gd name="connsiteY0" fmla="*/ 0 h 1104900"/>
              <a:gd name="connsiteX1" fmla="*/ 838200 w 1104900"/>
              <a:gd name="connsiteY1" fmla="*/ 5143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523875 w 1104900"/>
              <a:gd name="connsiteY2" fmla="*/ 72390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400050 w 1104900"/>
              <a:gd name="connsiteY2" fmla="*/ 666750 h 1104900"/>
              <a:gd name="connsiteX3" fmla="*/ 1104900 w 1104900"/>
              <a:gd name="connsiteY3" fmla="*/ 1104900 h 1104900"/>
              <a:gd name="connsiteX0" fmla="*/ 0 w 1104900"/>
              <a:gd name="connsiteY0" fmla="*/ 0 h 1104900"/>
              <a:gd name="connsiteX1" fmla="*/ 666750 w 1104900"/>
              <a:gd name="connsiteY1" fmla="*/ 400050 h 1104900"/>
              <a:gd name="connsiteX2" fmla="*/ 361950 w 1104900"/>
              <a:gd name="connsiteY2" fmla="*/ 600075 h 1104900"/>
              <a:gd name="connsiteX3" fmla="*/ 1104900 w 1104900"/>
              <a:gd name="connsiteY3" fmla="*/ 1104900 h 1104900"/>
              <a:gd name="connsiteX0" fmla="*/ 0 w 830580"/>
              <a:gd name="connsiteY0" fmla="*/ 0 h 868680"/>
              <a:gd name="connsiteX1" fmla="*/ 666750 w 830580"/>
              <a:gd name="connsiteY1" fmla="*/ 40005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1405890"/>
              <a:gd name="connsiteY0" fmla="*/ 0 h 868680"/>
              <a:gd name="connsiteX1" fmla="*/ 1405890 w 1405890"/>
              <a:gd name="connsiteY1" fmla="*/ 468630 h 868680"/>
              <a:gd name="connsiteX2" fmla="*/ 361950 w 1405890"/>
              <a:gd name="connsiteY2" fmla="*/ 600075 h 868680"/>
              <a:gd name="connsiteX3" fmla="*/ 830580 w 1405890"/>
              <a:gd name="connsiteY3" fmla="*/ 868680 h 868680"/>
              <a:gd name="connsiteX0" fmla="*/ 0 w 830580"/>
              <a:gd name="connsiteY0" fmla="*/ 0 h 868680"/>
              <a:gd name="connsiteX1" fmla="*/ 773430 w 830580"/>
              <a:gd name="connsiteY1" fmla="*/ 369570 h 868680"/>
              <a:gd name="connsiteX2" fmla="*/ 361950 w 830580"/>
              <a:gd name="connsiteY2" fmla="*/ 600075 h 868680"/>
              <a:gd name="connsiteX3" fmla="*/ 830580 w 830580"/>
              <a:gd name="connsiteY3" fmla="*/ 868680 h 868680"/>
              <a:gd name="connsiteX0" fmla="*/ 0 w 777240"/>
              <a:gd name="connsiteY0" fmla="*/ 0 h 914400"/>
              <a:gd name="connsiteX1" fmla="*/ 720090 w 777240"/>
              <a:gd name="connsiteY1" fmla="*/ 415290 h 914400"/>
              <a:gd name="connsiteX2" fmla="*/ 308610 w 777240"/>
              <a:gd name="connsiteY2" fmla="*/ 645795 h 914400"/>
              <a:gd name="connsiteX3" fmla="*/ 777240 w 777240"/>
              <a:gd name="connsiteY3" fmla="*/ 914400 h 914400"/>
              <a:gd name="connsiteX0" fmla="*/ 0 w 777240"/>
              <a:gd name="connsiteY0" fmla="*/ 1911533 h 2825933"/>
              <a:gd name="connsiteX1" fmla="*/ 284663 w 777240"/>
              <a:gd name="connsiteY1" fmla="*/ 0 h 2825933"/>
              <a:gd name="connsiteX2" fmla="*/ 308610 w 777240"/>
              <a:gd name="connsiteY2" fmla="*/ 2557328 h 2825933"/>
              <a:gd name="connsiteX3" fmla="*/ 777240 w 777240"/>
              <a:gd name="connsiteY3" fmla="*/ 2825933 h 2825933"/>
              <a:gd name="connsiteX0" fmla="*/ 382087 w 492578"/>
              <a:gd name="connsiteY0" fmla="*/ 0 h 2846614"/>
              <a:gd name="connsiteX1" fmla="*/ 0 w 492578"/>
              <a:gd name="connsiteY1" fmla="*/ 20681 h 2846614"/>
              <a:gd name="connsiteX2" fmla="*/ 23947 w 492578"/>
              <a:gd name="connsiteY2" fmla="*/ 2578009 h 2846614"/>
              <a:gd name="connsiteX3" fmla="*/ 492577 w 492578"/>
              <a:gd name="connsiteY3" fmla="*/ 2846614 h 2846614"/>
              <a:gd name="connsiteX0" fmla="*/ 548640 w 659129"/>
              <a:gd name="connsiteY0" fmla="*/ 0 h 2846614"/>
              <a:gd name="connsiteX1" fmla="*/ 166553 w 659129"/>
              <a:gd name="connsiteY1" fmla="*/ 20681 h 2846614"/>
              <a:gd name="connsiteX2" fmla="*/ 0 w 659129"/>
              <a:gd name="connsiteY2" fmla="*/ 2387509 h 2846614"/>
              <a:gd name="connsiteX3" fmla="*/ 659130 w 659129"/>
              <a:gd name="connsiteY3" fmla="*/ 2846614 h 2846614"/>
              <a:gd name="connsiteX0" fmla="*/ 1729193 w 1839683"/>
              <a:gd name="connsiteY0" fmla="*/ 0 h 2846614"/>
              <a:gd name="connsiteX1" fmla="*/ 0 w 1839683"/>
              <a:gd name="connsiteY1" fmla="*/ 20681 h 2846614"/>
              <a:gd name="connsiteX2" fmla="*/ 1180553 w 1839683"/>
              <a:gd name="connsiteY2" fmla="*/ 2387509 h 2846614"/>
              <a:gd name="connsiteX3" fmla="*/ 1839683 w 1839683"/>
              <a:gd name="connsiteY3" fmla="*/ 2846614 h 2846614"/>
              <a:gd name="connsiteX0" fmla="*/ 548640 w 659130"/>
              <a:gd name="connsiteY0" fmla="*/ 0 h 2846614"/>
              <a:gd name="connsiteX1" fmla="*/ 16876 w 659130"/>
              <a:gd name="connsiteY1" fmla="*/ 20681 h 2846614"/>
              <a:gd name="connsiteX2" fmla="*/ 0 w 659130"/>
              <a:gd name="connsiteY2" fmla="*/ 2387509 h 2846614"/>
              <a:gd name="connsiteX3" fmla="*/ 659130 w 659130"/>
              <a:gd name="connsiteY3" fmla="*/ 2846614 h 2846614"/>
              <a:gd name="connsiteX0" fmla="*/ 548640 w 659130"/>
              <a:gd name="connsiteY0" fmla="*/ 757194 h 3603808"/>
              <a:gd name="connsiteX1" fmla="*/ 16876 w 659130"/>
              <a:gd name="connsiteY1" fmla="*/ 0 h 3603808"/>
              <a:gd name="connsiteX2" fmla="*/ 0 w 659130"/>
              <a:gd name="connsiteY2" fmla="*/ 3144703 h 3603808"/>
              <a:gd name="connsiteX3" fmla="*/ 659130 w 659130"/>
              <a:gd name="connsiteY3" fmla="*/ 3603808 h 3603808"/>
              <a:gd name="connsiteX0" fmla="*/ 548640 w 659130"/>
              <a:gd name="connsiteY0" fmla="*/ 3131 h 2849745"/>
              <a:gd name="connsiteX1" fmla="*/ 16876 w 659130"/>
              <a:gd name="connsiteY1" fmla="*/ 0 h 2849745"/>
              <a:gd name="connsiteX2" fmla="*/ 0 w 659130"/>
              <a:gd name="connsiteY2" fmla="*/ 2390640 h 2849745"/>
              <a:gd name="connsiteX3" fmla="*/ 659130 w 659130"/>
              <a:gd name="connsiteY3" fmla="*/ 2849745 h 284974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3131 h 2754495"/>
              <a:gd name="connsiteX1" fmla="*/ 16876 w 659130"/>
              <a:gd name="connsiteY1" fmla="*/ 0 h 2754495"/>
              <a:gd name="connsiteX2" fmla="*/ 0 w 659130"/>
              <a:gd name="connsiteY2" fmla="*/ 2390640 h 2754495"/>
              <a:gd name="connsiteX3" fmla="*/ 659130 w 659130"/>
              <a:gd name="connsiteY3" fmla="*/ 2754495 h 2754495"/>
              <a:gd name="connsiteX0" fmla="*/ 548640 w 659130"/>
              <a:gd name="connsiteY0" fmla="*/ 0 h 2751364"/>
              <a:gd name="connsiteX1" fmla="*/ 16876 w 659130"/>
              <a:gd name="connsiteY1" fmla="*/ 187369 h 2751364"/>
              <a:gd name="connsiteX2" fmla="*/ 0 w 659130"/>
              <a:gd name="connsiteY2" fmla="*/ 2387509 h 2751364"/>
              <a:gd name="connsiteX3" fmla="*/ 659130 w 659130"/>
              <a:gd name="connsiteY3" fmla="*/ 2751364 h 2751364"/>
              <a:gd name="connsiteX0" fmla="*/ 548640 w 659130"/>
              <a:gd name="connsiteY0" fmla="*/ 0 h 2568801"/>
              <a:gd name="connsiteX1" fmla="*/ 16876 w 659130"/>
              <a:gd name="connsiteY1" fmla="*/ 4806 h 2568801"/>
              <a:gd name="connsiteX2" fmla="*/ 0 w 659130"/>
              <a:gd name="connsiteY2" fmla="*/ 2204946 h 2568801"/>
              <a:gd name="connsiteX3" fmla="*/ 659130 w 659130"/>
              <a:gd name="connsiteY3" fmla="*/ 2568801 h 256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130" h="2568801">
                <a:moveTo>
                  <a:pt x="548640" y="0"/>
                </a:moveTo>
                <a:lnTo>
                  <a:pt x="16876" y="4806"/>
                </a:lnTo>
                <a:cubicBezTo>
                  <a:pt x="11251" y="1053040"/>
                  <a:pt x="5625" y="1156712"/>
                  <a:pt x="0" y="2204946"/>
                </a:cubicBezTo>
                <a:lnTo>
                  <a:pt x="659130" y="2568801"/>
                </a:lnTo>
              </a:path>
            </a:pathLst>
          </a:custGeom>
          <a:noFill/>
          <a:ln w="38100" cap="rnd" cmpd="sng" algn="ctr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5356225" y="1194197"/>
            <a:ext cx="381000" cy="932259"/>
          </a:xfrm>
          <a:custGeom>
            <a:avLst/>
            <a:gdLst>
              <a:gd name="T0" fmla="*/ 22860 w 381000"/>
              <a:gd name="T1" fmla="*/ 1243012 h 1242060"/>
              <a:gd name="T2" fmla="*/ 0 w 381000"/>
              <a:gd name="T3" fmla="*/ 228775 h 1242060"/>
              <a:gd name="T4" fmla="*/ 381000 w 381000"/>
              <a:gd name="T5" fmla="*/ 0 h 1242060"/>
              <a:gd name="T6" fmla="*/ 0 60000 65536"/>
              <a:gd name="T7" fmla="*/ 0 60000 65536"/>
              <a:gd name="T8" fmla="*/ 0 60000 65536"/>
              <a:gd name="T9" fmla="*/ 0 w 381000"/>
              <a:gd name="T10" fmla="*/ 0 h 1242060"/>
              <a:gd name="T11" fmla="*/ 381000 w 381000"/>
              <a:gd name="T12" fmla="*/ 1242060 h 12420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000" h="1242060">
                <a:moveTo>
                  <a:pt x="22860" y="1242060"/>
                </a:moveTo>
                <a:lnTo>
                  <a:pt x="0" y="228600"/>
                </a:lnTo>
                <a:lnTo>
                  <a:pt x="381000" y="0"/>
                </a:lnTo>
              </a:path>
            </a:pathLst>
          </a:custGeom>
          <a:noFill/>
          <a:ln w="38100" cap="rnd" cmpd="sng" algn="ctr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5903914" y="1218010"/>
            <a:ext cx="2554287" cy="345281"/>
          </a:xfrm>
          <a:custGeom>
            <a:avLst/>
            <a:gdLst>
              <a:gd name="T0" fmla="*/ 0 w 2553077"/>
              <a:gd name="T1" fmla="*/ 0 h 461726"/>
              <a:gd name="T2" fmla="*/ 2554287 w 2553077"/>
              <a:gd name="T3" fmla="*/ 460375 h 461726"/>
              <a:gd name="T4" fmla="*/ 0 60000 65536"/>
              <a:gd name="T5" fmla="*/ 0 60000 65536"/>
              <a:gd name="T6" fmla="*/ 0 w 2553077"/>
              <a:gd name="T7" fmla="*/ 0 h 461726"/>
              <a:gd name="T8" fmla="*/ 2553077 w 2553077"/>
              <a:gd name="T9" fmla="*/ 461726 h 4617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53077" h="461726">
                <a:moveTo>
                  <a:pt x="0" y="0"/>
                </a:moveTo>
                <a:lnTo>
                  <a:pt x="2553077" y="461726"/>
                </a:lnTo>
              </a:path>
            </a:pathLst>
          </a:custGeom>
          <a:noFill/>
          <a:ln w="38100" cap="rnd" cmpd="sng" algn="ctr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096000" y="1568054"/>
            <a:ext cx="2438400" cy="1960959"/>
          </a:xfrm>
          <a:custGeom>
            <a:avLst/>
            <a:gdLst>
              <a:gd name="connsiteX0" fmla="*/ 141515 w 141515"/>
              <a:gd name="connsiteY0" fmla="*/ 10886 h 1654629"/>
              <a:gd name="connsiteX1" fmla="*/ 0 w 141515"/>
              <a:gd name="connsiteY1" fmla="*/ 0 h 1654629"/>
              <a:gd name="connsiteX2" fmla="*/ 10886 w 141515"/>
              <a:gd name="connsiteY2" fmla="*/ 1654629 h 1654629"/>
              <a:gd name="connsiteX0" fmla="*/ 2244635 w 2244635"/>
              <a:gd name="connsiteY0" fmla="*/ 0 h 2558143"/>
              <a:gd name="connsiteX1" fmla="*/ 0 w 2244635"/>
              <a:gd name="connsiteY1" fmla="*/ 903514 h 2558143"/>
              <a:gd name="connsiteX2" fmla="*/ 10886 w 2244635"/>
              <a:gd name="connsiteY2" fmla="*/ 2558143 h 2558143"/>
              <a:gd name="connsiteX0" fmla="*/ 316775 w 316775"/>
              <a:gd name="connsiteY0" fmla="*/ 3266 h 1654629"/>
              <a:gd name="connsiteX1" fmla="*/ 0 w 316775"/>
              <a:gd name="connsiteY1" fmla="*/ 0 h 1654629"/>
              <a:gd name="connsiteX2" fmla="*/ 10886 w 316775"/>
              <a:gd name="connsiteY2" fmla="*/ 1654629 h 1654629"/>
              <a:gd name="connsiteX0" fmla="*/ 316775 w 316775"/>
              <a:gd name="connsiteY0" fmla="*/ 3266 h 1654629"/>
              <a:gd name="connsiteX1" fmla="*/ 74175 w 316775"/>
              <a:gd name="connsiteY1" fmla="*/ 3973 h 1654629"/>
              <a:gd name="connsiteX2" fmla="*/ 0 w 316775"/>
              <a:gd name="connsiteY2" fmla="*/ 0 h 1654629"/>
              <a:gd name="connsiteX3" fmla="*/ 10886 w 316775"/>
              <a:gd name="connsiteY3" fmla="*/ 1654629 h 1654629"/>
              <a:gd name="connsiteX0" fmla="*/ 1307401 w 1307401"/>
              <a:gd name="connsiteY0" fmla="*/ 858680 h 2510043"/>
              <a:gd name="connsiteX1" fmla="*/ 1064801 w 1307401"/>
              <a:gd name="connsiteY1" fmla="*/ 859387 h 2510043"/>
              <a:gd name="connsiteX2" fmla="*/ 990626 w 1307401"/>
              <a:gd name="connsiteY2" fmla="*/ 855414 h 2510043"/>
              <a:gd name="connsiteX3" fmla="*/ 1001512 w 1307401"/>
              <a:gd name="connsiteY3" fmla="*/ 2510043 h 2510043"/>
              <a:gd name="connsiteX0" fmla="*/ 1368072 w 1368072"/>
              <a:gd name="connsiteY0" fmla="*/ 858680 h 2510043"/>
              <a:gd name="connsiteX1" fmla="*/ 1064801 w 1368072"/>
              <a:gd name="connsiteY1" fmla="*/ 859387 h 2510043"/>
              <a:gd name="connsiteX2" fmla="*/ 1051297 w 1368072"/>
              <a:gd name="connsiteY2" fmla="*/ 855414 h 2510043"/>
              <a:gd name="connsiteX3" fmla="*/ 1062183 w 1368072"/>
              <a:gd name="connsiteY3" fmla="*/ 2510043 h 2510043"/>
              <a:gd name="connsiteX0" fmla="*/ 530872 w 530872"/>
              <a:gd name="connsiteY0" fmla="*/ 580664 h 2232027"/>
              <a:gd name="connsiteX1" fmla="*/ 227601 w 530872"/>
              <a:gd name="connsiteY1" fmla="*/ 581371 h 2232027"/>
              <a:gd name="connsiteX2" fmla="*/ 2251 w 530872"/>
              <a:gd name="connsiteY2" fmla="*/ 662 h 2232027"/>
              <a:gd name="connsiteX3" fmla="*/ 214097 w 530872"/>
              <a:gd name="connsiteY3" fmla="*/ 577398 h 2232027"/>
              <a:gd name="connsiteX4" fmla="*/ 224983 w 530872"/>
              <a:gd name="connsiteY4" fmla="*/ 2232027 h 2232027"/>
              <a:gd name="connsiteX0" fmla="*/ 530872 w 530872"/>
              <a:gd name="connsiteY0" fmla="*/ 580664 h 2232027"/>
              <a:gd name="connsiteX1" fmla="*/ 227601 w 530872"/>
              <a:gd name="connsiteY1" fmla="*/ 581371 h 2232027"/>
              <a:gd name="connsiteX2" fmla="*/ 2251 w 530872"/>
              <a:gd name="connsiteY2" fmla="*/ 662 h 2232027"/>
              <a:gd name="connsiteX3" fmla="*/ 214097 w 530872"/>
              <a:gd name="connsiteY3" fmla="*/ 577398 h 2232027"/>
              <a:gd name="connsiteX4" fmla="*/ 224983 w 530872"/>
              <a:gd name="connsiteY4" fmla="*/ 2232027 h 2232027"/>
              <a:gd name="connsiteX0" fmla="*/ 530872 w 530872"/>
              <a:gd name="connsiteY0" fmla="*/ 580664 h 2232027"/>
              <a:gd name="connsiteX1" fmla="*/ 227601 w 530872"/>
              <a:gd name="connsiteY1" fmla="*/ 581371 h 2232027"/>
              <a:gd name="connsiteX2" fmla="*/ 2251 w 530872"/>
              <a:gd name="connsiteY2" fmla="*/ 662 h 2232027"/>
              <a:gd name="connsiteX3" fmla="*/ 214097 w 530872"/>
              <a:gd name="connsiteY3" fmla="*/ 577398 h 2232027"/>
              <a:gd name="connsiteX4" fmla="*/ 224983 w 530872"/>
              <a:gd name="connsiteY4" fmla="*/ 2232027 h 2232027"/>
              <a:gd name="connsiteX0" fmla="*/ 530872 w 530872"/>
              <a:gd name="connsiteY0" fmla="*/ 580664 h 1698627"/>
              <a:gd name="connsiteX1" fmla="*/ 227601 w 530872"/>
              <a:gd name="connsiteY1" fmla="*/ 581371 h 1698627"/>
              <a:gd name="connsiteX2" fmla="*/ 2251 w 530872"/>
              <a:gd name="connsiteY2" fmla="*/ 662 h 1698627"/>
              <a:gd name="connsiteX3" fmla="*/ 214097 w 530872"/>
              <a:gd name="connsiteY3" fmla="*/ 577398 h 1698627"/>
              <a:gd name="connsiteX4" fmla="*/ 224983 w 530872"/>
              <a:gd name="connsiteY4" fmla="*/ 1698627 h 1698627"/>
              <a:gd name="connsiteX0" fmla="*/ 395067 w 744632"/>
              <a:gd name="connsiteY0" fmla="*/ 1286834 h 2404797"/>
              <a:gd name="connsiteX1" fmla="*/ 91796 w 744632"/>
              <a:gd name="connsiteY1" fmla="*/ 1287541 h 2404797"/>
              <a:gd name="connsiteX2" fmla="*/ 744632 w 744632"/>
              <a:gd name="connsiteY2" fmla="*/ 662 h 2404797"/>
              <a:gd name="connsiteX3" fmla="*/ 78292 w 744632"/>
              <a:gd name="connsiteY3" fmla="*/ 1283568 h 2404797"/>
              <a:gd name="connsiteX4" fmla="*/ 89178 w 744632"/>
              <a:gd name="connsiteY4" fmla="*/ 2404797 h 2404797"/>
              <a:gd name="connsiteX0" fmla="*/ 1209879 w 1209879"/>
              <a:gd name="connsiteY0" fmla="*/ 553503 h 2404797"/>
              <a:gd name="connsiteX1" fmla="*/ 91796 w 1209879"/>
              <a:gd name="connsiteY1" fmla="*/ 1287541 h 2404797"/>
              <a:gd name="connsiteX2" fmla="*/ 744632 w 1209879"/>
              <a:gd name="connsiteY2" fmla="*/ 662 h 2404797"/>
              <a:gd name="connsiteX3" fmla="*/ 78292 w 1209879"/>
              <a:gd name="connsiteY3" fmla="*/ 1283568 h 2404797"/>
              <a:gd name="connsiteX4" fmla="*/ 89178 w 1209879"/>
              <a:gd name="connsiteY4" fmla="*/ 2404797 h 2404797"/>
              <a:gd name="connsiteX0" fmla="*/ 1120701 w 1120701"/>
              <a:gd name="connsiteY0" fmla="*/ 552841 h 2404135"/>
              <a:gd name="connsiteX1" fmla="*/ 2618 w 1120701"/>
              <a:gd name="connsiteY1" fmla="*/ 1286879 h 2404135"/>
              <a:gd name="connsiteX2" fmla="*/ 655454 w 1120701"/>
              <a:gd name="connsiteY2" fmla="*/ 0 h 2404135"/>
              <a:gd name="connsiteX3" fmla="*/ 0 w 1120701"/>
              <a:gd name="connsiteY3" fmla="*/ 2404135 h 2404135"/>
              <a:gd name="connsiteX0" fmla="*/ 1120701 w 1120701"/>
              <a:gd name="connsiteY0" fmla="*/ 552841 h 2404135"/>
              <a:gd name="connsiteX1" fmla="*/ 2618 w 1120701"/>
              <a:gd name="connsiteY1" fmla="*/ 897580 h 2404135"/>
              <a:gd name="connsiteX2" fmla="*/ 655454 w 1120701"/>
              <a:gd name="connsiteY2" fmla="*/ 0 h 2404135"/>
              <a:gd name="connsiteX3" fmla="*/ 0 w 1120701"/>
              <a:gd name="connsiteY3" fmla="*/ 2404135 h 2404135"/>
              <a:gd name="connsiteX0" fmla="*/ 1153746 w 1153746"/>
              <a:gd name="connsiteY0" fmla="*/ 0 h 1851294"/>
              <a:gd name="connsiteX1" fmla="*/ 35663 w 1153746"/>
              <a:gd name="connsiteY1" fmla="*/ 344739 h 1851294"/>
              <a:gd name="connsiteX2" fmla="*/ 436 w 1153746"/>
              <a:gd name="connsiteY2" fmla="*/ 488308 h 1851294"/>
              <a:gd name="connsiteX3" fmla="*/ 33045 w 1153746"/>
              <a:gd name="connsiteY3" fmla="*/ 1851294 h 1851294"/>
              <a:gd name="connsiteX0" fmla="*/ 1153310 w 1153310"/>
              <a:gd name="connsiteY0" fmla="*/ 0 h 1851294"/>
              <a:gd name="connsiteX1" fmla="*/ 35227 w 1153310"/>
              <a:gd name="connsiteY1" fmla="*/ 344739 h 1851294"/>
              <a:gd name="connsiteX2" fmla="*/ 0 w 1153310"/>
              <a:gd name="connsiteY2" fmla="*/ 488308 h 1851294"/>
              <a:gd name="connsiteX3" fmla="*/ 32609 w 1153310"/>
              <a:gd name="connsiteY3" fmla="*/ 1851294 h 1851294"/>
              <a:gd name="connsiteX0" fmla="*/ 1153310 w 1153310"/>
              <a:gd name="connsiteY0" fmla="*/ 0 h 1851294"/>
              <a:gd name="connsiteX1" fmla="*/ 0 w 1153310"/>
              <a:gd name="connsiteY1" fmla="*/ 488308 h 1851294"/>
              <a:gd name="connsiteX2" fmla="*/ 32609 w 1153310"/>
              <a:gd name="connsiteY2" fmla="*/ 1851294 h 1851294"/>
              <a:gd name="connsiteX0" fmla="*/ 1153310 w 1153310"/>
              <a:gd name="connsiteY0" fmla="*/ 0 h 1851294"/>
              <a:gd name="connsiteX1" fmla="*/ 0 w 1153310"/>
              <a:gd name="connsiteY1" fmla="*/ 370613 h 1851294"/>
              <a:gd name="connsiteX2" fmla="*/ 32609 w 1153310"/>
              <a:gd name="connsiteY2" fmla="*/ 1851294 h 1851294"/>
              <a:gd name="connsiteX0" fmla="*/ 1564320 w 1564320"/>
              <a:gd name="connsiteY0" fmla="*/ 0 h 1851294"/>
              <a:gd name="connsiteX1" fmla="*/ 411010 w 1564320"/>
              <a:gd name="connsiteY1" fmla="*/ 370613 h 1851294"/>
              <a:gd name="connsiteX2" fmla="*/ 0 w 1564320"/>
              <a:gd name="connsiteY2" fmla="*/ 1851294 h 1851294"/>
              <a:gd name="connsiteX0" fmla="*/ 1183320 w 1183320"/>
              <a:gd name="connsiteY0" fmla="*/ 0 h 1851294"/>
              <a:gd name="connsiteX1" fmla="*/ 30010 w 1183320"/>
              <a:gd name="connsiteY1" fmla="*/ 370613 h 1851294"/>
              <a:gd name="connsiteX2" fmla="*/ 0 w 1183320"/>
              <a:gd name="connsiteY2" fmla="*/ 1851294 h 1851294"/>
              <a:gd name="connsiteX0" fmla="*/ 3047631 w 3047631"/>
              <a:gd name="connsiteY0" fmla="*/ 0 h 2614774"/>
              <a:gd name="connsiteX1" fmla="*/ 30010 w 3047631"/>
              <a:gd name="connsiteY1" fmla="*/ 1134093 h 2614774"/>
              <a:gd name="connsiteX2" fmla="*/ 0 w 3047631"/>
              <a:gd name="connsiteY2" fmla="*/ 2614774 h 2614774"/>
              <a:gd name="connsiteX0" fmla="*/ 2438031 w 2438031"/>
              <a:gd name="connsiteY0" fmla="*/ 0 h 2614774"/>
              <a:gd name="connsiteX1" fmla="*/ 30010 w 2438031"/>
              <a:gd name="connsiteY1" fmla="*/ 1134093 h 2614774"/>
              <a:gd name="connsiteX2" fmla="*/ 0 w 2438031"/>
              <a:gd name="connsiteY2" fmla="*/ 2614774 h 261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031" h="2614774">
                <a:moveTo>
                  <a:pt x="2438031" y="0"/>
                </a:moveTo>
                <a:lnTo>
                  <a:pt x="30010" y="1134093"/>
                </a:lnTo>
                <a:lnTo>
                  <a:pt x="0" y="2614774"/>
                </a:lnTo>
              </a:path>
            </a:pathLst>
          </a:custGeom>
          <a:noFill/>
          <a:ln w="38100" cap="rnd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9336E"/>
              </a:solidFill>
              <a:latin typeface="Calibri" pitchFamily="34" charset="0"/>
            </a:endParaRPr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7970838" y="694135"/>
            <a:ext cx="1173162" cy="998934"/>
            <a:chOff x="3943354" y="3139023"/>
            <a:chExt cx="1173638" cy="1331261"/>
          </a:xfrm>
        </p:grpSpPr>
        <p:pic>
          <p:nvPicPr>
            <p:cNvPr id="5" name="Picture 4" descr="building - customer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05503" y="3139023"/>
              <a:ext cx="711489" cy="11456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686" name="Picture 5" descr="control center.pn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943354" y="3707143"/>
              <a:ext cx="1066800" cy="763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3711917" y="1128713"/>
            <a:ext cx="4058553" cy="174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 descr="permissions.png"/>
          <p:cNvPicPr>
            <a:picLocks noChangeAspect="1"/>
          </p:cNvPicPr>
          <p:nvPr/>
        </p:nvPicPr>
        <p:blipFill>
          <a:blip r:embed="rId5" cstate="print"/>
          <a:srcRect l="31661" t="8486"/>
          <a:stretch>
            <a:fillRect/>
          </a:stretch>
        </p:blipFill>
        <p:spPr>
          <a:xfrm>
            <a:off x="4089400" y="3632597"/>
            <a:ext cx="1970088" cy="757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Folded Corner 43"/>
          <p:cNvSpPr/>
          <p:nvPr/>
        </p:nvSpPr>
        <p:spPr>
          <a:xfrm>
            <a:off x="4356100" y="1809750"/>
            <a:ext cx="1333500" cy="964406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norm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SOX</a:t>
            </a:r>
          </a:p>
        </p:txBody>
      </p:sp>
      <p:sp>
        <p:nvSpPr>
          <p:cNvPr id="78" name="Folded Corner 77"/>
          <p:cNvSpPr/>
          <p:nvPr/>
        </p:nvSpPr>
        <p:spPr>
          <a:xfrm>
            <a:off x="4638675" y="2095500"/>
            <a:ext cx="1333500" cy="964406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norm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PCIDSS</a:t>
            </a:r>
          </a:p>
        </p:txBody>
      </p:sp>
      <p:sp>
        <p:nvSpPr>
          <p:cNvPr id="79" name="Folded Corner 78"/>
          <p:cNvSpPr/>
          <p:nvPr/>
        </p:nvSpPr>
        <p:spPr>
          <a:xfrm>
            <a:off x="4919663" y="2381249"/>
            <a:ext cx="1333500" cy="964406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norm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HIPAA</a:t>
            </a:r>
          </a:p>
        </p:txBody>
      </p:sp>
      <p:sp>
        <p:nvSpPr>
          <p:cNvPr id="80" name="Folded Corner 79"/>
          <p:cNvSpPr/>
          <p:nvPr/>
        </p:nvSpPr>
        <p:spPr>
          <a:xfrm>
            <a:off x="5202238" y="2667000"/>
            <a:ext cx="1333500" cy="964406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norm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NERC/FERC</a:t>
            </a:r>
          </a:p>
        </p:txBody>
      </p:sp>
      <p:sp>
        <p:nvSpPr>
          <p:cNvPr id="81" name="Folded Corner 80"/>
          <p:cNvSpPr/>
          <p:nvPr/>
        </p:nvSpPr>
        <p:spPr>
          <a:xfrm>
            <a:off x="5483225" y="2952750"/>
            <a:ext cx="1333500" cy="964406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norm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FISMA</a:t>
            </a:r>
          </a:p>
        </p:txBody>
      </p:sp>
      <p:sp>
        <p:nvSpPr>
          <p:cNvPr id="82" name="Folded Corner 81"/>
          <p:cNvSpPr/>
          <p:nvPr/>
        </p:nvSpPr>
        <p:spPr>
          <a:xfrm>
            <a:off x="5765800" y="3238500"/>
            <a:ext cx="1333500" cy="964406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>
            <a:norm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GLBA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2" cstate="print"/>
          <a:srcRect l="2354" t="26202" r="3429" b="4567"/>
          <a:stretch>
            <a:fillRect/>
          </a:stretch>
        </p:blipFill>
        <p:spPr bwMode="auto">
          <a:xfrm>
            <a:off x="3902075" y="2249091"/>
            <a:ext cx="35560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3" cstate="print"/>
          <a:stretch>
            <a:fillRect/>
          </a:stretch>
        </p:blipFill>
        <p:spPr bwMode="auto">
          <a:xfrm>
            <a:off x="3716103" y="1357313"/>
            <a:ext cx="3637431" cy="333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39 -0.07217 L -0.06077 0.0631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75" grpId="0" animBg="1"/>
      <p:bldP spid="75" grpId="1" animBg="1"/>
      <p:bldP spid="76" grpId="0" animBg="1"/>
      <p:bldP spid="76" grpId="1" animBg="1"/>
      <p:bldP spid="44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Uplogix Local Managers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76225" y="1352550"/>
            <a:ext cx="784860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effectLst/>
              </a:rPr>
              <a:t>Don’t manage the network over the network.</a:t>
            </a:r>
            <a:endParaRPr lang="en-US" sz="1200" dirty="0" smtClean="0">
              <a:solidFill>
                <a:schemeClr val="tx1"/>
              </a:solidFill>
              <a:effectLst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135690" y="3028950"/>
            <a:ext cx="8981416" cy="1616465"/>
            <a:chOff x="41565" y="2729335"/>
            <a:chExt cx="8981416" cy="2155286"/>
          </a:xfrm>
        </p:grpSpPr>
        <p:pic>
          <p:nvPicPr>
            <p:cNvPr id="95234" name="Picture 2" descr="https://encrypted-tbn1.gstatic.com/images?q=tbn:ANd9GcTptR4MdNbfdgxiuQ8ouWcTrBQ1uRAdE4xPFRA9GNoW6ZuLQsS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65" y="2932535"/>
              <a:ext cx="2279479" cy="1117600"/>
            </a:xfrm>
            <a:prstGeom prst="rect">
              <a:avLst/>
            </a:prstGeom>
            <a:noFill/>
          </p:spPr>
        </p:pic>
        <p:pic>
          <p:nvPicPr>
            <p:cNvPr id="95236" name="Picture 4" descr="http://images.highspeedbackbone.net/skuimages/large/CNET-YYT1-10768343.jpg"/>
            <p:cNvPicPr>
              <a:picLocks noChangeAspect="1" noChangeArrowheads="1"/>
            </p:cNvPicPr>
            <p:nvPr/>
          </p:nvPicPr>
          <p:blipFill>
            <a:blip r:embed="rId4" cstate="print"/>
            <a:srcRect l="2556" t="27765" b="32235"/>
            <a:stretch>
              <a:fillRect/>
            </a:stretch>
          </p:blipFill>
          <p:spPr bwMode="auto">
            <a:xfrm>
              <a:off x="2452236" y="2830936"/>
              <a:ext cx="1951415" cy="12192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8275" y="3940773"/>
              <a:ext cx="2148793" cy="943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Console Server</a:t>
              </a:r>
            </a:p>
            <a:p>
              <a:pPr>
                <a:buFontTx/>
                <a:buChar char="-"/>
              </a:pPr>
              <a:r>
                <a:rPr lang="en-US" sz="1200" dirty="0" smtClean="0"/>
                <a:t> Remote OOB Access (modem)</a:t>
              </a:r>
            </a:p>
            <a:p>
              <a:pPr>
                <a:buFontTx/>
                <a:buChar char="-"/>
              </a:pPr>
              <a:r>
                <a:rPr lang="en-US" sz="1200" dirty="0" smtClean="0"/>
                <a:t> Direct Device Connection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40279" y="3398421"/>
              <a:ext cx="3000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+</a:t>
              </a:r>
              <a:endParaRPr lang="en-US" sz="1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9090" y="3940773"/>
              <a:ext cx="2187385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Management Server</a:t>
              </a:r>
            </a:p>
            <a:p>
              <a:r>
                <a:rPr lang="en-US" sz="1200" dirty="0" smtClean="0"/>
                <a:t>(Intel Atom, 40GB storage)</a:t>
              </a:r>
              <a:endParaRPr lang="en-US" sz="1200" dirty="0"/>
            </a:p>
          </p:txBody>
        </p:sp>
        <p:grpSp>
          <p:nvGrpSpPr>
            <p:cNvPr id="4" name="Group 14"/>
            <p:cNvGrpSpPr/>
            <p:nvPr/>
          </p:nvGrpSpPr>
          <p:grpSpPr>
            <a:xfrm>
              <a:off x="4935077" y="2729335"/>
              <a:ext cx="1066800" cy="1147761"/>
              <a:chOff x="7451976" y="1648174"/>
              <a:chExt cx="1488317" cy="1524004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51976" y="1648174"/>
                <a:ext cx="1488317" cy="1524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 descr="uplogix logo.pn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8037402" y="2065866"/>
                <a:ext cx="463129" cy="121928"/>
              </a:xfrm>
              <a:prstGeom prst="rect">
                <a:avLst/>
              </a:prstGeom>
              <a:effectLst/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4475415" y="3402495"/>
              <a:ext cx="3000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+</a:t>
              </a:r>
              <a:endParaRPr lang="en-US" sz="18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14651" y="3940773"/>
              <a:ext cx="2408330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 smtClean="0">
                  <a:solidFill>
                    <a:srgbClr val="09336E"/>
                  </a:solidFill>
                </a:rPr>
                <a:t>Uplogix Local Manager</a:t>
              </a:r>
            </a:p>
          </p:txBody>
        </p:sp>
        <p:pic>
          <p:nvPicPr>
            <p:cNvPr id="22" name="Picture 3" descr="C:\Users\Greg\AppData\Local\Microsoft\Windows\Temporary Internet Files\Content.IE5\YI5Q8L32\uplogix_500_fron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88087" y="2830935"/>
              <a:ext cx="1631069" cy="121920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4312825" y="3940773"/>
              <a:ext cx="2187385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Local Management Software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76506" y="3374785"/>
              <a:ext cx="3000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=</a:t>
              </a:r>
              <a:endParaRPr lang="en-US" sz="1800" b="1" dirty="0"/>
            </a:p>
          </p:txBody>
        </p:sp>
      </p:grpSp>
      <p:sp>
        <p:nvSpPr>
          <p:cNvPr id="32" name="Content Placeholder 5"/>
          <p:cNvSpPr txBox="1">
            <a:spLocks/>
          </p:cNvSpPr>
          <p:nvPr/>
        </p:nvSpPr>
        <p:spPr>
          <a:xfrm>
            <a:off x="4495800" y="1885950"/>
            <a:ext cx="4648200" cy="32004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Platform combines elements of different hardware types into one device designed for collocated connection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3" name="Content Placeholder 5"/>
          <p:cNvSpPr txBox="1">
            <a:spLocks/>
          </p:cNvSpPr>
          <p:nvPr/>
        </p:nvSpPr>
        <p:spPr>
          <a:xfrm>
            <a:off x="228600" y="1885950"/>
            <a:ext cx="4343400" cy="154305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Uplogix LMS, robust management software innovatively and thoroughly exploits physical proximity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Deployment Options:</a:t>
            </a:r>
            <a:br>
              <a:rPr lang="en-US" dirty="0" smtClean="0"/>
            </a:br>
            <a:r>
              <a:rPr lang="en-US" dirty="0" smtClean="0"/>
              <a:t>Purpose Built or Software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438400" y="1276350"/>
            <a:ext cx="5943600" cy="34290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Uplogix 5000</a:t>
            </a:r>
          </a:p>
          <a:p>
            <a:pPr marL="228600" lvl="1" indent="-22860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Ideal for datacenters and expanding infrastructures</a:t>
            </a:r>
          </a:p>
          <a:p>
            <a:pPr marL="228600" lvl="1" indent="-22860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Manage up to 22 devices (including a power controller)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Uplogix 500</a:t>
            </a:r>
          </a:p>
          <a:p>
            <a:pPr marL="228600" lvl="1" indent="-22860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Ideal for branch offices</a:t>
            </a:r>
          </a:p>
          <a:p>
            <a:pPr marL="228600" lvl="1" indent="-22860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Manage up to 6 devices (including a power controller)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Uplogix on Cisco</a:t>
            </a:r>
          </a:p>
          <a:p>
            <a:pPr marL="228600" lvl="1" indent="-22860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Gain full Local Management functionality on Cisco Integrated Services Routers with support for UCS Express Modules (SRE 710 or SRE 910)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LMS Software</a:t>
            </a:r>
          </a:p>
          <a:p>
            <a:pPr marL="228600" lvl="1" indent="-22860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Virtual LMS on your servers</a:t>
            </a:r>
          </a:p>
          <a:p>
            <a:pPr marL="228600" lvl="1" indent="-22860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Exploit in-place console servers</a:t>
            </a:r>
          </a:p>
          <a:p>
            <a:pPr marL="228600" lvl="1" indent="-22860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Virtual UCC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</p:txBody>
      </p:sp>
      <p:pic>
        <p:nvPicPr>
          <p:cNvPr id="10" name="Picture 2" descr="http://www.linkwaves.com/sites/default/files/imagecache/LargerforZoom/SM-SRE-700-K9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00350"/>
            <a:ext cx="1418782" cy="1137561"/>
          </a:xfrm>
          <a:prstGeom prst="rect">
            <a:avLst/>
          </a:prstGeom>
          <a:noFill/>
        </p:spPr>
      </p:pic>
      <p:pic>
        <p:nvPicPr>
          <p:cNvPr id="12" name="Picture 11" descr="Uplogix-3200_iso_low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1" y="1200150"/>
            <a:ext cx="2142952" cy="762000"/>
          </a:xfrm>
          <a:prstGeom prst="rect">
            <a:avLst/>
          </a:prstGeom>
        </p:spPr>
      </p:pic>
      <p:pic>
        <p:nvPicPr>
          <p:cNvPr id="13" name="Picture 12" descr="uplogix-430_iso_low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900" y="2038350"/>
            <a:ext cx="1558099" cy="851307"/>
          </a:xfrm>
          <a:prstGeom prst="rect">
            <a:avLst/>
          </a:prstGeom>
        </p:spPr>
      </p:pic>
      <p:grpSp>
        <p:nvGrpSpPr>
          <p:cNvPr id="4" name="Group 14"/>
          <p:cNvGrpSpPr/>
          <p:nvPr/>
        </p:nvGrpSpPr>
        <p:grpSpPr>
          <a:xfrm>
            <a:off x="518911" y="3732552"/>
            <a:ext cx="1386089" cy="975646"/>
            <a:chOff x="4832369" y="4378080"/>
            <a:chExt cx="1328570" cy="1147761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32369" y="4378080"/>
              <a:ext cx="1328570" cy="1147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uplogix logo.png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323993" y="4692653"/>
              <a:ext cx="456795" cy="12635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 smtClean="0"/>
          </a:p>
        </p:txBody>
      </p:sp>
      <p:sp>
        <p:nvSpPr>
          <p:cNvPr id="22" name="Text Placeholder 30"/>
          <p:cNvSpPr txBox="1">
            <a:spLocks/>
          </p:cNvSpPr>
          <p:nvPr/>
        </p:nvSpPr>
        <p:spPr bwMode="auto">
          <a:xfrm>
            <a:off x="263403" y="1328737"/>
            <a:ext cx="4177969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fontAlgn="auto">
              <a:spcBef>
                <a:spcPts val="0"/>
              </a:spcBef>
              <a:spcAft>
                <a:spcPts val="1800"/>
              </a:spcAft>
              <a:buSzPct val="90000"/>
              <a:buFont typeface="Arial" pitchFamily="34" charset="0"/>
              <a:buChar char="•"/>
              <a:defRPr/>
            </a:pPr>
            <a:r>
              <a:rPr kumimoji="0"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 existing IT staff </a:t>
            </a:r>
            <a:br>
              <a:rPr kumimoji="0"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manage growing environments, maintain service levels and improve security as IT infrastructures become more network sensitive</a:t>
            </a:r>
            <a:endParaRPr kumimoji="0" lang="en-US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5425" indent="-225425" fontAlgn="auto">
              <a:spcBef>
                <a:spcPts val="0"/>
              </a:spcBef>
              <a:spcAft>
                <a:spcPts val="1800"/>
              </a:spcAft>
              <a:buSzPct val="90000"/>
              <a:buFont typeface="Arial" pitchFamily="34" charset="0"/>
              <a:buChar char="•"/>
              <a:defRPr/>
            </a:pPr>
            <a:r>
              <a:rPr kumimoji="0"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Directly connected</a:t>
            </a:r>
            <a:r>
              <a:rPr kumimoji="0"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0"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more than SNMP, more reliably and without impacting the network at all (poll intensively)</a:t>
            </a:r>
            <a:endParaRPr kumimoji="0" lang="en-US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5425" indent="-225425" fontAlgn="auto">
              <a:spcBef>
                <a:spcPts val="0"/>
              </a:spcBef>
              <a:spcAft>
                <a:spcPts val="1800"/>
              </a:spcAft>
              <a:buSzPct val="90000"/>
              <a:buFont typeface="Arial" pitchFamily="34" charset="0"/>
              <a:buChar char="•"/>
              <a:defRPr/>
            </a:pPr>
            <a:r>
              <a:rPr kumimoji="0"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Fail-safes change completely </a:t>
            </a:r>
            <a:r>
              <a:rPr kumimoji="0" lang="en-US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you can do more, automate more, more often &amp; without worry</a:t>
            </a:r>
            <a:endParaRPr kumimoji="0" lang="en-US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30"/>
          <p:cNvSpPr txBox="1">
            <a:spLocks/>
          </p:cNvSpPr>
          <p:nvPr/>
        </p:nvSpPr>
        <p:spPr bwMode="auto">
          <a:xfrm>
            <a:off x="4724400" y="1328737"/>
            <a:ext cx="4094842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fontAlgn="auto">
              <a:spcBef>
                <a:spcPts val="0"/>
              </a:spcBef>
              <a:spcAft>
                <a:spcPts val="1800"/>
              </a:spcAft>
              <a:buSzPct val="90000"/>
              <a:buFont typeface="Arial" pitchFamily="34" charset="0"/>
              <a:buChar char="•"/>
              <a:defRPr/>
            </a:pPr>
            <a:r>
              <a:rPr kumimoji="0"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Flexible automation </a:t>
            </a:r>
            <a:br>
              <a:rPr kumimoji="0"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kumimoji="0" lang="en-US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same CLI access technicians use – robust change processes and run book automations, no limitations</a:t>
            </a:r>
            <a:endParaRPr kumimoji="0" lang="en-US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5425" indent="-225425" fontAlgn="auto">
              <a:spcBef>
                <a:spcPts val="0"/>
              </a:spcBef>
              <a:spcAft>
                <a:spcPts val="1800"/>
              </a:spcAft>
              <a:buSzPct val="90000"/>
              <a:buFont typeface="Arial" pitchFamily="34" charset="0"/>
              <a:buChar char="•"/>
              <a:defRPr/>
            </a:pPr>
            <a:r>
              <a:rPr kumimoji="0"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Extends role-based management access </a:t>
            </a:r>
            <a:r>
              <a:rPr kumimoji="0" lang="en-US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detailed “always” on audit to network devices</a:t>
            </a:r>
            <a:endParaRPr kumimoji="0" lang="en-US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5425" indent="-225425" fontAlgn="auto">
              <a:spcBef>
                <a:spcPts val="0"/>
              </a:spcBef>
              <a:spcAft>
                <a:spcPts val="1800"/>
              </a:spcAft>
              <a:buSzPct val="90000"/>
              <a:buFont typeface="Arial" pitchFamily="34" charset="0"/>
              <a:buChar char="•"/>
              <a:defRPr/>
            </a:pPr>
            <a:r>
              <a:rPr kumimoji="0"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Complements and improves </a:t>
            </a:r>
            <a:r>
              <a:rPr kumimoji="0"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centralized network management tools </a:t>
            </a:r>
            <a:r>
              <a:rPr kumimoji="0" lang="en-US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better performance, reliability and expanded capabilities</a:t>
            </a:r>
            <a:endParaRPr kumimoji="0" lang="en-US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Uplogix Local Management Platform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2190750"/>
            <a:ext cx="9144000" cy="90011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6000" dirty="0" smtClean="0"/>
              <a:t>Thank You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Table 111"/>
          <p:cNvGraphicFramePr>
            <a:graphicFrameLocks noGrp="1"/>
          </p:cNvGraphicFramePr>
          <p:nvPr/>
        </p:nvGraphicFramePr>
        <p:xfrm>
          <a:off x="-4" y="1047750"/>
          <a:ext cx="9144008" cy="362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1143001"/>
                <a:gridCol w="1143001"/>
                <a:gridCol w="1143001"/>
                <a:gridCol w="1143001"/>
                <a:gridCol w="1143001"/>
                <a:gridCol w="1143001"/>
                <a:gridCol w="1143001"/>
              </a:tblGrid>
              <a:tr h="4729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Financial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Services</a:t>
                      </a:r>
                      <a:endParaRPr lang="en-US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Mfg.</a:t>
                      </a:r>
                      <a:r>
                        <a:rPr lang="en-US" sz="1200" b="1" baseline="0" dirty="0" smtClean="0">
                          <a:solidFill>
                            <a:schemeClr val="accent3"/>
                          </a:solidFill>
                        </a:rPr>
                        <a:t> &amp; Retail</a:t>
                      </a:r>
                      <a:endParaRPr lang="en-US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MSP &amp;</a:t>
                      </a:r>
                      <a:b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</a:b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Outsourcing</a:t>
                      </a:r>
                    </a:p>
                  </a:txBody>
                  <a:tcPr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Healthcare &amp; Enterprise</a:t>
                      </a:r>
                      <a:endParaRPr lang="en-US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Government</a:t>
                      </a:r>
                    </a:p>
                  </a:txBody>
                  <a:tcPr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Education</a:t>
                      </a:r>
                      <a:b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</a:br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&amp; Non-Profit</a:t>
                      </a:r>
                      <a:endParaRPr lang="en-US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Satellite</a:t>
                      </a:r>
                      <a:endParaRPr lang="en-US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/>
                          </a:solidFill>
                        </a:rPr>
                        <a:t>Energy</a:t>
                      </a:r>
                      <a:endParaRPr lang="en-US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5605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Who is “Going Local” with Uplogix?</a:t>
            </a:r>
            <a:endParaRPr lang="en-US" dirty="0"/>
          </a:p>
        </p:txBody>
      </p:sp>
      <p:sp>
        <p:nvSpPr>
          <p:cNvPr id="21598" name="AutoShape 2" descr="http://www.ruraldevelopment.gov.za/images/New_Logo.bmp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909" name="AutoShape 21" descr="data:image/jpeg;base64,/9j/4AAQSkZJRgABAQAAAQABAAD/2wCEAAkGBhEGDxAIBwgSFQ8VEBYWEBYUEBQREBAYFhQVFBYcHhUYHDIiIxwlGRgcHy8kIyopLiw4Fx4xNTQqOSgrLCkBCQoKDgwOGQ8PFCweHiQyNSoqNCs1Kiw0Lik2Mi4pMCosNSwpLykpMTYqLSwpNSk0KTYpLDUpLCwyNSksLCwpKf/AABEIALsBDQMBIgACEQEDEQH/xAAbAAEAAgMBAQAAAAAAAAAAAAAABQYBAgQDB//EADYQAAICAgEDAgQDBQgDAAAAAAABAgMEERIFITEGEyIyQVEUFWEWQnFy0SMzYoGRk7HBUmOS/8QAGgEBAAMBAQEAAAAAAAAAAAAAAAMEBQEGAv/EACARAQACAgICAwEAAAAAAAAAAAABAgMRBCExoRRSUxP/2gAMAwEAAhEDEQA/APuIAAAAAAAAAAAAAAAAAAAAAAAAAAAAAAAAAAAAAAAAAAAAAAAAAAAAAAAAAAAAAAAAAAAAAAAAAAAAAAAAAAAAAAAAAAAAAAAAAAAAAAAAAAAAAAAAAAAAAAAAAAAAAAAAAAAAAAAAAAAAAAAAAAAAAAAAAAAGGwMgw2Y2BsDXZkDIAAAAAAAAAAAAAAAAAAAAAAAAAAAAAAAAAAAAAed0/bTnrwj0NLFyWjlt66djyq8fWylrWI//ALX9Db9tl9MN/wC5H+hGVUe2p4lsVKG5RknBqyGm+8Z8dPtrs2er7SjZ7UHKNKiuUXwT/ek1GPeXjto858jlfp6a/wDLB9Pac6P6h/NpyqVDjqPLfJP66+hNIrPpeh+5de57+VN8HDv3k1prx4LMjY4d8l8UTkntncita5NU8MgAuIAAAAAAAAAAAAAAAAAAAAAAAAAAAAAABhvRF2+qcKlyhb1fHi4tqad9acWvKab7P+P2AlQaqfJJr6+P1MOevoBuasxz/wALHL9GBEZMPwtk629V3eHtpRnrv3Xjklvf3X6nNhKXSnZLLc3Hsq9zc+b32S+J9/8AQm7qo5MXVbDaflNbRz4/S4Y8lZucmvk5ycuC+y3/AM+SlfjzNtwmrl1WYlv0zGePDd6/tJNys/mf0/glpf5I7SNXX8ZWrCWfV7rk4qHuR5OS8x1v5v08+SQ5/oW61isahFM77bA0dmuw5/oz6cbg15/oFLf0A2AAAAAAAAAAAAAAAAAAAAAAAAAAGGUCr31m9ah0/pdN0ZZGOrFOzg9PFpU1w4/F8Lb+ZbPoDK9Z6MqnZkZEczLjK+ald7eXZXyaXGOuLWtRSita7JARGZkfkHVll1SSxba6KMmK2ownN3LHt86S3FVP+eL+hjpV3511LKyMuO67OnQ/Dwku0andfBvX/sUVN9vDivKZM/sbjSjdTZVOVVtMKZ1Ssk6uFS1BKO+zXfvvb3t7PHqONi4GV+JtyLY5FuP7MK6nKUnXFt7jVGL1xcm+X02BXfRnRnl09MycfGlCv8I1mzlJcMyNlWoxcFJ8pc2pc5JNcWt9zkwcaE+l+n5zxPdcsmClHacrFOjJctuT098U+7/dRcPT34WvGfTOlZk+FMeElOclkY6a+FSU0pR0vlcl4XlnNg9Bwra8bp+D1Gco4tnOmMMpTnW+8VvXdpKcorfb4v4aCt5ajb0PMuhy4rMbqplJ+5hcb663Ttvs0+XZPS9zS+HRb+g48caeTdHorxe8Iv4oONqjGUuSUG4rTk19/ucmR6Yx+tWZLpzm8e9weVXVYviur48JqcJbi2oxUlp8uEX209yPSunU1WWZlGfZfNrhJzyPeVcd74qPyx2137belvwBWqa8j0/DHxepUUZXTVkVexfCUoZFDncvYnOHyy1OcU5we3vbT7nRn+mcTG6j07Fh0+vhKnLc1KCl7jiqWnLfzPcn3e/L+534XRsDCdVVWfyhCxexTLL9yqualqKhW5eYy7Ri98fokdnUsTFnk052XncLqk1WnkcI6m0pbhvupaS7/YCseqbXhpY3Q8a/jgcLoRrhOdc7E+bqlL7ew5rT8e7D7JPp9T9KxMmGH1HGxoS/EdRxJSm48pWwtku23+646+HwWHEpxuiKdEc5Rdk5Wv3b05tze205Pet+PocmP6Txb8ajDxb7Xj1WKyjjkyaTi9x1NeVGXhd0gIn1V0Kjp9nTYYXS4SUuoz3X8MYT5Yt7ktS7JNwjLXjcSyemsZUY61078O5TslKpSUlBubXbXbukn27dzbqnp+vrEqbcqdqlTNzqddsq9ScXHb0+74trv/5P7nr0ro8OkRlDHlZJzlynK22d1knpLvKb32SSS8LQEgAAAAAAAAAAAAAAAAAAAAAAAAAAAAAwVPpFqXWOp0ZP986sWVO/MqFCSfFfZXOW/wCZb+hbSO6p0KjrDhPNxlKcN+1NNxsr2tPjOOpLa86fcCver7aap1e64rnkYlec9/EqJTt9pWfRQd3w7flOS8M9vWWIq6sfLxYKOVXlY8cdpJTfO6uFlfbzF1SmnHxpb/d2pij05jY1dmLXgw9uz++Ulzd3bXxuW3Lt27jB9PY/T5RtoofKK1Xysnb7aa01HnJ8e3btrt2AiPSXHH/M5vjGP5nkNvtFL4a+7f8AmaejeOP+aWPjFfmuQ5PtFfLV5a/7JL9jcLl7r6dBt2u2W3JxlY3y5OLem9/dMP0ZhOTtl02Dbt92W3JxnY5KTm4N8XLaT219EBWvT9E1dmS/BYzxl1m52zserK1FQkpLtx7TUdPe/PYkvRtSzsbJuuphLKnl5MclT+J843ThGEt7+FVqCS8a7rySn7HYXJ2vpsHJ2+7Lbk4zs3y5yi3py39Wvoj0yPTGNlWSyrMRKyaStcZSr91JaSmotKXbt8WwKT0mX42fRcnpPTqoKWLncK7LJThCHOrsp8dvv47aSkXvosfaorrlTXCaj/bQqa9uux/FYlr/ABt/6nnlel8XNddl2DHdcHCrjuv24vyoqLWk/wBPsdnTum1dKrji4OPGFa3qMVpd3tv+LfdsDpRkAAAAAAAAAAAAAAAAAAAAAAAAAAAAAAAAAAAAAAAA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1" name="AutoShape 23" descr="data:image/jpeg;base64,/9j/4AAQSkZJRgABAQAAAQABAAD/2wCEAAkGBhEGDxAIBwgSFQ8VEBYWEBYUEBQREBAYFhQVFBYcHhUYHDIiIxwlGRgcHy8kIyopLiw4Fx4xNTQqOSgrLCkBCQoKDgwOGQ8PFCweHiQyNSoqNCs1Kiw0Lik2Mi4pMCosNSwpLykpMTYqLSwpNSk0KTYpLDUpLCwyNSksLCwpKf/AABEIALsBDQMBIgACEQEDEQH/xAAbAAEAAgMBAQAAAAAAAAAAAAAABQYBAgQDB//EADYQAAICAgEDAgQDBQgDAAAAAAABAgMEERIFITEGEyIyQVEUFWEWQnFy0SMzYoGRk7HBUmOS/8QAGgEBAAMBAQEAAAAAAAAAAAAAAAMEBQEGAv/EACARAQACAgICAwEAAAAAAAAAAAABAgMRBCExoRRSUxP/2gAMAwEAAhEDEQA/APuIAAAAAAAAAAAAAAAAAAAAAAAAAAAAAAAAAAAAAAAAAAAAAAAAAAAAAAAAAAAAAAAAAAAAAAAAAAAAAAAAAAAAAAAAAAAAAAAAAAAAAAAAAAAAAAAAAAAAAAAAAAAAAAAAAAAAAAAAAAAAAAAAAAAAAAAAAAAGGwMgw2Y2BsDXZkDIAAAAAAAAAAAAAAAAAAAAAAAAAAAAAAAAAAAAAed0/bTnrwj0NLFyWjlt66djyq8fWylrWI//ALX9Db9tl9MN/wC5H+hGVUe2p4lsVKG5RknBqyGm+8Z8dPtrs2er7SjZ7UHKNKiuUXwT/ek1GPeXjto858jlfp6a/wDLB9Pac6P6h/NpyqVDjqPLfJP66+hNIrPpeh+5de57+VN8HDv3k1prx4LMjY4d8l8UTkntncita5NU8MgAuIAAAAAAAAAAAAAAAAAAAAAAAAAAAAAABhvRF2+qcKlyhb1fHi4tqad9acWvKab7P+P2AlQaqfJJr6+P1MOevoBuasxz/wALHL9GBEZMPwtk629V3eHtpRnrv3Xjklvf3X6nNhKXSnZLLc3Hsq9zc+b32S+J9/8AQm7qo5MXVbDaflNbRz4/S4Y8lZucmvk5ycuC+y3/AM+SlfjzNtwmrl1WYlv0zGePDd6/tJNys/mf0/glpf5I7SNXX8ZWrCWfV7rk4qHuR5OS8x1v5v08+SQ5/oW61isahFM77bA0dmuw5/oz6cbg15/oFLf0A2AAAAAAAAAAAAAAAAAAAAAAAAAAGGUCr31m9ah0/pdN0ZZGOrFOzg9PFpU1w4/F8Lb+ZbPoDK9Z6MqnZkZEczLjK+ald7eXZXyaXGOuLWtRSita7JARGZkfkHVll1SSxba6KMmK2ownN3LHt86S3FVP+eL+hjpV3511LKyMuO67OnQ/Dwku0andfBvX/sUVN9vDivKZM/sbjSjdTZVOVVtMKZ1Ssk6uFS1BKO+zXfvvb3t7PHqONi4GV+JtyLY5FuP7MK6nKUnXFt7jVGL1xcm+X02BXfRnRnl09MycfGlCv8I1mzlJcMyNlWoxcFJ8pc2pc5JNcWt9zkwcaE+l+n5zxPdcsmClHacrFOjJctuT098U+7/dRcPT34WvGfTOlZk+FMeElOclkY6a+FSU0pR0vlcl4XlnNg9Bwra8bp+D1Gco4tnOmMMpTnW+8VvXdpKcorfb4v4aCt5ajb0PMuhy4rMbqplJ+5hcb663Ttvs0+XZPS9zS+HRb+g48caeTdHorxe8Iv4oONqjGUuSUG4rTk19/ucmR6Yx+tWZLpzm8e9weVXVYviur48JqcJbi2oxUlp8uEX209yPSunU1WWZlGfZfNrhJzyPeVcd74qPyx2137belvwBWqa8j0/DHxepUUZXTVkVexfCUoZFDncvYnOHyy1OcU5we3vbT7nRn+mcTG6j07Fh0+vhKnLc1KCl7jiqWnLfzPcn3e/L+534XRsDCdVVWfyhCxexTLL9yqualqKhW5eYy7Ri98fokdnUsTFnk052XncLqk1WnkcI6m0pbhvupaS7/YCseqbXhpY3Q8a/jgcLoRrhOdc7E+bqlL7ew5rT8e7D7JPp9T9KxMmGH1HGxoS/EdRxJSm48pWwtku23+646+HwWHEpxuiKdEc5Rdk5Wv3b05tze205Pet+PocmP6Txb8ajDxb7Xj1WKyjjkyaTi9x1NeVGXhd0gIn1V0Kjp9nTYYXS4SUuoz3X8MYT5Yt7ktS7JNwjLXjcSyemsZUY61078O5TslKpSUlBubXbXbukn27dzbqnp+vrEqbcqdqlTNzqddsq9ScXHb0+74trv/5P7nr0ro8OkRlDHlZJzlynK22d1knpLvKb32SSS8LQEgAAAAAAAAAAAAAAAAAAAAAAAAAAAAAwVPpFqXWOp0ZP986sWVO/MqFCSfFfZXOW/wCZb+hbSO6p0KjrDhPNxlKcN+1NNxsr2tPjOOpLa86fcCver7aap1e64rnkYlec9/EqJTt9pWfRQd3w7flOS8M9vWWIq6sfLxYKOVXlY8cdpJTfO6uFlfbzF1SmnHxpb/d2pij05jY1dmLXgw9uz++Ulzd3bXxuW3Lt27jB9PY/T5RtoofKK1Xysnb7aa01HnJ8e3btrt2AiPSXHH/M5vjGP5nkNvtFL4a+7f8AmaejeOP+aWPjFfmuQ5PtFfLV5a/7JL9jcLl7r6dBt2u2W3JxlY3y5OLem9/dMP0ZhOTtl02Dbt92W3JxnY5KTm4N8XLaT219EBWvT9E1dmS/BYzxl1m52zserK1FQkpLtx7TUdPe/PYkvRtSzsbJuuphLKnl5MclT+J843ThGEt7+FVqCS8a7rySn7HYXJ2vpsHJ2+7Lbk4zs3y5yi3py39Wvoj0yPTGNlWSyrMRKyaStcZSr91JaSmotKXbt8WwKT0mX42fRcnpPTqoKWLncK7LJThCHOrsp8dvv47aSkXvosfaorrlTXCaj/bQqa9uux/FYlr/ABt/6nnlel8XNddl2DHdcHCrjuv24vyoqLWk/wBPsdnTum1dKrji4OPGFa3qMVpd3tv+LfdsDpRkAAAAAAAAAAAAAAAAAAAAAAAAAAAAAAAAAAAAAAAA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3" name="AutoShape 25" descr="data:image/jpeg;base64,/9j/4AAQSkZJRgABAQAAAQABAAD/2wCEAAkGBhEGDxAIBwgSFQ8VEBYWEBYUEBQREBAYFhQVFBYcHhUYHDIiIxwlGRgcHy8kIyopLiw4Fx4xNTQqOSgrLCkBCQoKDgwOGQ8PFCweHiQyNSoqNCs1Kiw0Lik2Mi4pMCosNSwpLykpMTYqLSwpNSk0KTYpLDUpLCwyNSksLCwpKf/AABEIALsBDQMBIgACEQEDEQH/xAAbAAEAAgMBAQAAAAAAAAAAAAAABQYBAgQDB//EADYQAAICAgEDAgQDBQgDAAAAAAABAgMEERIFITEGEyIyQVEUFWEWQnFy0SMzYoGRk7HBUmOS/8QAGgEBAAMBAQEAAAAAAAAAAAAAAAMEBQEGAv/EACARAQACAgICAwEAAAAAAAAAAAABAgMRBCExoRRSUxP/2gAMAwEAAhEDEQA/APuIAAAAAAAAAAAAAAAAAAAAAAAAAAAAAAAAAAAAAAAAAAAAAAAAAAAAAAAAAAAAAAAAAAAAAAAAAAAAAAAAAAAAAAAAAAAAAAAAAAAAAAAAAAAAAAAAAAAAAAAAAAAAAAAAAAAAAAAAAAAAAAAAAAAAAAAAAAAGGwMgw2Y2BsDXZkDIAAAAAAAAAAAAAAAAAAAAAAAAAAAAAAAAAAAAAed0/bTnrwj0NLFyWjlt66djyq8fWylrWI//ALX9Db9tl9MN/wC5H+hGVUe2p4lsVKG5RknBqyGm+8Z8dPtrs2er7SjZ7UHKNKiuUXwT/ek1GPeXjto858jlfp6a/wDLB9Pac6P6h/NpyqVDjqPLfJP66+hNIrPpeh+5de57+VN8HDv3k1prx4LMjY4d8l8UTkntncita5NU8MgAuIAAAAAAAAAAAAAAAAAAAAAAAAAAAAAABhvRF2+qcKlyhb1fHi4tqad9acWvKab7P+P2AlQaqfJJr6+P1MOevoBuasxz/wALHL9GBEZMPwtk629V3eHtpRnrv3Xjklvf3X6nNhKXSnZLLc3Hsq9zc+b32S+J9/8AQm7qo5MXVbDaflNbRz4/S4Y8lZucmvk5ycuC+y3/AM+SlfjzNtwmrl1WYlv0zGePDd6/tJNys/mf0/glpf5I7SNXX8ZWrCWfV7rk4qHuR5OS8x1v5v08+SQ5/oW61isahFM77bA0dmuw5/oz6cbg15/oFLf0A2AAAAAAAAAAAAAAAAAAAAAAAAAAGGUCr31m9ah0/pdN0ZZGOrFOzg9PFpU1w4/F8Lb+ZbPoDK9Z6MqnZkZEczLjK+ald7eXZXyaXGOuLWtRSita7JARGZkfkHVll1SSxba6KMmK2ownN3LHt86S3FVP+eL+hjpV3511LKyMuO67OnQ/Dwku0andfBvX/sUVN9vDivKZM/sbjSjdTZVOVVtMKZ1Ssk6uFS1BKO+zXfvvb3t7PHqONi4GV+JtyLY5FuP7MK6nKUnXFt7jVGL1xcm+X02BXfRnRnl09MycfGlCv8I1mzlJcMyNlWoxcFJ8pc2pc5JNcWt9zkwcaE+l+n5zxPdcsmClHacrFOjJctuT098U+7/dRcPT34WvGfTOlZk+FMeElOclkY6a+FSU0pR0vlcl4XlnNg9Bwra8bp+D1Gco4tnOmMMpTnW+8VvXdpKcorfb4v4aCt5ajb0PMuhy4rMbqplJ+5hcb663Ttvs0+XZPS9zS+HRb+g48caeTdHorxe8Iv4oONqjGUuSUG4rTk19/ucmR6Yx+tWZLpzm8e9weVXVYviur48JqcJbi2oxUlp8uEX209yPSunU1WWZlGfZfNrhJzyPeVcd74qPyx2137belvwBWqa8j0/DHxepUUZXTVkVexfCUoZFDncvYnOHyy1OcU5we3vbT7nRn+mcTG6j07Fh0+vhKnLc1KCl7jiqWnLfzPcn3e/L+534XRsDCdVVWfyhCxexTLL9yqualqKhW5eYy7Ri98fokdnUsTFnk052XncLqk1WnkcI6m0pbhvupaS7/YCseqbXhpY3Q8a/jgcLoRrhOdc7E+bqlL7ew5rT8e7D7JPp9T9KxMmGH1HGxoS/EdRxJSm48pWwtku23+646+HwWHEpxuiKdEc5Rdk5Wv3b05tze205Pet+PocmP6Txb8ajDxb7Xj1WKyjjkyaTi9x1NeVGXhd0gIn1V0Kjp9nTYYXS4SUuoz3X8MYT5Yt7ktS7JNwjLXjcSyemsZUY61078O5TslKpSUlBubXbXbukn27dzbqnp+vrEqbcqdqlTNzqddsq9ScXHb0+74trv/5P7nr0ro8OkRlDHlZJzlynK22d1knpLvKb32SSS8LQEgAAAAAAAAAAAAAAAAAAAAAAAAAAAAAwVPpFqXWOp0ZP986sWVO/MqFCSfFfZXOW/wCZb+hbSO6p0KjrDhPNxlKcN+1NNxsr2tPjOOpLa86fcCver7aap1e64rnkYlec9/EqJTt9pWfRQd3w7flOS8M9vWWIq6sfLxYKOVXlY8cdpJTfO6uFlfbzF1SmnHxpb/d2pij05jY1dmLXgw9uz++Ulzd3bXxuW3Lt27jB9PY/T5RtoofKK1Xysnb7aa01HnJ8e3btrt2AiPSXHH/M5vjGP5nkNvtFL4a+7f8AmaejeOP+aWPjFfmuQ5PtFfLV5a/7JL9jcLl7r6dBt2u2W3JxlY3y5OLem9/dMP0ZhOTtl02Dbt92W3JxnY5KTm4N8XLaT219EBWvT9E1dmS/BYzxl1m52zserK1FQkpLtx7TUdPe/PYkvRtSzsbJuuphLKnl5MclT+J843ThGEt7+FVqCS8a7rySn7HYXJ2vpsHJ2+7Lbk4zs3y5yi3py39Wvoj0yPTGNlWSyrMRKyaStcZSr91JaSmotKXbt8WwKT0mX42fRcnpPTqoKWLncK7LJThCHOrsp8dvv47aSkXvosfaorrlTXCaj/bQqa9uux/FYlr/ABt/6nnlel8XNddl2DHdcHCrjuv24vyoqLWk/wBPsdnTum1dKrji4OPGFa3qMVpd3tv+LfdsDpRkAAAAAAAAAAAAAAAAAAAAAAAAAAAAAAAAAAAAAAAA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5" name="AutoShape 27" descr="data:image/jpeg;base64,/9j/4AAQSkZJRgABAQAAAQABAAD/2wCEAAkGBhEGDxAIBwgSFQ8VEBYWEBYUEBQREBAYFhQVFBYcHhUYHDIiIxwlGRgcHy8kIyopLiw4Fx4xNTQqOSgrLCkBCQoKDgwOGQ8PFCweHiQyNSoqNCs1Kiw0Lik2Mi4pMCosNSwpLykpMTYqLSwpNSk0KTYpLDUpLCwyNSksLCwpKf/AABEIALsBDQMBIgACEQEDEQH/xAAbAAEAAgMBAQAAAAAAAAAAAAAABQYBAgQDB//EADYQAAICAgEDAgQDBQgDAAAAAAABAgMEERIFITEGEyIyQVEUFWEWQnFy0SMzYoGRk7HBUmOS/8QAGgEBAAMBAQEAAAAAAAAAAAAAAAMEBQEGAv/EACARAQACAgICAwEAAAAAAAAAAAABAgMRBCExoRRSUxP/2gAMAwEAAhEDEQA/APuIAAAAAAAAAAAAAAAAAAAAAAAAAAAAAAAAAAAAAAAAAAAAAAAAAAAAAAAAAAAAAAAAAAAAAAAAAAAAAAAAAAAAAAAAAAAAAAAAAAAAAAAAAAAAAAAAAAAAAAAAAAAAAAAAAAAAAAAAAAAAAAAAAAAAAAAAAAAGGwMgw2Y2BsDXZkDIAAAAAAAAAAAAAAAAAAAAAAAAAAAAAAAAAAAAAed0/bTnrwj0NLFyWjlt66djyq8fWylrWI//ALX9Db9tl9MN/wC5H+hGVUe2p4lsVKG5RknBqyGm+8Z8dPtrs2er7SjZ7UHKNKiuUXwT/ek1GPeXjto858jlfp6a/wDLB9Pac6P6h/NpyqVDjqPLfJP66+hNIrPpeh+5de57+VN8HDv3k1prx4LMjY4d8l8UTkntncita5NU8MgAuIAAAAAAAAAAAAAAAAAAAAAAAAAAAAAABhvRF2+qcKlyhb1fHi4tqad9acWvKab7P+P2AlQaqfJJr6+P1MOevoBuasxz/wALHL9GBEZMPwtk629V3eHtpRnrv3Xjklvf3X6nNhKXSnZLLc3Hsq9zc+b32S+J9/8AQm7qo5MXVbDaflNbRz4/S4Y8lZucmvk5ycuC+y3/AM+SlfjzNtwmrl1WYlv0zGePDd6/tJNys/mf0/glpf5I7SNXX8ZWrCWfV7rk4qHuR5OS8x1v5v08+SQ5/oW61isahFM77bA0dmuw5/oz6cbg15/oFLf0A2AAAAAAAAAAAAAAAAAAAAAAAAAAGGUCr31m9ah0/pdN0ZZGOrFOzg9PFpU1w4/F8Lb+ZbPoDK9Z6MqnZkZEczLjK+ald7eXZXyaXGOuLWtRSita7JARGZkfkHVll1SSxba6KMmK2ownN3LHt86S3FVP+eL+hjpV3511LKyMuO67OnQ/Dwku0andfBvX/sUVN9vDivKZM/sbjSjdTZVOVVtMKZ1Ssk6uFS1BKO+zXfvvb3t7PHqONi4GV+JtyLY5FuP7MK6nKUnXFt7jVGL1xcm+X02BXfRnRnl09MycfGlCv8I1mzlJcMyNlWoxcFJ8pc2pc5JNcWt9zkwcaE+l+n5zxPdcsmClHacrFOjJctuT098U+7/dRcPT34WvGfTOlZk+FMeElOclkY6a+FSU0pR0vlcl4XlnNg9Bwra8bp+D1Gco4tnOmMMpTnW+8VvXdpKcorfb4v4aCt5ajb0PMuhy4rMbqplJ+5hcb663Ttvs0+XZPS9zS+HRb+g48caeTdHorxe8Iv4oONqjGUuSUG4rTk19/ucmR6Yx+tWZLpzm8e9weVXVYviur48JqcJbi2oxUlp8uEX209yPSunU1WWZlGfZfNrhJzyPeVcd74qPyx2137belvwBWqa8j0/DHxepUUZXTVkVexfCUoZFDncvYnOHyy1OcU5we3vbT7nRn+mcTG6j07Fh0+vhKnLc1KCl7jiqWnLfzPcn3e/L+534XRsDCdVVWfyhCxexTLL9yqualqKhW5eYy7Ri98fokdnUsTFnk052XncLqk1WnkcI6m0pbhvupaS7/YCseqbXhpY3Q8a/jgcLoRrhOdc7E+bqlL7ew5rT8e7D7JPp9T9KxMmGH1HGxoS/EdRxJSm48pWwtku23+646+HwWHEpxuiKdEc5Rdk5Wv3b05tze205Pet+PocmP6Txb8ajDxb7Xj1WKyjjkyaTi9x1NeVGXhd0gIn1V0Kjp9nTYYXS4SUuoz3X8MYT5Yt7ktS7JNwjLXjcSyemsZUY61078O5TslKpSUlBubXbXbukn27dzbqnp+vrEqbcqdqlTNzqddsq9ScXHb0+74trv/5P7nr0ro8OkRlDHlZJzlynK22d1knpLvKb32SSS8LQEgAAAAAAAAAAAAAAAAAAAAAAAAAAAAAwVPpFqXWOp0ZP986sWVO/MqFCSfFfZXOW/wCZb+hbSO6p0KjrDhPNxlKcN+1NNxsr2tPjOOpLa86fcCver7aap1e64rnkYlec9/EqJTt9pWfRQd3w7flOS8M9vWWIq6sfLxYKOVXlY8cdpJTfO6uFlfbzF1SmnHxpb/d2pij05jY1dmLXgw9uz++Ulzd3bXxuW3Lt27jB9PY/T5RtoofKK1Xysnb7aa01HnJ8e3btrt2AiPSXHH/M5vjGP5nkNvtFL4a+7f8AmaejeOP+aWPjFfmuQ5PtFfLV5a/7JL9jcLl7r6dBt2u2W3JxlY3y5OLem9/dMP0ZhOTtl02Dbt92W3JxnY5KTm4N8XLaT219EBWvT9E1dmS/BYzxl1m52zserK1FQkpLtx7TUdPe/PYkvRtSzsbJuuphLKnl5MclT+J843ThGEt7+FVqCS8a7rySn7HYXJ2vpsHJ2+7Lbk4zs3y5yi3py39Wvoj0yPTGNlWSyrMRKyaStcZSr91JaSmotKXbt8WwKT0mX42fRcnpPTqoKWLncK7LJThCHOrsp8dvv47aSkXvosfaorrlTXCaj/bQqa9uux/FYlr/ABt/6nnlel8XNddl2DHdcHCrjuv24vyoqLWk/wBPsdnTum1dKrji4OPGFa3qMVpd3tv+LfdsDpRkAAAAAAAAAAAAAAAAAAAAAAAAAAAAAAAAAAAAAAAA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26"/>
          <p:cNvGrpSpPr/>
          <p:nvPr/>
        </p:nvGrpSpPr>
        <p:grpSpPr>
          <a:xfrm>
            <a:off x="5908674" y="1687690"/>
            <a:ext cx="796926" cy="3170060"/>
            <a:chOff x="5756275" y="1536699"/>
            <a:chExt cx="974725" cy="3170060"/>
          </a:xfrm>
        </p:grpSpPr>
        <p:pic>
          <p:nvPicPr>
            <p:cNvPr id="21541" name="Picture 22" descr="UN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8839" y="1536699"/>
              <a:ext cx="5492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86464" y="2869691"/>
              <a:ext cx="4540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8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6275" y="2508750"/>
              <a:ext cx="9144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0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08675" y="1995155"/>
              <a:ext cx="609600" cy="388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8" name="Picture 12" descr="University of Oklahoma 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37264" y="3396136"/>
              <a:ext cx="352425" cy="37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13743" t="9290" r="76316" b="84083"/>
            <a:stretch>
              <a:fillRect/>
            </a:stretch>
          </p:blipFill>
          <p:spPr bwMode="auto">
            <a:xfrm>
              <a:off x="5908675" y="3934450"/>
              <a:ext cx="682608" cy="210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7" name="Picture 29" descr="http://w8.campusexplorer.com/media/376x262/SUNY-Empire-State-College-E73489C7.jpg"/>
            <p:cNvPicPr>
              <a:picLocks noChangeAspect="1" noChangeArrowheads="1"/>
            </p:cNvPicPr>
            <p:nvPr/>
          </p:nvPicPr>
          <p:blipFill>
            <a:blip r:embed="rId9" cstate="print"/>
            <a:srcRect l="31117" t="33142" r="29167" b="31743"/>
            <a:stretch>
              <a:fillRect/>
            </a:stretch>
          </p:blipFill>
          <p:spPr bwMode="auto">
            <a:xfrm>
              <a:off x="5765800" y="4260785"/>
              <a:ext cx="965200" cy="445974"/>
            </a:xfrm>
            <a:prstGeom prst="rect">
              <a:avLst/>
            </a:prstGeom>
            <a:noFill/>
          </p:spPr>
        </p:pic>
      </p:grpSp>
      <p:sp>
        <p:nvSpPr>
          <p:cNvPr id="37919" name="AutoShape 31" descr="data:image/jpeg;base64,/9j/4AAQSkZJRgABAQAAAQABAAD/2wCEAAkGBggGBQkIBwgWFQkKDSIaGRcXDSAcHhwWKhweJiUcHyIiJCooJyArHyAqKzshKSg1NTgvJh8zNjs2NiorOCkBCQoKBQUFDQUFDSkYEhgpKSkpKSkpKSkpKSkpKSkpKSkpKSkpKSkpKSkpKSkpKSkpKSkpKSkpKSkpKSkpKSkpKf/AABEIAE8ATwMBIgACEQEDEQH/xAAcAAABBAMBAAAAAAAAAAAAAAAHBAUGCAABAwL/xABAEAABAwIEBAQCBQcNAAAAAAABAgMRBAUABhIhBxMxQSJRYXEUMhYjJEKBFTNikZSh0ggXGEZSVXKCscHR0/H/xAAUAQEAAAAAAAAAAAAAAAAAAAAA/8QAFBEBAAAAAAAAAAAAAAAAAAAAAP/aAAwDAQACEQMRAD8AOGNHpjeI/nPNlDlKyfF1z5TznQ2khMmT1UB0OlMq38o7jAQ3OfHKjypmN6101sL6qcALUKgIAX3T8qpgRJ85HbDlw94tUefK5+iNEWKptGpKS8Fak94MDcbbR0xGnP5PVurlKqvpG6tT/i1cpJBJ31TPfAhbVc8gZ0n5LjbKiOuxj/VKh+44C4QOwxFuIGfaTINkRWvs8x95zShsOaSrzMwYAHp1IHfDnlvMlHmXLVLdqNUMPtyQT8pHzJPsf+e+BY7lZzjZmCuu9RXLastGvk08Nzrj5liTsCe/sOxwHL+kq2f6tq/bh/14J2R8302dMttXOmRpUpRStGqShY7EwJ2gzHfAczzwLTljK790tdxW8ul8S0KaA+r7qEeXX2nDJwbzr9Fc2ppqx6LdcCELk7JX91f69ifI+gwFnxuMZjSemN4DD0OK7/yhnrmc20bdSItyaeWY6FU+Of0pj8NPnixGIjxPyWjOmUXqVtP25jxsn9MD5fZQ2/Ue2AifAfO/5Wsq7BXPTV29Mtyd1Mz0/wApgexT5Yb+P2Sg/StZno2/GyAh6O6Pur/A7H0KfLAhsN6rco5kYuFKCmpo3N0naeykK9CJB/8AMWvoau35xyoh9sa6G4sbg90kQUn1HT3wFb8hX6+vUdTk6zna9rCdRJ+rG+tQ9Cgb+gxZW126hyrl1mlYARR0DHU9kgSVH16kn3xCuGHC/wChNyulZWEKfW6UNK2/MTOo+SlGJH6Md8cOLlzuV6CMnZaAXcKtrmOp5gSeSD8okj5juQN4HkcBObFfLfm/LzdwovFSVIIhQ9wUqH+2Kw8SMnryXm+ookA/CO+No+bZJ290nY+3rgscG8u5vyjX1FvvFuKbXUjUFc5J0OgDeATsobfgMP8AxgyaM15PcVSsk3CgBW3A3IjxI/FIkDzA/EOfBrO/0qyimmq3ZuNuAQvfdSPur/EbH1BPfBCxUzhlf67L+fre5QNqWahwNqbT1UhRAI9wYI9QPXFsx0wGY0oahvjeMwFdeO+SBZr0i/ULf2W4KPMAGyXvP2UN/cK8xjxwc4nUuVBU2u/VBTbXPGhWhStC+6YSCYV7dR6nB4zNl+lzRl+qtdYn6qpRE90q7KHqDuMVyd4G50Q8tKLalSUqIBFU3BHmJVMH1wBiquN2TG6Rxxm5KW4lJIT8K6NRjpJRAnznFe15uuas6HMgf+3/ABPMmdp/s/4dPhjywVeFvBy4WrMRuWaKJIRTt/VoLiVhSztJgkQB2Pcg9sR/NHArMTOYKpNio0uW5S5bJqEJISfukKIMp6T32PsBMoeOGTXaJlypuJQ8tAKkGlcOkxumQkgwe4woPGvI53/K5/Y3f4MBX+Y/O391J/a2/wCLCu18Cs21Fzp2q6jS3SrcGtfxCFaU9yACSTHbzjAE3IWTbG/m6uzhZla6GqnkJ5KkaFmQ4QFAbTsCBsCoYJuEtuoae129iio2wlinbCUpHZIG2FWAzCC+XFy1Ww1DLAW7zUISkuaQVLcSgSYMCVeWF+G690Dl1tpp2Xgh1LqFhRb1AKQ4lYkSJ3T0kdcA30+b6ZlDqLsnk1LDuhaJ1geFKtYKB+b0KBKyABvMRhR9LbSVvoFV42FQRylklWrSQnw+MhWxCZgxOGatyF+UV/EVdcF1jqlcxSqbwlKkoTCUBQAhLYAJKh80gzjynJ9fV0zvPuHLUh1zlpS2YDankrKVlKwVAhCRsUkDzwDo9ni0NrYQ08pa31IACGFmAtWkFXh8O87GDsREjHumzrZKpQS1XiSmZLa0iNJVMlIEFAJBncBUTBhBR5JFDbTStVsrDragosCPAsmIB6EEjrtjVVkRispPhnaxXKUwlBhAmAy81PuQ7PuMA5KzjZ0pbK6yOYoiCysEQUg6gUykDWkyqBCgehnHRnM9C7aDcVlSWA+pvdpWorCyiAkDUZI2AGGhrI4TSVDaqsB2pYcQoop9IlXK8UFROwaHVR6ncAABccvO/k5thmrAfpq1TzaixIErWdKk6txCyJBHY7YDta8xsXm7VTFENVPTstqDgmFawSI2iNMbz6YesM1hsAsgdAqCvWhIkiDICpV7kqJw84DR6YiWYG3kX74FtStF9ShGxPh0Klzf7ssk7+cYl2NETgBo1me8VzjS330pDVWglCSJSqXAGVADYKgJ8R1TG2+OlrzZequjZedqkaE6lqKGQ4oAMay3AiIV2+beDB3wRuWnfbqZ6d/P92MCAOg7+WAG1Nmq9VlPVGnrU/ZG3VhXJQvUEoYUEkoOkbrUPDO20yJw+2DMdRU3e7tV9QCzShSxpQISgKUIJ2UFhI3SpO5GpJIxLAhKUwAI9sYEJEkDc9dsAMGRcqltujrkLaF0rGqjxaXASXPGmASAn82dJ76scKW/1lutdJbmXwpJoCVoWwkStVMt3VE61Er6rgDqN1HBW0jb09MZy09Y3jy7YCAv5iu1G/Suu1qeQ/WOJ5YYSFaEvlsBIJGsaRuEq17ggEbYIGPJQkxI6GRt3x6wH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21" name="AutoShape 33" descr="data:image/jpeg;base64,/9j/4AAQSkZJRgABAQAAAQABAAD/2wCEAAkGBggGBQkIBwgWFQkKDSIaGRcXDSAcHhwWKhweJiUcHyIiJCooJyArHyAqKzshKSg1NTgvJh8zNjs2NiorOCkBCQoKBQUFDQUFDSkYEhgpKSkpKSkpKSkpKSkpKSkpKSkpKSkpKSkpKSkpKSkpKSkpKSkpKSkpKSkpKSkpKSkpKf/AABEIAE8ATwMBIgACEQEDEQH/xAAcAAABBAMBAAAAAAAAAAAAAAAHBAUGCAABAwL/xABAEAABAwIEBAQCBQcNAAAAAAABAgMRBAUABhIhBxMxQSJRYXEUMhYjJEKBFTNikZSh0ggXGEZSVXKCscHR0/H/xAAUAQEAAAAAAAAAAAAAAAAAAAAA/8QAFBEBAAAAAAAAAAAAAAAAAAAAAP/aAAwDAQACEQMRAD8AOGNHpjeI/nPNlDlKyfF1z5TznQ2khMmT1UB0OlMq38o7jAQ3OfHKjypmN6101sL6qcALUKgIAX3T8qpgRJ85HbDlw94tUefK5+iNEWKptGpKS8Fak94MDcbbR0xGnP5PVurlKqvpG6tT/i1cpJBJ31TPfAhbVc8gZ0n5LjbKiOuxj/VKh+44C4QOwxFuIGfaTINkRWvs8x95zShsOaSrzMwYAHp1IHfDnlvMlHmXLVLdqNUMPtyQT8pHzJPsf+e+BY7lZzjZmCuu9RXLastGvk08Nzrj5liTsCe/sOxwHL+kq2f6tq/bh/14J2R8302dMttXOmRpUpRStGqShY7EwJ2gzHfAczzwLTljK790tdxW8ul8S0KaA+r7qEeXX2nDJwbzr9Fc2ppqx6LdcCELk7JX91f69ifI+gwFnxuMZjSemN4DD0OK7/yhnrmc20bdSItyaeWY6FU+Of0pj8NPnixGIjxPyWjOmUXqVtP25jxsn9MD5fZQ2/Ue2AifAfO/5Wsq7BXPTV29Mtyd1Mz0/wApgexT5Yb+P2Sg/StZno2/GyAh6O6Pur/A7H0KfLAhsN6rco5kYuFKCmpo3N0naeykK9CJB/8AMWvoau35xyoh9sa6G4sbg90kQUn1HT3wFb8hX6+vUdTk6zna9rCdRJ+rG+tQ9Cgb+gxZW126hyrl1mlYARR0DHU9kgSVH16kn3xCuGHC/wChNyulZWEKfW6UNK2/MTOo+SlGJH6Md8cOLlzuV6CMnZaAXcKtrmOp5gSeSD8okj5juQN4HkcBObFfLfm/LzdwovFSVIIhQ9wUqH+2Kw8SMnryXm+ookA/CO+No+bZJ290nY+3rgscG8u5vyjX1FvvFuKbXUjUFc5J0OgDeATsobfgMP8AxgyaM15PcVSsk3CgBW3A3IjxI/FIkDzA/EOfBrO/0qyimmq3ZuNuAQvfdSPur/EbH1BPfBCxUzhlf67L+fre5QNqWahwNqbT1UhRAI9wYI9QPXFsx0wGY0oahvjeMwFdeO+SBZr0i/ULf2W4KPMAGyXvP2UN/cK8xjxwc4nUuVBU2u/VBTbXPGhWhStC+6YSCYV7dR6nB4zNl+lzRl+qtdYn6qpRE90q7KHqDuMVyd4G50Q8tKLalSUqIBFU3BHmJVMH1wBiquN2TG6Rxxm5KW4lJIT8K6NRjpJRAnznFe15uuas6HMgf+3/ABPMmdp/s/4dPhjywVeFvBy4WrMRuWaKJIRTt/VoLiVhSztJgkQB2Pcg9sR/NHArMTOYKpNio0uW5S5bJqEJISfukKIMp6T32PsBMoeOGTXaJlypuJQ8tAKkGlcOkxumQkgwe4woPGvI53/K5/Y3f4MBX+Y/O391J/a2/wCLCu18Cs21Fzp2q6jS3SrcGtfxCFaU9yACSTHbzjAE3IWTbG/m6uzhZla6GqnkJ5KkaFmQ4QFAbTsCBsCoYJuEtuoae129iio2wlinbCUpHZIG2FWAzCC+XFy1Ww1DLAW7zUISkuaQVLcSgSYMCVeWF+G690Dl1tpp2Xgh1LqFhRb1AKQ4lYkSJ3T0kdcA30+b6ZlDqLsnk1LDuhaJ1geFKtYKB+b0KBKyABvMRhR9LbSVvoFV42FQRylklWrSQnw+MhWxCZgxOGatyF+UV/EVdcF1jqlcxSqbwlKkoTCUBQAhLYAJKh80gzjynJ9fV0zvPuHLUh1zlpS2YDankrKVlKwVAhCRsUkDzwDo9ni0NrYQ08pa31IACGFmAtWkFXh8O87GDsREjHumzrZKpQS1XiSmZLa0iNJVMlIEFAJBncBUTBhBR5JFDbTStVsrDragosCPAsmIB6EEjrtjVVkRispPhnaxXKUwlBhAmAy81PuQ7PuMA5KzjZ0pbK6yOYoiCysEQUg6gUykDWkyqBCgehnHRnM9C7aDcVlSWA+pvdpWorCyiAkDUZI2AGGhrI4TSVDaqsB2pYcQoop9IlXK8UFROwaHVR6ncAABccvO/k5thmrAfpq1TzaixIErWdKk6txCyJBHY7YDta8xsXm7VTFENVPTstqDgmFawSI2iNMbz6YesM1hsAsgdAqCvWhIkiDICpV7kqJw84DR6YiWYG3kX74FtStF9ShGxPh0Klzf7ssk7+cYl2NETgBo1me8VzjS330pDVWglCSJSqXAGVADYKgJ8R1TG2+OlrzZequjZedqkaE6lqKGQ4oAMay3AiIV2+beDB3wRuWnfbqZ6d/P92MCAOg7+WAG1Nmq9VlPVGnrU/ZG3VhXJQvUEoYUEkoOkbrUPDO20yJw+2DMdRU3e7tV9QCzShSxpQISgKUIJ2UFhI3SpO5GpJIxLAhKUwAI9sYEJEkDc9dsAMGRcqltujrkLaF0rGqjxaXASXPGmASAn82dJ76scKW/1lutdJbmXwpJoCVoWwkStVMt3VE61Er6rgDqN1HBW0jb09MZy09Y3jy7YCAv5iu1G/Suu1qeQ/WOJ5YYSFaEvlsBIJGsaRuEq17ggEbYIGPJQkxI6GRt3x6wH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22"/>
          <p:cNvGrpSpPr/>
          <p:nvPr/>
        </p:nvGrpSpPr>
        <p:grpSpPr>
          <a:xfrm>
            <a:off x="1404409" y="1681956"/>
            <a:ext cx="652991" cy="3328194"/>
            <a:chOff x="1404409" y="1536700"/>
            <a:chExt cx="914400" cy="3328194"/>
          </a:xfrm>
        </p:grpSpPr>
        <p:pic>
          <p:nvPicPr>
            <p:cNvPr id="21546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52312" y="1536700"/>
              <a:ext cx="618597" cy="2291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1556" name="Picture 11" descr="U:\Marketing\Logo Files\Customers\jcpenney.bmp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49148" y="1825559"/>
              <a:ext cx="424922" cy="303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7" name="Picture 1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04409" y="2189227"/>
              <a:ext cx="914400" cy="1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9" name="Picture 1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04409" y="2376373"/>
              <a:ext cx="914400" cy="1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0" name="Picture 1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404409" y="2894865"/>
              <a:ext cx="914400" cy="178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1" name="Picture 1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04409" y="3518396"/>
              <a:ext cx="914400" cy="134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3" name="Picture 1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76917" y="2620669"/>
              <a:ext cx="569384" cy="21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4" name="Picture 1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694134" y="3133209"/>
              <a:ext cx="334953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5" name="Picture 1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20298" y="3712686"/>
              <a:ext cx="682625" cy="27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3" name="Picture 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425842" y="4046279"/>
              <a:ext cx="871537" cy="15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1" name="Picture 9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442509" y="4259620"/>
              <a:ext cx="838200" cy="144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4" name="Picture 16" descr="H-E-B - Here Everything's Better"/>
            <p:cNvPicPr>
              <a:picLocks noChangeAspect="1" noChangeArrowheads="1"/>
            </p:cNvPicPr>
            <p:nvPr/>
          </p:nvPicPr>
          <p:blipFill>
            <a:blip r:embed="rId21" cstate="print"/>
            <a:srcRect l="5319" t="5678" r="4514" b="28964"/>
            <a:stretch>
              <a:fillRect/>
            </a:stretch>
          </p:blipFill>
          <p:spPr bwMode="auto">
            <a:xfrm>
              <a:off x="1449653" y="4463435"/>
              <a:ext cx="823912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30" name="Picture 42" descr="Personalized Gifts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476792" y="4742259"/>
              <a:ext cx="769637" cy="122635"/>
            </a:xfrm>
            <a:prstGeom prst="rect">
              <a:avLst/>
            </a:prstGeom>
            <a:noFill/>
          </p:spPr>
        </p:pic>
      </p:grpSp>
      <p:grpSp>
        <p:nvGrpSpPr>
          <p:cNvPr id="5" name="Group 121"/>
          <p:cNvGrpSpPr/>
          <p:nvPr/>
        </p:nvGrpSpPr>
        <p:grpSpPr>
          <a:xfrm>
            <a:off x="70830" y="1606695"/>
            <a:ext cx="1005495" cy="3403455"/>
            <a:chOff x="61305" y="1467908"/>
            <a:chExt cx="1216025" cy="3403455"/>
          </a:xfrm>
        </p:grpSpPr>
        <p:pic>
          <p:nvPicPr>
            <p:cNvPr id="21535" name="Picture 3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40716" y="1467908"/>
              <a:ext cx="4572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1" name="Picture 4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12116" y="3136100"/>
              <a:ext cx="914400" cy="330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3" name="Picture 6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61355" y="1855165"/>
              <a:ext cx="4159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9" name="Picture 8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76989" y="2826437"/>
              <a:ext cx="584654" cy="26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0" name="Picture 9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440716" y="2439180"/>
              <a:ext cx="4572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1" name="Picture 10" descr="U:\Marketing\Logo Files\Customers\brewindolphin.jp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12116" y="2242423"/>
              <a:ext cx="914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3" name="Picture 14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0849" y="3511450"/>
              <a:ext cx="896937" cy="406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9" name="Picture 11"/>
            <p:cNvPicPr>
              <a:picLocks noChangeAspect="1" noChangeArrowheads="1"/>
            </p:cNvPicPr>
            <p:nvPr/>
          </p:nvPicPr>
          <p:blipFill>
            <a:blip r:embed="rId30" cstate="print">
              <a:lum bright="10000"/>
            </a:blip>
            <a:srcRect l="24347" t="29507" r="2019" b="42789"/>
            <a:stretch>
              <a:fillRect/>
            </a:stretch>
          </p:blipFill>
          <p:spPr bwMode="auto">
            <a:xfrm>
              <a:off x="92075" y="3961811"/>
              <a:ext cx="1154482" cy="203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7" name="Picture 19" descr="https://encrypted-tbn1.google.com/images?q=tbn:ANd9GcTp38T6f9ZQtUhn0b3f6ZqEZDuwVPVVgiOXecEpwizNSpvo_0gy1w"/>
            <p:cNvPicPr>
              <a:picLocks noChangeAspect="1" noChangeArrowheads="1"/>
            </p:cNvPicPr>
            <p:nvPr/>
          </p:nvPicPr>
          <p:blipFill>
            <a:blip r:embed="rId31" cstate="print"/>
            <a:srcRect t="1878" b="29577"/>
            <a:stretch>
              <a:fillRect/>
            </a:stretch>
          </p:blipFill>
          <p:spPr bwMode="auto">
            <a:xfrm>
              <a:off x="61305" y="4210065"/>
              <a:ext cx="1216025" cy="250056"/>
            </a:xfrm>
            <a:prstGeom prst="rect">
              <a:avLst/>
            </a:prstGeom>
            <a:noFill/>
          </p:spPr>
        </p:pic>
        <p:pic>
          <p:nvPicPr>
            <p:cNvPr id="37940" name="Picture 52" descr="http://samaritanhouseblog.files.wordpress.com/2011/08/franklintempleton.jp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56761" y="4504480"/>
              <a:ext cx="1025113" cy="366883"/>
            </a:xfrm>
            <a:prstGeom prst="rect">
              <a:avLst/>
            </a:prstGeom>
            <a:noFill/>
          </p:spPr>
        </p:pic>
      </p:grpSp>
      <p:grpSp>
        <p:nvGrpSpPr>
          <p:cNvPr id="6" name="Group 128"/>
          <p:cNvGrpSpPr/>
          <p:nvPr/>
        </p:nvGrpSpPr>
        <p:grpSpPr>
          <a:xfrm>
            <a:off x="8153400" y="1581150"/>
            <a:ext cx="815974" cy="3340803"/>
            <a:chOff x="7930620" y="1504531"/>
            <a:chExt cx="1038754" cy="3340803"/>
          </a:xfrm>
        </p:grpSpPr>
        <p:pic>
          <p:nvPicPr>
            <p:cNvPr id="21536" name="Picture 12" descr="amperion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7987770" y="1771167"/>
              <a:ext cx="914400" cy="1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7" name="Picture 20" descr="Picture 5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7987770" y="1504531"/>
              <a:ext cx="91440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8" name="Picture 2" descr="Electric Reliability Council of Texas (ERCOT)">
              <a:hlinkClick r:id="rId35" tooltip="Electric Reliability Council of Texas (ERCOT)"/>
            </p:cNvPr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8002058" y="2844699"/>
              <a:ext cx="938212" cy="327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3" name="Picture 2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7987770" y="2338811"/>
              <a:ext cx="9144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5" name="Picture 144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7987770" y="3494821"/>
              <a:ext cx="914400" cy="1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7" name="Picture 6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7987770" y="4031664"/>
              <a:ext cx="914400" cy="158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8" name="Picture 7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7987770" y="4194714"/>
              <a:ext cx="914400" cy="188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2" name="Picture 11" descr="Chesapeake logo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8058150" y="1968746"/>
              <a:ext cx="837670" cy="36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5" name="Picture 20" descr="http://dynegy.com/images/logo_main.gif"/>
            <p:cNvPicPr>
              <a:picLocks noChangeAspect="1" noChangeArrowheads="1"/>
            </p:cNvPicPr>
            <p:nvPr/>
          </p:nvPicPr>
          <p:blipFill>
            <a:blip r:embed="rId42" cstate="print"/>
            <a:srcRect l="10016" t="16843" r="9233" b="-9473"/>
            <a:stretch>
              <a:fillRect/>
            </a:stretch>
          </p:blipFill>
          <p:spPr bwMode="auto">
            <a:xfrm>
              <a:off x="8183034" y="2610209"/>
              <a:ext cx="598487" cy="229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7933266" y="4387531"/>
              <a:ext cx="982134" cy="18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27"/>
            <p:cNvGrpSpPr/>
            <p:nvPr/>
          </p:nvGrpSpPr>
          <p:grpSpPr>
            <a:xfrm>
              <a:off x="7930620" y="3684065"/>
              <a:ext cx="1022880" cy="342900"/>
              <a:chOff x="7930620" y="4684887"/>
              <a:chExt cx="1022880" cy="457200"/>
            </a:xfrm>
          </p:grpSpPr>
          <p:pic>
            <p:nvPicPr>
              <p:cNvPr id="21566" name="Picture 145"/>
              <p:cNvPicPr>
                <a:picLocks noChangeAspect="1" noChangeArrowheads="1"/>
              </p:cNvPicPr>
              <p:nvPr/>
            </p:nvPicPr>
            <p:blipFill>
              <a:blip r:embed="rId44" cstate="print"/>
              <a:srcRect/>
              <a:stretch>
                <a:fillRect/>
              </a:stretch>
            </p:blipFill>
            <p:spPr bwMode="auto">
              <a:xfrm>
                <a:off x="7930620" y="4684887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3" name="Picture 15" descr="Exco Resources"/>
              <p:cNvPicPr>
                <a:picLocks noChangeAspect="1" noChangeArrowheads="1"/>
              </p:cNvPicPr>
              <p:nvPr/>
            </p:nvPicPr>
            <p:blipFill>
              <a:blip r:embed="rId45" cstate="print"/>
              <a:srcRect/>
              <a:stretch>
                <a:fillRect/>
              </a:stretch>
            </p:blipFill>
            <p:spPr bwMode="auto">
              <a:xfrm>
                <a:off x="8448675" y="4714874"/>
                <a:ext cx="504825" cy="361951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126"/>
            <p:cNvGrpSpPr/>
            <p:nvPr/>
          </p:nvGrpSpPr>
          <p:grpSpPr>
            <a:xfrm>
              <a:off x="7935844" y="4573029"/>
              <a:ext cx="1033530" cy="272305"/>
              <a:chOff x="7935844" y="5944971"/>
              <a:chExt cx="1033530" cy="363073"/>
            </a:xfrm>
          </p:grpSpPr>
          <p:pic>
            <p:nvPicPr>
              <p:cNvPr id="37924" name="Picture 36"/>
              <p:cNvPicPr>
                <a:picLocks noChangeAspect="1" noChangeArrowheads="1"/>
              </p:cNvPicPr>
              <p:nvPr/>
            </p:nvPicPr>
            <p:blipFill>
              <a:blip r:embed="rId46" cstate="print"/>
              <a:srcRect l="20309" t="10658" r="74465" b="84408"/>
              <a:stretch>
                <a:fillRect/>
              </a:stretch>
            </p:blipFill>
            <p:spPr bwMode="auto">
              <a:xfrm>
                <a:off x="8458199" y="5946775"/>
                <a:ext cx="511175" cy="302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42" name="Picture 54" descr="http://www.wolffcompanies.com/attachments/files/7/bj_logo2.jpg"/>
              <p:cNvPicPr>
                <a:picLocks noChangeAspect="1" noChangeArrowheads="1"/>
              </p:cNvPicPr>
              <p:nvPr/>
            </p:nvPicPr>
            <p:blipFill>
              <a:blip r:embed="rId47" cstate="print"/>
              <a:srcRect/>
              <a:stretch>
                <a:fillRect/>
              </a:stretch>
            </p:blipFill>
            <p:spPr bwMode="auto">
              <a:xfrm>
                <a:off x="7935844" y="5944971"/>
                <a:ext cx="474731" cy="363073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oup 128"/>
            <p:cNvGrpSpPr/>
            <p:nvPr/>
          </p:nvGrpSpPr>
          <p:grpSpPr>
            <a:xfrm>
              <a:off x="7951258" y="3176818"/>
              <a:ext cx="996988" cy="313304"/>
              <a:chOff x="7951258" y="4011388"/>
              <a:chExt cx="996988" cy="417738"/>
            </a:xfrm>
          </p:grpSpPr>
          <p:pic>
            <p:nvPicPr>
              <p:cNvPr id="21564" name="Picture 3"/>
              <p:cNvPicPr>
                <a:picLocks noChangeAspect="1" noChangeArrowheads="1"/>
              </p:cNvPicPr>
              <p:nvPr/>
            </p:nvPicPr>
            <p:blipFill>
              <a:blip r:embed="rId48" cstate="print"/>
              <a:srcRect/>
              <a:stretch>
                <a:fillRect/>
              </a:stretch>
            </p:blipFill>
            <p:spPr bwMode="auto">
              <a:xfrm>
                <a:off x="7951258" y="4049887"/>
                <a:ext cx="509587" cy="293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51" name="Picture 63" descr="http://www.nyse.com/images/listed/rdc-l.gif"/>
              <p:cNvPicPr>
                <a:picLocks noChangeAspect="1" noChangeArrowheads="1"/>
              </p:cNvPicPr>
              <p:nvPr/>
            </p:nvPicPr>
            <p:blipFill>
              <a:blip r:embed="rId49" cstate="print"/>
              <a:srcRect l="14510" r="15812"/>
              <a:stretch>
                <a:fillRect/>
              </a:stretch>
            </p:blipFill>
            <p:spPr bwMode="auto">
              <a:xfrm>
                <a:off x="8517163" y="4011388"/>
                <a:ext cx="431083" cy="41773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7953" name="Picture 65" descr="http://www.interactions.org/imagebank/images/FN0041H.jpg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7042499" y="-379010"/>
            <a:ext cx="733182" cy="131674"/>
          </a:xfrm>
          <a:prstGeom prst="rect">
            <a:avLst/>
          </a:prstGeom>
          <a:noFill/>
        </p:spPr>
      </p:pic>
      <p:pic>
        <p:nvPicPr>
          <p:cNvPr id="37957" name="Picture 69" descr="http://upload.wikimedia.org/wikipedia/commons/thumb/5/58/Hess_Corporation_Logo.svg/426px-Hess_Corporation_Logo.svg.png"/>
          <p:cNvPicPr>
            <a:picLocks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8176754" y="-603694"/>
            <a:ext cx="726359" cy="432538"/>
          </a:xfrm>
          <a:prstGeom prst="rect">
            <a:avLst/>
          </a:prstGeom>
          <a:noFill/>
        </p:spPr>
      </p:pic>
      <p:grpSp>
        <p:nvGrpSpPr>
          <p:cNvPr id="11" name="Group 127"/>
          <p:cNvGrpSpPr/>
          <p:nvPr/>
        </p:nvGrpSpPr>
        <p:grpSpPr>
          <a:xfrm>
            <a:off x="7026318" y="1669804"/>
            <a:ext cx="822282" cy="3355314"/>
            <a:chOff x="6797718" y="1545979"/>
            <a:chExt cx="1095647" cy="3355314"/>
          </a:xfrm>
        </p:grpSpPr>
        <p:pic>
          <p:nvPicPr>
            <p:cNvPr id="21538" name="Picture 7" descr="Schlumberger (www.slb.com)">
              <a:hlinkClick r:id="rId52"/>
            </p:cNvPr>
            <p:cNvPicPr>
              <a:picLocks noChangeAspect="1" noChangeArrowheads="1"/>
            </p:cNvPicPr>
            <p:nvPr/>
          </p:nvPicPr>
          <p:blipFill>
            <a:blip r:embed="rId53" cstate="print"/>
            <a:stretch>
              <a:fillRect/>
            </a:stretch>
          </p:blipFill>
          <p:spPr bwMode="auto">
            <a:xfrm>
              <a:off x="6897865" y="1545979"/>
              <a:ext cx="914400" cy="169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9" name="Picture 13" descr="CapRock-logo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6897865" y="2145826"/>
              <a:ext cx="914400" cy="170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0" name="Picture 14" descr="RigNet_CMYK"/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6897865" y="1722576"/>
              <a:ext cx="914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7" name="Picture 15" descr="ses_americom"/>
            <p:cNvPicPr>
              <a:picLocks noChangeAspect="1" noChangeArrowheads="1"/>
            </p:cNvPicPr>
            <p:nvPr/>
          </p:nvPicPr>
          <p:blipFill>
            <a:blip r:embed="rId56" cstate="print"/>
            <a:srcRect/>
            <a:stretch>
              <a:fillRect/>
            </a:stretch>
          </p:blipFill>
          <p:spPr bwMode="auto">
            <a:xfrm>
              <a:off x="6897865" y="2323519"/>
              <a:ext cx="914400" cy="173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9" name="Picture 18" descr="http://www.seacormarine.com/images/header_subpage.jpg"/>
            <p:cNvPicPr>
              <a:picLocks noChangeAspect="1" noChangeArrowheads="1"/>
            </p:cNvPicPr>
            <p:nvPr/>
          </p:nvPicPr>
          <p:blipFill>
            <a:blip r:embed="rId57" cstate="print"/>
            <a:srcRect l="33165" r="33636"/>
            <a:stretch>
              <a:fillRect/>
            </a:stretch>
          </p:blipFill>
          <p:spPr bwMode="auto">
            <a:xfrm>
              <a:off x="6897865" y="2504782"/>
              <a:ext cx="914400" cy="1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1" name="Picture 24"/>
            <p:cNvPicPr>
              <a:picLocks noChangeAspect="1" noChangeArrowheads="1"/>
            </p:cNvPicPr>
            <p:nvPr/>
          </p:nvPicPr>
          <p:blipFill>
            <a:blip r:embed="rId58" cstate="print"/>
            <a:srcRect/>
            <a:stretch>
              <a:fillRect/>
            </a:stretch>
          </p:blipFill>
          <p:spPr bwMode="auto">
            <a:xfrm>
              <a:off x="6897865" y="2696761"/>
              <a:ext cx="914400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4" name="Picture 2" descr="iDirect logo"/>
            <p:cNvPicPr>
              <a:picLocks noChangeAspect="1" noChangeArrowheads="1"/>
            </p:cNvPicPr>
            <p:nvPr/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6912154" y="2870881"/>
              <a:ext cx="885825" cy="170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7" name="Picture 8" descr="http://myjob.mu/companylogos/logo_orange_business_services.jpg"/>
            <p:cNvPicPr>
              <a:picLocks noChangeAspect="1" noChangeArrowheads="1"/>
            </p:cNvPicPr>
            <p:nvPr/>
          </p:nvPicPr>
          <p:blipFill>
            <a:blip r:embed="rId60" cstate="print"/>
            <a:srcRect t="17332" b="17999"/>
            <a:stretch>
              <a:fillRect/>
            </a:stretch>
          </p:blipFill>
          <p:spPr bwMode="auto">
            <a:xfrm>
              <a:off x="6931204" y="3048573"/>
              <a:ext cx="847725" cy="27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00" name="Picture 3"/>
            <p:cNvPicPr>
              <a:picLocks noChangeAspect="1" noChangeArrowheads="1"/>
            </p:cNvPicPr>
            <p:nvPr/>
          </p:nvPicPr>
          <p:blipFill>
            <a:blip r:embed="rId61" cstate="print"/>
            <a:srcRect/>
            <a:stretch>
              <a:fillRect/>
            </a:stretch>
          </p:blipFill>
          <p:spPr bwMode="auto">
            <a:xfrm>
              <a:off x="6955015" y="1958609"/>
              <a:ext cx="800100" cy="179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1" descr="cid:image001.jpg@01CA0098.181A0D70"/>
            <p:cNvPicPr>
              <a:picLocks noChangeAspect="1" noChangeArrowheads="1"/>
            </p:cNvPicPr>
            <p:nvPr/>
          </p:nvPicPr>
          <p:blipFill>
            <a:blip r:embed="rId62" cstate="print"/>
            <a:srcRect/>
            <a:stretch>
              <a:fillRect/>
            </a:stretch>
          </p:blipFill>
          <p:spPr bwMode="auto">
            <a:xfrm>
              <a:off x="6974065" y="3329849"/>
              <a:ext cx="762000" cy="224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3" cstate="print"/>
            <a:srcRect/>
            <a:stretch>
              <a:fillRect/>
            </a:stretch>
          </p:blipFill>
          <p:spPr bwMode="auto">
            <a:xfrm>
              <a:off x="6945024" y="3561400"/>
              <a:ext cx="820082" cy="205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8" descr="Mobile satellite internet logo"/>
            <p:cNvPicPr>
              <a:picLocks noChangeAspect="1" noChangeArrowheads="1"/>
            </p:cNvPicPr>
            <p:nvPr/>
          </p:nvPicPr>
          <p:blipFill>
            <a:blip r:embed="rId64" cstate="print"/>
            <a:srcRect l="4698" r="4938"/>
            <a:stretch>
              <a:fillRect/>
            </a:stretch>
          </p:blipFill>
          <p:spPr bwMode="auto">
            <a:xfrm>
              <a:off x="6867641" y="3773853"/>
              <a:ext cx="974851" cy="175383"/>
            </a:xfrm>
            <a:prstGeom prst="rect">
              <a:avLst/>
            </a:prstGeom>
            <a:noFill/>
          </p:spPr>
        </p:pic>
        <p:pic>
          <p:nvPicPr>
            <p:cNvPr id="37932" name="Picture 44" descr="http://www.nmea.org/Assets/membership/GMPCS%20Logo%20New1.JPG"/>
            <p:cNvPicPr>
              <a:picLocks noChangeAspect="1" noChangeArrowheads="1"/>
            </p:cNvPicPr>
            <p:nvPr/>
          </p:nvPicPr>
          <p:blipFill>
            <a:blip r:embed="rId65" cstate="print"/>
            <a:srcRect/>
            <a:stretch>
              <a:fillRect/>
            </a:stretch>
          </p:blipFill>
          <p:spPr bwMode="auto">
            <a:xfrm>
              <a:off x="6901040" y="4169441"/>
              <a:ext cx="908050" cy="123743"/>
            </a:xfrm>
            <a:prstGeom prst="rect">
              <a:avLst/>
            </a:prstGeom>
            <a:noFill/>
          </p:spPr>
        </p:pic>
        <p:pic>
          <p:nvPicPr>
            <p:cNvPr id="37936" name="Picture 48" descr="http://www.mnet.com.mx/images/logo3.jpg"/>
            <p:cNvPicPr>
              <a:picLocks noChangeAspect="1" noChangeArrowheads="1"/>
            </p:cNvPicPr>
            <p:nvPr/>
          </p:nvPicPr>
          <p:blipFill>
            <a:blip r:embed="rId66" cstate="print"/>
            <a:srcRect r="29698" b="17043"/>
            <a:stretch>
              <a:fillRect/>
            </a:stretch>
          </p:blipFill>
          <p:spPr bwMode="auto">
            <a:xfrm>
              <a:off x="6874054" y="4300616"/>
              <a:ext cx="962025" cy="164306"/>
            </a:xfrm>
            <a:prstGeom prst="rect">
              <a:avLst/>
            </a:prstGeom>
            <a:noFill/>
          </p:spPr>
        </p:pic>
        <p:grpSp>
          <p:nvGrpSpPr>
            <p:cNvPr id="12" name="Group 125"/>
            <p:cNvGrpSpPr/>
            <p:nvPr/>
          </p:nvGrpSpPr>
          <p:grpSpPr>
            <a:xfrm>
              <a:off x="6797718" y="3956668"/>
              <a:ext cx="1095647" cy="205340"/>
              <a:chOff x="6788192" y="5412640"/>
              <a:chExt cx="1095647" cy="273786"/>
            </a:xfrm>
          </p:grpSpPr>
          <p:pic>
            <p:nvPicPr>
              <p:cNvPr id="37897" name="Picture 9"/>
              <p:cNvPicPr>
                <a:picLocks noChangeAspect="1" noChangeArrowheads="1"/>
              </p:cNvPicPr>
              <p:nvPr/>
            </p:nvPicPr>
            <p:blipFill>
              <a:blip r:embed="rId67" cstate="print">
                <a:clrChange>
                  <a:clrFrom>
                    <a:srgbClr val="D5D7DC"/>
                  </a:clrFrom>
                  <a:clrTo>
                    <a:srgbClr val="D5D7DC">
                      <a:alpha val="0"/>
                    </a:srgbClr>
                  </a:clrTo>
                </a:clrChange>
                <a:lum contrast="40000"/>
              </a:blip>
              <a:srcRect l="58818" t="74398" r="34309" b="19984"/>
              <a:stretch>
                <a:fillRect/>
              </a:stretch>
            </p:blipFill>
            <p:spPr bwMode="auto">
              <a:xfrm>
                <a:off x="7348714" y="5412640"/>
                <a:ext cx="535125" cy="273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43" name="Picture 55"/>
              <p:cNvPicPr>
                <a:picLocks noChangeAspect="1" noChangeArrowheads="1"/>
              </p:cNvPicPr>
              <p:nvPr/>
            </p:nvPicPr>
            <p:blipFill>
              <a:blip r:embed="rId68" cstate="print"/>
              <a:srcRect l="21021" t="12049" r="63777" b="77325"/>
              <a:stretch>
                <a:fillRect/>
              </a:stretch>
            </p:blipFill>
            <p:spPr bwMode="auto">
              <a:xfrm>
                <a:off x="6788192" y="5430157"/>
                <a:ext cx="563984" cy="246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7955" name="Picture 67" descr="Infosat Logo"/>
            <p:cNvPicPr>
              <a:picLocks noChangeAspect="1" noChangeArrowheads="1"/>
            </p:cNvPicPr>
            <p:nvPr/>
          </p:nvPicPr>
          <p:blipFill>
            <a:blip r:embed="rId69" cstate="print"/>
            <a:srcRect r="62697"/>
            <a:stretch>
              <a:fillRect/>
            </a:stretch>
          </p:blipFill>
          <p:spPr bwMode="auto">
            <a:xfrm>
              <a:off x="6970490" y="4472355"/>
              <a:ext cx="769152" cy="234404"/>
            </a:xfrm>
            <a:prstGeom prst="rect">
              <a:avLst/>
            </a:prstGeom>
            <a:noFill/>
          </p:spPr>
        </p:pic>
        <p:pic>
          <p:nvPicPr>
            <p:cNvPr id="37961" name="Picture 73" descr="http://www.liveyachting.com/wp-content/uploads/2010/04/marlink_155x155.jpg"/>
            <p:cNvPicPr>
              <a:picLocks noChangeAspect="1" noChangeArrowheads="1"/>
            </p:cNvPicPr>
            <p:nvPr/>
          </p:nvPicPr>
          <p:blipFill>
            <a:blip r:embed="rId70" cstate="print"/>
            <a:srcRect l="3299" t="37143" r="5245" b="36313"/>
            <a:stretch>
              <a:fillRect/>
            </a:stretch>
          </p:blipFill>
          <p:spPr bwMode="auto">
            <a:xfrm>
              <a:off x="6925305" y="4714195"/>
              <a:ext cx="859523" cy="187098"/>
            </a:xfrm>
            <a:prstGeom prst="rect">
              <a:avLst/>
            </a:prstGeom>
            <a:noFill/>
          </p:spPr>
        </p:pic>
      </p:grpSp>
      <p:grpSp>
        <p:nvGrpSpPr>
          <p:cNvPr id="13" name="Group 124"/>
          <p:cNvGrpSpPr/>
          <p:nvPr/>
        </p:nvGrpSpPr>
        <p:grpSpPr>
          <a:xfrm>
            <a:off x="3596020" y="1674283"/>
            <a:ext cx="804530" cy="3281439"/>
            <a:chOff x="3538870" y="1540933"/>
            <a:chExt cx="1063256" cy="3281439"/>
          </a:xfrm>
        </p:grpSpPr>
        <p:pic>
          <p:nvPicPr>
            <p:cNvPr id="21582" name="Picture 2"/>
            <p:cNvPicPr>
              <a:picLocks noChangeAspect="1" noChangeArrowheads="1"/>
            </p:cNvPicPr>
            <p:nvPr/>
          </p:nvPicPr>
          <p:blipFill>
            <a:blip r:embed="rId71" cstate="print"/>
            <a:srcRect/>
            <a:stretch>
              <a:fillRect/>
            </a:stretch>
          </p:blipFill>
          <p:spPr bwMode="auto">
            <a:xfrm>
              <a:off x="3613298" y="2176965"/>
              <a:ext cx="914400" cy="16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15" descr="http://patentdocs.typepad.com/photos/uncategorized/2007/07/04/takeda_logo.jpg"/>
            <p:cNvPicPr>
              <a:picLocks noChangeAspect="1" noChangeArrowheads="1"/>
            </p:cNvPicPr>
            <p:nvPr/>
          </p:nvPicPr>
          <p:blipFill>
            <a:blip r:embed="rId72" cstate="print"/>
            <a:srcRect/>
            <a:stretch>
              <a:fillRect/>
            </a:stretch>
          </p:blipFill>
          <p:spPr bwMode="auto">
            <a:xfrm>
              <a:off x="3538870" y="2407628"/>
              <a:ext cx="1063256" cy="285750"/>
            </a:xfrm>
            <a:prstGeom prst="rect">
              <a:avLst/>
            </a:prstGeom>
            <a:noFill/>
          </p:spPr>
        </p:pic>
        <p:pic>
          <p:nvPicPr>
            <p:cNvPr id="37894" name="Picture 6" descr="Home"/>
            <p:cNvPicPr>
              <a:picLocks noChangeAspect="1" noChangeArrowheads="1"/>
            </p:cNvPicPr>
            <p:nvPr/>
          </p:nvPicPr>
          <p:blipFill>
            <a:blip r:embed="rId73" cstate="print"/>
            <a:srcRect r="60903" b="33566"/>
            <a:stretch>
              <a:fillRect/>
            </a:stretch>
          </p:blipFill>
          <p:spPr bwMode="auto">
            <a:xfrm>
              <a:off x="3720449" y="2759734"/>
              <a:ext cx="700101" cy="194411"/>
            </a:xfrm>
            <a:prstGeom prst="rect">
              <a:avLst/>
            </a:prstGeom>
            <a:noFill/>
          </p:spPr>
        </p:pic>
        <p:pic>
          <p:nvPicPr>
            <p:cNvPr id="37898" name="Picture 10"/>
            <p:cNvPicPr>
              <a:picLocks noChangeAspect="1" noChangeArrowheads="1"/>
            </p:cNvPicPr>
            <p:nvPr/>
          </p:nvPicPr>
          <p:blipFill>
            <a:blip r:embed="rId74" cstate="print"/>
            <a:srcRect l="959" t="9959" r="84754" b="86083"/>
            <a:stretch>
              <a:fillRect/>
            </a:stretch>
          </p:blipFill>
          <p:spPr bwMode="auto">
            <a:xfrm>
              <a:off x="3579742" y="3020502"/>
              <a:ext cx="981512" cy="127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Picture 13" descr="http://networkingstar.com/wp-content/uploads/2010/09/Mary-Kay.jpg"/>
            <p:cNvPicPr>
              <a:picLocks noChangeAspect="1" noChangeArrowheads="1"/>
            </p:cNvPicPr>
            <p:nvPr/>
          </p:nvPicPr>
          <p:blipFill>
            <a:blip r:embed="rId75" cstate="print"/>
            <a:srcRect t="26667" b="27667"/>
            <a:stretch>
              <a:fillRect/>
            </a:stretch>
          </p:blipFill>
          <p:spPr bwMode="auto">
            <a:xfrm>
              <a:off x="3583819" y="3214497"/>
              <a:ext cx="973358" cy="333375"/>
            </a:xfrm>
            <a:prstGeom prst="rect">
              <a:avLst/>
            </a:prstGeom>
            <a:noFill/>
          </p:spPr>
        </p:pic>
        <p:pic>
          <p:nvPicPr>
            <p:cNvPr id="37926" name="Picture 38" descr="http://www.twobirds.com/_layouts/images/birdandbird/bb_wordmark.jpg"/>
            <p:cNvPicPr>
              <a:picLocks noChangeAspect="1" noChangeArrowheads="1"/>
            </p:cNvPicPr>
            <p:nvPr/>
          </p:nvPicPr>
          <p:blipFill>
            <a:blip r:embed="rId76" cstate="print"/>
            <a:srcRect l="3974" t="28986" r="23359" b="24637"/>
            <a:stretch>
              <a:fillRect/>
            </a:stretch>
          </p:blipFill>
          <p:spPr bwMode="auto">
            <a:xfrm>
              <a:off x="3585120" y="3614229"/>
              <a:ext cx="970756" cy="161925"/>
            </a:xfrm>
            <a:prstGeom prst="rect">
              <a:avLst/>
            </a:prstGeom>
            <a:noFill/>
          </p:spPr>
        </p:pic>
        <p:pic>
          <p:nvPicPr>
            <p:cNvPr id="37949" name="Picture 61" descr="http://t0.gstatic.com/images?q=tbn:ANd9GcSs8pv00SXyiqyxOxh_qZsMxEBKOmpLiknFNm9KALFpMkjKE3o4KHup9Wtl"/>
            <p:cNvPicPr>
              <a:picLocks noChangeAspect="1" noChangeArrowheads="1"/>
            </p:cNvPicPr>
            <p:nvPr/>
          </p:nvPicPr>
          <p:blipFill>
            <a:blip r:embed="rId77" cstate="print"/>
            <a:srcRect t="29714" b="35069"/>
            <a:stretch>
              <a:fillRect/>
            </a:stretch>
          </p:blipFill>
          <p:spPr bwMode="auto">
            <a:xfrm>
              <a:off x="3603320" y="3842511"/>
              <a:ext cx="934359" cy="246789"/>
            </a:xfrm>
            <a:prstGeom prst="rect">
              <a:avLst/>
            </a:prstGeom>
            <a:noFill/>
          </p:spPr>
        </p:pic>
        <p:pic>
          <p:nvPicPr>
            <p:cNvPr id="37959" name="Picture 71" descr="http://www.autoinsurance-info.com/images/article_images/esurance.jpg"/>
            <p:cNvPicPr>
              <a:picLocks noChangeAspect="1" noChangeArrowheads="1"/>
            </p:cNvPicPr>
            <p:nvPr/>
          </p:nvPicPr>
          <p:blipFill>
            <a:blip r:embed="rId78" cstate="print"/>
            <a:srcRect l="5544" t="33530" r="5204" b="34130"/>
            <a:stretch>
              <a:fillRect/>
            </a:stretch>
          </p:blipFill>
          <p:spPr bwMode="auto">
            <a:xfrm>
              <a:off x="3591528" y="4155657"/>
              <a:ext cx="957943" cy="172313"/>
            </a:xfrm>
            <a:prstGeom prst="rect">
              <a:avLst/>
            </a:prstGeom>
            <a:noFill/>
          </p:spPr>
        </p:pic>
        <p:pic>
          <p:nvPicPr>
            <p:cNvPr id="37963" name="Picture 75" descr="https://encrypted-tbn2.google.com/images?q=tbn:ANd9GcSKWgBpbWURKTybxe8DtaUR35Xa3i1ygGuvfgs5rsZVE4nra3n_"/>
            <p:cNvPicPr>
              <a:picLocks noChangeAspect="1" noChangeArrowheads="1"/>
            </p:cNvPicPr>
            <p:nvPr/>
          </p:nvPicPr>
          <p:blipFill>
            <a:blip r:embed="rId79" cstate="print"/>
            <a:srcRect/>
            <a:stretch>
              <a:fillRect/>
            </a:stretch>
          </p:blipFill>
          <p:spPr bwMode="auto">
            <a:xfrm>
              <a:off x="3582230" y="4394327"/>
              <a:ext cx="976539" cy="156729"/>
            </a:xfrm>
            <a:prstGeom prst="rect">
              <a:avLst/>
            </a:prstGeom>
            <a:noFill/>
          </p:spPr>
        </p:pic>
        <p:pic>
          <p:nvPicPr>
            <p:cNvPr id="37965" name="Picture 77" descr="https://encrypted-tbn1.google.com/images?q=tbn:ANd9GcTCHnW-0Dx8-GEyOxGNCPNgf4viyJLdlc5QTWNdepgCyrhaZB6-"/>
            <p:cNvPicPr>
              <a:picLocks noChangeAspect="1" noChangeArrowheads="1"/>
            </p:cNvPicPr>
            <p:nvPr/>
          </p:nvPicPr>
          <p:blipFill>
            <a:blip r:embed="rId80" cstate="print"/>
            <a:srcRect/>
            <a:stretch>
              <a:fillRect/>
            </a:stretch>
          </p:blipFill>
          <p:spPr bwMode="auto">
            <a:xfrm>
              <a:off x="3620915" y="4617414"/>
              <a:ext cx="899169" cy="204958"/>
            </a:xfrm>
            <a:prstGeom prst="rect">
              <a:avLst/>
            </a:prstGeom>
            <a:noFill/>
          </p:spPr>
        </p:pic>
        <p:pic>
          <p:nvPicPr>
            <p:cNvPr id="3074" name="Picture 2" descr="Home"/>
            <p:cNvPicPr>
              <a:picLocks noChangeAspect="1" noChangeArrowheads="1"/>
            </p:cNvPicPr>
            <p:nvPr/>
          </p:nvPicPr>
          <p:blipFill>
            <a:blip r:embed="rId81" cstate="print"/>
            <a:srcRect t="3680" b="31385"/>
            <a:stretch>
              <a:fillRect/>
            </a:stretch>
          </p:blipFill>
          <p:spPr bwMode="auto">
            <a:xfrm>
              <a:off x="3552825" y="1950244"/>
              <a:ext cx="1047750" cy="178594"/>
            </a:xfrm>
            <a:prstGeom prst="rect">
              <a:avLst/>
            </a:prstGeom>
            <a:noFill/>
          </p:spPr>
        </p:pic>
        <p:pic>
          <p:nvPicPr>
            <p:cNvPr id="21550" name="Picture 3"/>
            <p:cNvPicPr>
              <a:picLocks noChangeAspect="1" noChangeArrowheads="1"/>
            </p:cNvPicPr>
            <p:nvPr/>
          </p:nvPicPr>
          <p:blipFill>
            <a:blip r:embed="rId82" cstate="print"/>
            <a:srcRect/>
            <a:stretch>
              <a:fillRect/>
            </a:stretch>
          </p:blipFill>
          <p:spPr bwMode="auto">
            <a:xfrm>
              <a:off x="3613298" y="1540933"/>
              <a:ext cx="914400" cy="12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2" name="Picture 19" descr="U:\Marketing\Logo Files\Customers\uohsc.gif"/>
            <p:cNvPicPr>
              <a:picLocks noChangeAspect="1" noChangeArrowheads="1"/>
            </p:cNvPicPr>
            <p:nvPr/>
          </p:nvPicPr>
          <p:blipFill>
            <a:blip r:embed="rId83" cstate="print"/>
            <a:srcRect/>
            <a:stretch>
              <a:fillRect/>
            </a:stretch>
          </p:blipFill>
          <p:spPr bwMode="auto">
            <a:xfrm>
              <a:off x="3613298" y="1734687"/>
              <a:ext cx="914400" cy="146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23"/>
          <p:cNvGrpSpPr/>
          <p:nvPr/>
        </p:nvGrpSpPr>
        <p:grpSpPr>
          <a:xfrm>
            <a:off x="2475794" y="1659195"/>
            <a:ext cx="800806" cy="3312855"/>
            <a:chOff x="2475794" y="1518312"/>
            <a:chExt cx="990600" cy="3312855"/>
          </a:xfrm>
        </p:grpSpPr>
        <p:pic>
          <p:nvPicPr>
            <p:cNvPr id="21542" name="Picture 18" descr="wayport_logo"/>
            <p:cNvPicPr>
              <a:picLocks noChangeAspect="1" noChangeArrowheads="1"/>
            </p:cNvPicPr>
            <p:nvPr/>
          </p:nvPicPr>
          <p:blipFill>
            <a:blip r:embed="rId84" cstate="print"/>
            <a:srcRect/>
            <a:stretch>
              <a:fillRect/>
            </a:stretch>
          </p:blipFill>
          <p:spPr bwMode="auto">
            <a:xfrm>
              <a:off x="2513894" y="1890740"/>
              <a:ext cx="914400" cy="31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3" name="Picture 4" descr="Satellite Communications">
              <a:hlinkClick r:id="rId85"/>
            </p:cNvPr>
            <p:cNvPicPr>
              <a:picLocks noChangeAspect="1" noChangeArrowheads="1"/>
            </p:cNvPicPr>
            <p:nvPr/>
          </p:nvPicPr>
          <p:blipFill>
            <a:blip r:embed="rId86" cstate="print"/>
            <a:srcRect/>
            <a:stretch>
              <a:fillRect/>
            </a:stretch>
          </p:blipFill>
          <p:spPr bwMode="auto">
            <a:xfrm>
              <a:off x="2513894" y="2365562"/>
              <a:ext cx="914400" cy="244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4" name="Picture 14" descr="Capgemini: Consulting. Technology. Outsourcing"/>
            <p:cNvPicPr>
              <a:picLocks noChangeAspect="1" noChangeArrowheads="1"/>
            </p:cNvPicPr>
            <p:nvPr/>
          </p:nvPicPr>
          <p:blipFill>
            <a:blip r:embed="rId87" cstate="print"/>
            <a:srcRect/>
            <a:stretch>
              <a:fillRect/>
            </a:stretch>
          </p:blipFill>
          <p:spPr bwMode="auto">
            <a:xfrm>
              <a:off x="2513894" y="1518312"/>
              <a:ext cx="914400" cy="216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4" name="Picture 8"/>
            <p:cNvPicPr>
              <a:picLocks noChangeAspect="1" noChangeArrowheads="1"/>
            </p:cNvPicPr>
            <p:nvPr/>
          </p:nvPicPr>
          <p:blipFill>
            <a:blip r:embed="rId88" cstate="print"/>
            <a:srcRect/>
            <a:stretch>
              <a:fillRect/>
            </a:stretch>
          </p:blipFill>
          <p:spPr bwMode="auto">
            <a:xfrm>
              <a:off x="2513894" y="2765375"/>
              <a:ext cx="914400" cy="136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2" name="Picture 11"/>
            <p:cNvPicPr>
              <a:picLocks noChangeAspect="1" noChangeArrowheads="1"/>
            </p:cNvPicPr>
            <p:nvPr/>
          </p:nvPicPr>
          <p:blipFill>
            <a:blip r:embed="rId89" cstate="print"/>
            <a:srcRect/>
            <a:stretch>
              <a:fillRect/>
            </a:stretch>
          </p:blipFill>
          <p:spPr bwMode="auto">
            <a:xfrm>
              <a:off x="2513894" y="3058031"/>
              <a:ext cx="914400" cy="20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6" name="Picture 25"/>
            <p:cNvPicPr>
              <a:picLocks noChangeAspect="1" noChangeArrowheads="1"/>
            </p:cNvPicPr>
            <p:nvPr/>
          </p:nvPicPr>
          <p:blipFill>
            <a:blip r:embed="rId90" cstate="print"/>
            <a:srcRect/>
            <a:stretch>
              <a:fillRect/>
            </a:stretch>
          </p:blipFill>
          <p:spPr bwMode="auto">
            <a:xfrm>
              <a:off x="2513894" y="3419744"/>
              <a:ext cx="914400" cy="13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7" name="Picture 9"/>
            <p:cNvPicPr>
              <a:picLocks noChangeAspect="1" noChangeArrowheads="1"/>
            </p:cNvPicPr>
            <p:nvPr/>
          </p:nvPicPr>
          <p:blipFill>
            <a:blip r:embed="rId91" cstate="print"/>
            <a:srcRect/>
            <a:stretch>
              <a:fillRect/>
            </a:stretch>
          </p:blipFill>
          <p:spPr bwMode="auto">
            <a:xfrm>
              <a:off x="2475794" y="3714783"/>
              <a:ext cx="990600" cy="165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7" descr="http://www.gradjobs.co.uk/UserFiles/Image/csc%20logo%2031.10.08.jpg"/>
            <p:cNvPicPr>
              <a:picLocks noChangeAspect="1" noChangeArrowheads="1"/>
            </p:cNvPicPr>
            <p:nvPr/>
          </p:nvPicPr>
          <p:blipFill>
            <a:blip r:embed="rId92" cstate="print"/>
            <a:srcRect l="8226" t="12500" r="9512" b="12500"/>
            <a:stretch>
              <a:fillRect/>
            </a:stretch>
          </p:blipFill>
          <p:spPr bwMode="auto">
            <a:xfrm>
              <a:off x="2590094" y="3907632"/>
              <a:ext cx="762000" cy="342900"/>
            </a:xfrm>
            <a:prstGeom prst="rect">
              <a:avLst/>
            </a:prstGeom>
            <a:noFill/>
          </p:spPr>
        </p:pic>
        <p:pic>
          <p:nvPicPr>
            <p:cNvPr id="37890" name="Picture 2" descr="Syniverse"/>
            <p:cNvPicPr>
              <a:picLocks noChangeAspect="1" noChangeArrowheads="1"/>
            </p:cNvPicPr>
            <p:nvPr/>
          </p:nvPicPr>
          <p:blipFill>
            <a:blip r:embed="rId93" cstate="print"/>
            <a:srcRect b="28001"/>
            <a:stretch>
              <a:fillRect/>
            </a:stretch>
          </p:blipFill>
          <p:spPr bwMode="auto">
            <a:xfrm>
              <a:off x="2569100" y="4294800"/>
              <a:ext cx="859194" cy="256256"/>
            </a:xfrm>
            <a:prstGeom prst="rect">
              <a:avLst/>
            </a:prstGeom>
            <a:noFill/>
          </p:spPr>
        </p:pic>
        <p:pic>
          <p:nvPicPr>
            <p:cNvPr id="7" name="Picture 2" descr="http://android-leaks.com/wp-content/uploads/2012/04/century-link-logo.jpg"/>
            <p:cNvPicPr>
              <a:picLocks noChangeAspect="1" noChangeArrowheads="1"/>
            </p:cNvPicPr>
            <p:nvPr/>
          </p:nvPicPr>
          <p:blipFill>
            <a:blip r:embed="rId94" cstate="print"/>
            <a:srcRect/>
            <a:stretch>
              <a:fillRect/>
            </a:stretch>
          </p:blipFill>
          <p:spPr bwMode="auto">
            <a:xfrm>
              <a:off x="2476137" y="4563322"/>
              <a:ext cx="974642" cy="267845"/>
            </a:xfrm>
            <a:prstGeom prst="rect">
              <a:avLst/>
            </a:prstGeom>
            <a:noFill/>
          </p:spPr>
        </p:pic>
      </p:grpSp>
      <p:grpSp>
        <p:nvGrpSpPr>
          <p:cNvPr id="15" name="Group 125"/>
          <p:cNvGrpSpPr/>
          <p:nvPr/>
        </p:nvGrpSpPr>
        <p:grpSpPr>
          <a:xfrm>
            <a:off x="4700535" y="1672083"/>
            <a:ext cx="938265" cy="3338067"/>
            <a:chOff x="4624334" y="1543050"/>
            <a:chExt cx="1059823" cy="3338067"/>
          </a:xfrm>
        </p:grpSpPr>
        <p:pic>
          <p:nvPicPr>
            <p:cNvPr id="76" name="Picture 23"/>
            <p:cNvPicPr>
              <a:picLocks noChangeAspect="1" noChangeArrowheads="1"/>
            </p:cNvPicPr>
            <p:nvPr/>
          </p:nvPicPr>
          <p:blipFill>
            <a:blip r:embed="rId9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24334" y="4248644"/>
              <a:ext cx="518542" cy="269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5" name="Picture 12" descr="logo"/>
            <p:cNvPicPr>
              <a:picLocks noChangeAspect="1" noChangeArrowheads="1"/>
            </p:cNvPicPr>
            <p:nvPr/>
          </p:nvPicPr>
          <p:blipFill>
            <a:blip r:embed="rId96" cstate="print"/>
            <a:srcRect r="40894"/>
            <a:stretch>
              <a:fillRect/>
            </a:stretch>
          </p:blipFill>
          <p:spPr bwMode="auto">
            <a:xfrm>
              <a:off x="4707467" y="1543050"/>
              <a:ext cx="914400" cy="150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5" name="Picture 10"/>
            <p:cNvPicPr>
              <a:picLocks noChangeAspect="1" noChangeArrowheads="1"/>
            </p:cNvPicPr>
            <p:nvPr/>
          </p:nvPicPr>
          <p:blipFill>
            <a:blip r:embed="rId97" cstate="print">
              <a:clrChange>
                <a:clrFrom>
                  <a:srgbClr val="EDEFF1"/>
                </a:clrFrom>
                <a:clrTo>
                  <a:srgbClr val="EDEFF1">
                    <a:alpha val="0"/>
                  </a:srgbClr>
                </a:clrTo>
              </a:clrChange>
            </a:blip>
            <a:srcRect l="22514" t="28046" r="43336" b="15695"/>
            <a:stretch>
              <a:fillRect/>
            </a:stretch>
          </p:blipFill>
          <p:spPr bwMode="auto">
            <a:xfrm>
              <a:off x="4641003" y="1743390"/>
              <a:ext cx="464398" cy="348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5" name="Picture 4" descr="http://www.armytenmiler.com/Upload/images/Army-Logo.gif"/>
            <p:cNvPicPr>
              <a:picLocks noChangeAspect="1" noChangeArrowheads="1"/>
            </p:cNvPicPr>
            <p:nvPr/>
          </p:nvPicPr>
          <p:blipFill>
            <a:blip r:embed="rId98" cstate="print"/>
            <a:srcRect/>
            <a:stretch>
              <a:fillRect/>
            </a:stretch>
          </p:blipFill>
          <p:spPr bwMode="auto">
            <a:xfrm>
              <a:off x="4656404" y="2176917"/>
              <a:ext cx="410897" cy="412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6" name="Picture 6" descr="NSA Logo"/>
            <p:cNvPicPr>
              <a:picLocks noChangeAspect="1" noChangeArrowheads="1"/>
            </p:cNvPicPr>
            <p:nvPr/>
          </p:nvPicPr>
          <p:blipFill>
            <a:blip r:embed="rId99" cstate="print"/>
            <a:srcRect/>
            <a:stretch>
              <a:fillRect/>
            </a:stretch>
          </p:blipFill>
          <p:spPr bwMode="auto">
            <a:xfrm>
              <a:off x="5190334" y="1737040"/>
              <a:ext cx="493823" cy="37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7" name="Picture 30" descr="Site logo"/>
            <p:cNvPicPr>
              <a:picLocks noChangeAspect="1" noChangeArrowheads="1"/>
            </p:cNvPicPr>
            <p:nvPr/>
          </p:nvPicPr>
          <p:blipFill>
            <a:blip r:embed="rId100" cstate="print"/>
            <a:srcRect/>
            <a:stretch>
              <a:fillRect/>
            </a:stretch>
          </p:blipFill>
          <p:spPr bwMode="auto">
            <a:xfrm>
              <a:off x="4736042" y="3641244"/>
              <a:ext cx="8572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2" name="Picture 4" descr="TCS Corporate Logo"/>
            <p:cNvPicPr>
              <a:picLocks noChangeAspect="1" noChangeArrowheads="1"/>
            </p:cNvPicPr>
            <p:nvPr/>
          </p:nvPicPr>
          <p:blipFill>
            <a:blip r:embed="rId101" cstate="print"/>
            <a:srcRect/>
            <a:stretch>
              <a:fillRect/>
            </a:stretch>
          </p:blipFill>
          <p:spPr bwMode="auto">
            <a:xfrm>
              <a:off x="4675688" y="4036441"/>
              <a:ext cx="977958" cy="173624"/>
            </a:xfrm>
            <a:prstGeom prst="rect">
              <a:avLst/>
            </a:prstGeom>
            <a:noFill/>
          </p:spPr>
        </p:pic>
        <p:pic>
          <p:nvPicPr>
            <p:cNvPr id="37905" name="Picture 17" descr="https://encrypted-tbn3.google.com/images?q=tbn:ANd9GcRT1f9Yqh4Qu3oIqk8io59g_BccHeutyrVIOLSH0cC_4lCzAQH9"/>
            <p:cNvPicPr>
              <a:picLocks noChangeAspect="1" noChangeArrowheads="1"/>
            </p:cNvPicPr>
            <p:nvPr/>
          </p:nvPicPr>
          <p:blipFill>
            <a:blip r:embed="rId102" cstate="print"/>
            <a:srcRect/>
            <a:stretch>
              <a:fillRect/>
            </a:stretch>
          </p:blipFill>
          <p:spPr bwMode="auto">
            <a:xfrm>
              <a:off x="5113867" y="2168129"/>
              <a:ext cx="558800" cy="419100"/>
            </a:xfrm>
            <a:prstGeom prst="rect">
              <a:avLst/>
            </a:prstGeom>
            <a:noFill/>
          </p:spPr>
        </p:pic>
        <p:pic>
          <p:nvPicPr>
            <p:cNvPr id="37923" name="Picture 35" descr="http://www.military-money-matters.com/images/va-logo-2.jpg"/>
            <p:cNvPicPr>
              <a:picLocks noChangeAspect="1" noChangeArrowheads="1"/>
            </p:cNvPicPr>
            <p:nvPr/>
          </p:nvPicPr>
          <p:blipFill>
            <a:blip r:embed="rId103" cstate="print"/>
            <a:srcRect/>
            <a:stretch>
              <a:fillRect/>
            </a:stretch>
          </p:blipFill>
          <p:spPr bwMode="auto">
            <a:xfrm>
              <a:off x="4641586" y="3134916"/>
              <a:ext cx="474980" cy="356236"/>
            </a:xfrm>
            <a:prstGeom prst="rect">
              <a:avLst/>
            </a:prstGeom>
            <a:noFill/>
          </p:spPr>
        </p:pic>
        <p:pic>
          <p:nvPicPr>
            <p:cNvPr id="37928" name="Picture 40" descr="http://www.dla.mil/do/download_AEP/dla1.gif"/>
            <p:cNvPicPr>
              <a:picLocks noChangeAspect="1" noChangeArrowheads="1"/>
            </p:cNvPicPr>
            <p:nvPr/>
          </p:nvPicPr>
          <p:blipFill>
            <a:blip r:embed="rId104" cstate="print"/>
            <a:srcRect/>
            <a:stretch>
              <a:fillRect/>
            </a:stretch>
          </p:blipFill>
          <p:spPr bwMode="auto">
            <a:xfrm>
              <a:off x="5147206" y="3132025"/>
              <a:ext cx="524606" cy="482204"/>
            </a:xfrm>
            <a:prstGeom prst="rect">
              <a:avLst/>
            </a:prstGeom>
            <a:noFill/>
          </p:spPr>
        </p:pic>
        <p:pic>
          <p:nvPicPr>
            <p:cNvPr id="37938" name="Picture 50" descr="http://www.drs-ds.com/images/logo.jpg"/>
            <p:cNvPicPr>
              <a:picLocks noChangeAspect="1" noChangeArrowheads="1"/>
            </p:cNvPicPr>
            <p:nvPr/>
          </p:nvPicPr>
          <p:blipFill>
            <a:blip r:embed="rId105" cstate="print"/>
            <a:srcRect/>
            <a:stretch>
              <a:fillRect/>
            </a:stretch>
          </p:blipFill>
          <p:spPr bwMode="auto">
            <a:xfrm>
              <a:off x="4628092" y="2689622"/>
              <a:ext cx="617622" cy="275035"/>
            </a:xfrm>
            <a:prstGeom prst="rect">
              <a:avLst/>
            </a:prstGeom>
            <a:noFill/>
          </p:spPr>
        </p:pic>
        <p:pic>
          <p:nvPicPr>
            <p:cNvPr id="37945" name="Picture 57" descr="http://stopsmartmeters.org/wp-content/uploads/2010/10/cpuc.jpg"/>
            <p:cNvPicPr>
              <a:picLocks noChangeAspect="1" noChangeArrowheads="1"/>
            </p:cNvPicPr>
            <p:nvPr/>
          </p:nvPicPr>
          <p:blipFill>
            <a:blip r:embed="rId106" cstate="print"/>
            <a:srcRect/>
            <a:stretch>
              <a:fillRect/>
            </a:stretch>
          </p:blipFill>
          <p:spPr bwMode="auto">
            <a:xfrm>
              <a:off x="5181600" y="4351715"/>
              <a:ext cx="476250" cy="348462"/>
            </a:xfrm>
            <a:prstGeom prst="rect">
              <a:avLst/>
            </a:prstGeom>
            <a:noFill/>
          </p:spPr>
        </p:pic>
        <p:pic>
          <p:nvPicPr>
            <p:cNvPr id="37947" name="Picture 59" descr="http://www.mike-snook.com/photos/entirecollection/california/CA-DOJ.jpg"/>
            <p:cNvPicPr>
              <a:picLocks noChangeAspect="1" noChangeArrowheads="1"/>
            </p:cNvPicPr>
            <p:nvPr/>
          </p:nvPicPr>
          <p:blipFill>
            <a:blip r:embed="rId107" cstate="print"/>
            <a:srcRect b="7720"/>
            <a:stretch>
              <a:fillRect/>
            </a:stretch>
          </p:blipFill>
          <p:spPr bwMode="auto">
            <a:xfrm>
              <a:off x="5177982" y="2621756"/>
              <a:ext cx="448998" cy="414338"/>
            </a:xfrm>
            <a:prstGeom prst="rect">
              <a:avLst/>
            </a:prstGeom>
            <a:noFill/>
          </p:spPr>
        </p:pic>
        <p:pic>
          <p:nvPicPr>
            <p:cNvPr id="3076" name="Picture 4" descr="http://www.aim.org/wp-content/uploads/2012/09/SSA.gif"/>
            <p:cNvPicPr>
              <a:picLocks noChangeAspect="1" noChangeArrowheads="1"/>
            </p:cNvPicPr>
            <p:nvPr/>
          </p:nvPicPr>
          <p:blipFill>
            <a:blip r:embed="rId108" cstate="print"/>
            <a:srcRect l="8521" t="8521" r="6669" b="6669"/>
            <a:stretch>
              <a:fillRect/>
            </a:stretch>
          </p:blipFill>
          <p:spPr bwMode="auto">
            <a:xfrm>
              <a:off x="4694965" y="4557700"/>
              <a:ext cx="431222" cy="3234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Elevate your expectations for out-of-band</a:t>
            </a:r>
            <a:endParaRPr lang="en-US" b="0" dirty="0">
              <a:ea typeface="+mj-ea"/>
              <a:cs typeface="+mj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52400" y="2876550"/>
            <a:ext cx="4876800" cy="254317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74625" lvl="1" indent="-174625" eaLnBrk="1" hangingPunct="1">
              <a:spcBef>
                <a:spcPct val="0"/>
              </a:spcBef>
              <a:buFont typeface="Arial" pitchFamily="34" charset="0"/>
              <a:buChar char="-"/>
            </a:pPr>
            <a:r>
              <a:rPr lang="en-US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higher levels of performance &amp; reliability</a:t>
            </a:r>
            <a:r>
              <a:rPr lang="en-US" sz="1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problems are identified, isolated and solved automatically before you even knew there was a problem</a:t>
            </a:r>
          </a:p>
          <a:p>
            <a:pPr marL="174625" lvl="1" indent="-174625" eaLnBrk="1" hangingPunct="1">
              <a:spcBef>
                <a:spcPts val="600"/>
              </a:spcBef>
              <a:buFont typeface="Arial" pitchFamily="34" charset="0"/>
              <a:buChar char="-"/>
            </a:pPr>
            <a:r>
              <a:rPr lang="en-US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Away from the pain and hassle of routine updates and config changes</a:t>
            </a:r>
            <a:r>
              <a:rPr lang="en-US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Our automated configuration safety net lets you confidently make changes remotely on one device, or many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2876550"/>
            <a:ext cx="4114800" cy="2462213"/>
          </a:xfrm>
          <a:prstGeom prst="rect">
            <a:avLst/>
          </a:prstGeom>
        </p:spPr>
        <p:txBody>
          <a:bodyPr/>
          <a:lstStyle/>
          <a:p>
            <a:pPr marL="174625" lvl="1" indent="-174625">
              <a:spcBef>
                <a:spcPts val="600"/>
              </a:spcBef>
              <a:buFont typeface="Arial" pitchFamily="34" charset="0"/>
              <a:buChar char="-"/>
            </a:pPr>
            <a:r>
              <a:rPr kumimoji="1"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 of the danger zone</a:t>
            </a:r>
            <a:r>
              <a:rPr kumimoji="1"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1"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1"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kumimoji="1"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ecure encryption and access protects against internal and external threats</a:t>
            </a:r>
          </a:p>
          <a:p>
            <a:pPr marL="174625" lvl="1" indent="-174625">
              <a:spcBef>
                <a:spcPts val="600"/>
              </a:spcBef>
              <a:buFont typeface="Arial" pitchFamily="34" charset="0"/>
              <a:buChar char="-"/>
            </a:pPr>
            <a:r>
              <a:rPr kumimoji="1"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 the road</a:t>
            </a:r>
            <a:r>
              <a:rPr kumimoji="1"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1"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1"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wide variety of out-of-band options including LTE cellular modems that can serve as an automated failover network for your primary traffic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4800" y="750888"/>
            <a:ext cx="8382000" cy="2254250"/>
            <a:chOff x="304800" y="751507"/>
            <a:chExt cx="8382000" cy="2253633"/>
          </a:xfrm>
        </p:grpSpPr>
        <p:sp>
          <p:nvSpPr>
            <p:cNvPr id="14" name="Rectangle 13"/>
            <p:cNvSpPr/>
            <p:nvPr/>
          </p:nvSpPr>
          <p:spPr>
            <a:xfrm>
              <a:off x="2438400" y="1279999"/>
              <a:ext cx="6248400" cy="12918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kumimoji="1"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 virtual technician in a box</a:t>
              </a:r>
              <a:br>
                <a:rPr kumimoji="1"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kumimoji="1"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Like an admin with a crash cart, Uplogix is directly connected to managed devices, continuously monitoring and taking run book actions. We take you beyond out-of-band:</a:t>
              </a:r>
            </a:p>
          </p:txBody>
        </p:sp>
        <p:pic>
          <p:nvPicPr>
            <p:cNvPr id="24582" name="Picture 15" descr="it guy in a box.png"/>
            <p:cNvPicPr>
              <a:picLocks/>
            </p:cNvPicPr>
            <p:nvPr/>
          </p:nvPicPr>
          <p:blipFill>
            <a:blip r:embed="rId3" cstate="print"/>
            <a:srcRect r="79701" b="45090"/>
            <a:stretch>
              <a:fillRect/>
            </a:stretch>
          </p:blipFill>
          <p:spPr bwMode="auto">
            <a:xfrm flipH="1">
              <a:off x="304800" y="751507"/>
              <a:ext cx="1981200" cy="2253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0477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Current approaches to network management</a:t>
            </a:r>
            <a:b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don</a:t>
            </a: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 scale for increasing demands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0" y="1428750"/>
            <a:ext cx="4648200" cy="40386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management tools depend on the network, limiting value to reporting-only, instead of diagnosing problems or taking automated actions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Complex and distributed networks (that are only going to get worse with Cloud and IoT)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Limited and expensive personnel resources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39200" y="4887913"/>
            <a:ext cx="304800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2021C2C-2A09-45BA-9EC5-AB594A93ECF6}" type="slidenum">
              <a:rPr lang="en-US"/>
              <a:pPr/>
              <a:t>5</a:t>
            </a:fld>
            <a:endParaRPr lang="en-US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5915025" y="4887913"/>
            <a:ext cx="2895600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©2015 Uplogix, Inc. | uplogix.com | 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797425" y="2916238"/>
            <a:ext cx="4208463" cy="646112"/>
            <a:chOff x="4935999" y="1544419"/>
            <a:chExt cx="4208001" cy="646331"/>
          </a:xfrm>
        </p:grpSpPr>
        <p:pic>
          <p:nvPicPr>
            <p:cNvPr id="13" name="Picture 3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5999" y="1693695"/>
              <a:ext cx="1374624" cy="347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6401101" y="1544419"/>
              <a:ext cx="2742899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51% of network outages are caused by human error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124450" y="4019550"/>
            <a:ext cx="3881438" cy="923925"/>
            <a:chOff x="5262393" y="2318951"/>
            <a:chExt cx="3881607" cy="923330"/>
          </a:xfrm>
        </p:grpSpPr>
        <p:pic>
          <p:nvPicPr>
            <p:cNvPr id="14" name="Picture 3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62393" y="2571201"/>
              <a:ext cx="1108123" cy="361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6421318" y="2318951"/>
              <a:ext cx="2722682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US companies spend over $25B annually on network support personnel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170488" y="1428750"/>
            <a:ext cx="3835400" cy="1200150"/>
            <a:chOff x="5308090" y="3409950"/>
            <a:chExt cx="3835910" cy="1200329"/>
          </a:xfrm>
        </p:grpSpPr>
        <p:pic>
          <p:nvPicPr>
            <p:cNvPr id="15" name="Picture 4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8090" y="3638584"/>
              <a:ext cx="1084406" cy="609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6421075" y="3409950"/>
              <a:ext cx="2722925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In-band (software) tools cannot address over 40% of network problems and security threats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875"/>
            <a:ext cx="7772400" cy="10477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centralized management tools in the NOC; but when it comes to taking action it</a:t>
            </a: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 all people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1200150"/>
            <a:ext cx="3867150" cy="2513013"/>
            <a:chOff x="1140189" y="1255417"/>
            <a:chExt cx="3866480" cy="3831918"/>
          </a:xfrm>
        </p:grpSpPr>
        <p:pic>
          <p:nvPicPr>
            <p:cNvPr id="20502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39677" t="23415" r="3447" b="6181"/>
            <a:stretch>
              <a:fillRect/>
            </a:stretch>
          </p:blipFill>
          <p:spPr bwMode="auto">
            <a:xfrm>
              <a:off x="1140189" y="1255417"/>
              <a:ext cx="3866480" cy="383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sp>
          <p:nvSpPr>
            <p:cNvPr id="20485" name="TextBox 12"/>
            <p:cNvSpPr txBox="1">
              <a:spLocks noChangeArrowheads="1"/>
            </p:cNvSpPr>
            <p:nvPr/>
          </p:nvSpPr>
          <p:spPr bwMode="auto">
            <a:xfrm>
              <a:off x="1597310" y="1371609"/>
              <a:ext cx="2971285" cy="704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Centralized – NOC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477000" y="1276350"/>
            <a:ext cx="2786063" cy="2824163"/>
            <a:chOff x="5517434" y="1371600"/>
            <a:chExt cx="2785533" cy="4307189"/>
          </a:xfrm>
        </p:grpSpPr>
        <p:pic>
          <p:nvPicPr>
            <p:cNvPr id="35" name="Picture 2"/>
            <p:cNvPicPr>
              <a:picLocks noChangeArrowheads="1"/>
            </p:cNvPicPr>
            <p:nvPr/>
          </p:nvPicPr>
          <p:blipFill>
            <a:blip r:embed="rId4" cstate="print">
              <a:lum bright="-20000"/>
            </a:blip>
            <a:srcRect t="22261" b="2783"/>
            <a:stretch>
              <a:fillRect/>
            </a:stretch>
          </p:blipFill>
          <p:spPr bwMode="auto">
            <a:xfrm>
              <a:off x="5745991" y="1371600"/>
              <a:ext cx="2437936" cy="4307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sp>
          <p:nvSpPr>
            <p:cNvPr id="20501" name="TextBox 32"/>
            <p:cNvSpPr txBox="1">
              <a:spLocks noChangeArrowheads="1"/>
            </p:cNvSpPr>
            <p:nvPr/>
          </p:nvSpPr>
          <p:spPr bwMode="auto">
            <a:xfrm>
              <a:off x="5517434" y="1371600"/>
              <a:ext cx="2785533" cy="798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Remote – Field</a:t>
              </a:r>
            </a:p>
          </p:txBody>
        </p:sp>
      </p:grpSp>
      <p:sp>
        <p:nvSpPr>
          <p:cNvPr id="29" name="Left-Right Arrow 28"/>
          <p:cNvSpPr>
            <a:spLocks noChangeArrowheads="1"/>
          </p:cNvSpPr>
          <p:nvPr/>
        </p:nvSpPr>
        <p:spPr bwMode="auto">
          <a:xfrm>
            <a:off x="2970213" y="1809750"/>
            <a:ext cx="4344987" cy="533400"/>
          </a:xfrm>
          <a:prstGeom prst="leftRightArrow">
            <a:avLst>
              <a:gd name="adj1" fmla="val 50000"/>
              <a:gd name="adj2" fmla="val 50006"/>
            </a:avLst>
          </a:prstGeom>
          <a:solidFill>
            <a:srgbClr val="AECAE8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+mn-lt"/>
                <a:ea typeface="+mn-ea"/>
              </a:rPr>
              <a:t>Network management requires both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257550"/>
            <a:ext cx="9144000" cy="1885950"/>
          </a:xfrm>
          <a:prstGeom prst="rect">
            <a:avLst/>
          </a:prstGeom>
          <a:gradFill flip="none" rotWithShape="1">
            <a:gsLst>
              <a:gs pos="35000">
                <a:schemeClr val="tx2">
                  <a:lumMod val="60000"/>
                  <a:lumOff val="40000"/>
                </a:schemeClr>
              </a:gs>
              <a:gs pos="60000">
                <a:schemeClr val="bg2">
                  <a:lumMod val="40000"/>
                  <a:lumOff val="60000"/>
                </a:schemeClr>
              </a:gs>
            </a:gsLst>
            <a:lin ang="0" scaled="0"/>
            <a:tileRect/>
          </a:gradFill>
          <a:ln w="12700">
            <a:noFill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9336E"/>
              </a:solidFill>
              <a:latin typeface="+mn-lt"/>
              <a:ea typeface="+mn-ea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04800" y="2495550"/>
            <a:ext cx="3962400" cy="838200"/>
          </a:xfrm>
          <a:prstGeom prst="rect">
            <a:avLst/>
          </a:prstGeom>
          <a:solidFill>
            <a:srgbClr val="F8F8F8">
              <a:alpha val="79999"/>
            </a:srgbClr>
          </a:solidFill>
          <a:ln w="1905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2535" name="Picture 2" descr="Tivoli software">
            <a:hlinkClick r:id="" action="ppaction://hlinkfile" tooltip="Tivoli software - Intelligent management"/>
          </p:cNvPr>
          <p:cNvPicPr>
            <a:picLocks noChangeAspect="1" noChangeArrowheads="1"/>
          </p:cNvPicPr>
          <p:nvPr/>
        </p:nvPicPr>
        <p:blipFill>
          <a:blip r:embed="rId5" cstate="print"/>
          <a:srcRect r="75128"/>
          <a:stretch>
            <a:fillRect/>
          </a:stretch>
        </p:blipFill>
        <p:spPr bwMode="auto">
          <a:xfrm>
            <a:off x="2073275" y="2586038"/>
            <a:ext cx="4095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30" descr="Hewlett_Packar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1388" y="2584450"/>
            <a:ext cx="355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32" descr="EMC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098800"/>
            <a:ext cx="5619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21" descr="cisc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8988" y="2571750"/>
            <a:ext cx="46355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37" descr="bmc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3106738"/>
            <a:ext cx="7461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410200" y="2724150"/>
            <a:ext cx="3733800" cy="609600"/>
          </a:xfrm>
          <a:prstGeom prst="rect">
            <a:avLst/>
          </a:prstGeom>
          <a:solidFill>
            <a:srgbClr val="F8F8F8">
              <a:alpha val="79999"/>
            </a:srgbClr>
          </a:solidFill>
          <a:ln w="1905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9" name="Picture 48" descr="uplogix logo.png"/>
          <p:cNvPicPr>
            <a:picLocks/>
          </p:cNvPicPr>
          <p:nvPr/>
        </p:nvPicPr>
        <p:blipFill>
          <a:blip r:embed="rId10" cstate="print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29400" y="2827646"/>
            <a:ext cx="1444982" cy="378634"/>
          </a:xfrm>
          <a:prstGeom prst="rect">
            <a:avLst/>
          </a:prstGeom>
          <a:noFill/>
          <a:effectLst/>
        </p:spPr>
      </p:pic>
      <p:pic>
        <p:nvPicPr>
          <p:cNvPr id="22542" name="Picture 2" descr="http://opengear.com/sites/default/files/images/uploads/logo-black-l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5313" y="2552700"/>
            <a:ext cx="7508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28" descr="Tripwir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0" y="2830513"/>
            <a:ext cx="5508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24" descr="solarwinds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0400" y="3105150"/>
            <a:ext cx="7207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2" descr="http://static1.squarespace.com/static/533308a7e4b0e20b5f825d8b/5336df03e4b0e7e398ea3f5e/5336df07e4b05634251524db/1396104968100/CAtechnologies-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90800" y="2647950"/>
            <a:ext cx="6858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228600" y="3409950"/>
            <a:ext cx="4267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b="1"/>
              <a:t>Network dependent, which is a fundamental limitation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/>
              <a:t>Focused on strong reporting, discovery and dashboard, not taking actions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/>
              <a:t>Automation over the network isn</a:t>
            </a:r>
            <a:r>
              <a:rPr lang="en-US" altLang="en-US"/>
              <a:t>’</a:t>
            </a:r>
            <a:r>
              <a:rPr lang="en-US"/>
              <a:t>t reliable, people take all the actions</a:t>
            </a:r>
          </a:p>
          <a:p>
            <a:pPr marL="177800" indent="-177800">
              <a:buFont typeface="Arial" pitchFamily="34" charset="0"/>
              <a:buChar char="•"/>
            </a:pPr>
            <a:endParaRPr lang="en-US"/>
          </a:p>
          <a:p>
            <a:pPr marL="177800" indent="-177800">
              <a:buFont typeface="Arial" pitchFamily="34" charset="0"/>
              <a:buChar char="•"/>
            </a:pPr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800600" y="3409950"/>
            <a:ext cx="43434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+mn-lt"/>
                <a:ea typeface="+mn-ea"/>
              </a:rPr>
              <a:t>Not reliant on the network</a:t>
            </a:r>
          </a:p>
          <a:p>
            <a:pPr marL="341313" lvl="1" indent="-1635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Directly connected to devices</a:t>
            </a:r>
          </a:p>
          <a:p>
            <a:pPr marL="341313" lvl="1" indent="-1635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Automated &amp; reliable corrective actions</a:t>
            </a:r>
          </a:p>
          <a:p>
            <a:pPr marL="341313" lvl="1" indent="-1635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Failover path for management and critical traffic</a:t>
            </a:r>
          </a:p>
          <a:p>
            <a:pPr marL="177800" lvl="1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+mn-ea"/>
              </a:rPr>
              <a:t>Reduces need to send people into the field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do it?</a:t>
            </a:r>
            <a:br>
              <a:rPr lang="en-US" dirty="0" smtClean="0"/>
            </a:br>
            <a:r>
              <a:rPr lang="en-US" dirty="0" smtClean="0"/>
              <a:t>Think </a:t>
            </a:r>
            <a:r>
              <a:rPr lang="en-US" i="1" dirty="0" smtClean="0"/>
              <a:t>console server on steroids</a:t>
            </a:r>
            <a:endParaRPr lang="en-US" i="1" dirty="0"/>
          </a:p>
        </p:txBody>
      </p:sp>
      <p:grpSp>
        <p:nvGrpSpPr>
          <p:cNvPr id="5" name="Group 9"/>
          <p:cNvGrpSpPr/>
          <p:nvPr/>
        </p:nvGrpSpPr>
        <p:grpSpPr>
          <a:xfrm>
            <a:off x="609600" y="1352550"/>
            <a:ext cx="3824486" cy="3678539"/>
            <a:chOff x="762000" y="1352550"/>
            <a:chExt cx="3824486" cy="3678539"/>
          </a:xfrm>
        </p:grpSpPr>
        <p:pic>
          <p:nvPicPr>
            <p:cNvPr id="6" name="Picture 5" descr="5000_components_front-and-back_with-16-ports_AC-DC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1678290"/>
              <a:ext cx="3824486" cy="3352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62000" y="1352550"/>
              <a:ext cx="1564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UPLOGIX 5000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953000" y="1352550"/>
            <a:ext cx="3712859" cy="3803020"/>
            <a:chOff x="4267200" y="1352550"/>
            <a:chExt cx="3712859" cy="3803020"/>
          </a:xfrm>
        </p:grpSpPr>
        <p:pic>
          <p:nvPicPr>
            <p:cNvPr id="7" name="Picture 6" descr="500_components_front-and-bac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1708799"/>
              <a:ext cx="3712859" cy="344677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267200" y="1352550"/>
              <a:ext cx="144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UPLOGIX 500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6"/>
          <p:cNvGrpSpPr>
            <a:grpSpLocks/>
          </p:cNvGrpSpPr>
          <p:nvPr/>
        </p:nvGrpSpPr>
        <p:grpSpPr bwMode="auto">
          <a:xfrm>
            <a:off x="1600200" y="1289050"/>
            <a:ext cx="5029200" cy="3670300"/>
            <a:chOff x="-1559570" y="1185148"/>
            <a:chExt cx="8160740" cy="3768678"/>
          </a:xfrm>
        </p:grpSpPr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-1559570" y="1185148"/>
              <a:ext cx="8160740" cy="3768678"/>
            </a:xfrm>
            <a:custGeom>
              <a:avLst/>
              <a:gdLst>
                <a:gd name="T0" fmla="*/ 8160740 w 5103204"/>
                <a:gd name="T1" fmla="*/ 3116616 h 3768678"/>
                <a:gd name="T2" fmla="*/ 4574960 w 5103204"/>
                <a:gd name="T3" fmla="*/ 2334218 h 3768678"/>
                <a:gd name="T4" fmla="*/ 0 w 5103204"/>
                <a:gd name="T5" fmla="*/ 769421 h 37686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03204" h="3768678">
                  <a:moveTo>
                    <a:pt x="5103204" y="3116616"/>
                  </a:moveTo>
                  <a:cubicBezTo>
                    <a:pt x="4303781" y="3283298"/>
                    <a:pt x="3100876" y="3768678"/>
                    <a:pt x="2860887" y="2334218"/>
                  </a:cubicBezTo>
                  <a:cubicBezTo>
                    <a:pt x="2698219" y="0"/>
                    <a:pt x="1673860" y="244911"/>
                    <a:pt x="0" y="769421"/>
                  </a:cubicBezTo>
                </a:path>
              </a:pathLst>
            </a:custGeom>
            <a:noFill/>
            <a:ln w="57150" cap="sq" cmpd="sng">
              <a:solidFill>
                <a:srgbClr val="AFD4E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8791" y="4223563"/>
              <a:ext cx="2782070" cy="190716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WAN Traffic Failover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over Uplogix OOB</a:t>
              </a:r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6321425" y="2501900"/>
            <a:ext cx="1246188" cy="1543050"/>
            <a:chOff x="6321425" y="2501503"/>
            <a:chExt cx="1246189" cy="1543050"/>
          </a:xfrm>
        </p:grpSpPr>
        <p:sp>
          <p:nvSpPr>
            <p:cNvPr id="86" name="Freeform 85"/>
            <p:cNvSpPr/>
            <p:nvPr/>
          </p:nvSpPr>
          <p:spPr bwMode="auto">
            <a:xfrm>
              <a:off x="7035801" y="2852341"/>
              <a:ext cx="531813" cy="1192212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16876 w 659130"/>
                <a:gd name="connsiteY0" fmla="*/ -1 h 1936931"/>
                <a:gd name="connsiteX1" fmla="*/ 0 w 659130"/>
                <a:gd name="connsiteY1" fmla="*/ 1573076 h 1936931"/>
                <a:gd name="connsiteX2" fmla="*/ 659130 w 659130"/>
                <a:gd name="connsiteY2" fmla="*/ 1936931 h 1936931"/>
                <a:gd name="connsiteX0" fmla="*/ 663465 w 663465"/>
                <a:gd name="connsiteY0" fmla="*/ 0 h 1988526"/>
                <a:gd name="connsiteX1" fmla="*/ 646589 w 663465"/>
                <a:gd name="connsiteY1" fmla="*/ 1573077 h 1988526"/>
                <a:gd name="connsiteX2" fmla="*/ 0 w 663465"/>
                <a:gd name="connsiteY2" fmla="*/ 1988526 h 198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465" h="1988526">
                  <a:moveTo>
                    <a:pt x="663465" y="0"/>
                  </a:moveTo>
                  <a:cubicBezTo>
                    <a:pt x="657840" y="1048234"/>
                    <a:pt x="652214" y="524843"/>
                    <a:pt x="646589" y="1573077"/>
                  </a:cubicBezTo>
                  <a:lnTo>
                    <a:pt x="0" y="1988526"/>
                  </a:lnTo>
                </a:path>
              </a:pathLst>
            </a:custGeom>
            <a:noFill/>
            <a:ln w="38100" cap="sq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6321425" y="2501503"/>
              <a:ext cx="771525" cy="1540669"/>
              <a:chOff x="6321425" y="2501503"/>
              <a:chExt cx="771525" cy="1540669"/>
            </a:xfrm>
          </p:grpSpPr>
          <p:sp>
            <p:nvSpPr>
              <p:cNvPr id="26674" name="Freeform 33"/>
              <p:cNvSpPr>
                <a:spLocks/>
              </p:cNvSpPr>
              <p:nvPr/>
            </p:nvSpPr>
            <p:spPr bwMode="auto">
              <a:xfrm>
                <a:off x="6321425" y="2501503"/>
                <a:ext cx="527050" cy="1540669"/>
              </a:xfrm>
              <a:custGeom>
                <a:avLst/>
                <a:gdLst>
                  <a:gd name="T0" fmla="*/ 350792 w 659130"/>
                  <a:gd name="T1" fmla="*/ 0 h 2568801"/>
                  <a:gd name="T2" fmla="*/ 10790 w 659130"/>
                  <a:gd name="T3" fmla="*/ 1729 h 2568801"/>
                  <a:gd name="T4" fmla="*/ 0 w 659130"/>
                  <a:gd name="T5" fmla="*/ 793151 h 2568801"/>
                  <a:gd name="T6" fmla="*/ 421437 w 659130"/>
                  <a:gd name="T7" fmla="*/ 924035 h 25688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59130" h="2568801">
                    <a:moveTo>
                      <a:pt x="548640" y="0"/>
                    </a:moveTo>
                    <a:lnTo>
                      <a:pt x="16876" y="4806"/>
                    </a:lnTo>
                    <a:cubicBezTo>
                      <a:pt x="11251" y="1053040"/>
                      <a:pt x="5625" y="1156712"/>
                      <a:pt x="0" y="2204946"/>
                    </a:cubicBezTo>
                    <a:lnTo>
                      <a:pt x="659130" y="2568801"/>
                    </a:lnTo>
                  </a:path>
                </a:pathLst>
              </a:custGeom>
              <a:noFill/>
              <a:ln w="38100" cap="sq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6400800" y="2849166"/>
                <a:ext cx="692150" cy="1164431"/>
                <a:chOff x="152400" y="2849166"/>
                <a:chExt cx="692150" cy="1164431"/>
              </a:xfrm>
            </p:grpSpPr>
            <p:sp>
              <p:nvSpPr>
                <p:cNvPr id="101" name="Freeform 100"/>
                <p:cNvSpPr/>
                <p:nvPr/>
              </p:nvSpPr>
              <p:spPr bwMode="auto">
                <a:xfrm>
                  <a:off x="600076" y="2939653"/>
                  <a:ext cx="46038" cy="1009650"/>
                </a:xfrm>
                <a:custGeom>
                  <a:avLst/>
                  <a:gdLst>
                    <a:gd name="connsiteX0" fmla="*/ 0 w 9525"/>
                    <a:gd name="connsiteY0" fmla="*/ 0 h 1295400"/>
                    <a:gd name="connsiteX1" fmla="*/ 9525 w 9525"/>
                    <a:gd name="connsiteY1" fmla="*/ 1295400 h 129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295400">
                      <a:moveTo>
                        <a:pt x="0" y="0"/>
                      </a:moveTo>
                      <a:lnTo>
                        <a:pt x="9525" y="1295400"/>
                      </a:lnTo>
                    </a:path>
                  </a:pathLst>
                </a:custGeom>
                <a:solidFill>
                  <a:schemeClr val="accent1"/>
                </a:solidFill>
                <a:ln w="38100" cap="sq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6677" name="Freeform 76"/>
                <p:cNvSpPr>
                  <a:spLocks/>
                </p:cNvSpPr>
                <p:nvPr/>
              </p:nvSpPr>
              <p:spPr bwMode="auto">
                <a:xfrm>
                  <a:off x="152400" y="2849166"/>
                  <a:ext cx="527050" cy="1164431"/>
                </a:xfrm>
                <a:custGeom>
                  <a:avLst/>
                  <a:gdLst>
                    <a:gd name="T0" fmla="*/ 350792 w 659130"/>
                    <a:gd name="T1" fmla="*/ 0 h 1941739"/>
                    <a:gd name="T2" fmla="*/ 10790 w 659130"/>
                    <a:gd name="T3" fmla="*/ 1729 h 1941739"/>
                    <a:gd name="T4" fmla="*/ 0 w 659130"/>
                    <a:gd name="T5" fmla="*/ 567441 h 1941739"/>
                    <a:gd name="T6" fmla="*/ 421437 w 659130"/>
                    <a:gd name="T7" fmla="*/ 698291 h 19417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59130" h="1941739">
                      <a:moveTo>
                        <a:pt x="548640" y="0"/>
                      </a:moveTo>
                      <a:lnTo>
                        <a:pt x="16876" y="4807"/>
                      </a:lnTo>
                      <a:cubicBezTo>
                        <a:pt x="11251" y="1053041"/>
                        <a:pt x="5625" y="529650"/>
                        <a:pt x="0" y="1577884"/>
                      </a:cubicBezTo>
                      <a:lnTo>
                        <a:pt x="659130" y="1941739"/>
                      </a:lnTo>
                    </a:path>
                  </a:pathLst>
                </a:custGeom>
                <a:noFill/>
                <a:ln w="38100" cap="sq" cmpd="sng">
                  <a:solidFill>
                    <a:srgbClr val="FFC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678" name="Freeform 79"/>
                <p:cNvSpPr>
                  <a:spLocks/>
                </p:cNvSpPr>
                <p:nvPr/>
              </p:nvSpPr>
              <p:spPr bwMode="auto">
                <a:xfrm>
                  <a:off x="315913" y="3414712"/>
                  <a:ext cx="528637" cy="534591"/>
                </a:xfrm>
                <a:custGeom>
                  <a:avLst/>
                  <a:gdLst>
                    <a:gd name="T0" fmla="*/ 230208 w 661989"/>
                    <a:gd name="T1" fmla="*/ 3250 h 891114"/>
                    <a:gd name="T2" fmla="*/ 1196 w 661989"/>
                    <a:gd name="T3" fmla="*/ 2124 h 891114"/>
                    <a:gd name="T4" fmla="*/ 1825 w 661989"/>
                    <a:gd name="T5" fmla="*/ 189759 h 891114"/>
                    <a:gd name="T6" fmla="*/ 422148 w 661989"/>
                    <a:gd name="T7" fmla="*/ 320708 h 891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1989" h="891114">
                      <a:moveTo>
                        <a:pt x="360999" y="9031"/>
                      </a:moveTo>
                      <a:lnTo>
                        <a:pt x="1876" y="5901"/>
                      </a:lnTo>
                      <a:cubicBezTo>
                        <a:pt x="1717" y="0"/>
                        <a:pt x="0" y="534506"/>
                        <a:pt x="2862" y="527259"/>
                      </a:cubicBezTo>
                      <a:lnTo>
                        <a:pt x="661989" y="891114"/>
                      </a:lnTo>
                    </a:path>
                  </a:pathLst>
                </a:custGeom>
                <a:noFill/>
                <a:ln w="38100" cap="sq" cmpd="sng">
                  <a:solidFill>
                    <a:srgbClr val="FFC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679" name="Freeform 80"/>
                <p:cNvSpPr>
                  <a:spLocks/>
                </p:cNvSpPr>
                <p:nvPr/>
              </p:nvSpPr>
              <p:spPr bwMode="auto">
                <a:xfrm>
                  <a:off x="234950" y="3075385"/>
                  <a:ext cx="528638" cy="902494"/>
                </a:xfrm>
                <a:custGeom>
                  <a:avLst/>
                  <a:gdLst>
                    <a:gd name="T0" fmla="*/ 230209 w 661989"/>
                    <a:gd name="T1" fmla="*/ 4323 h 1504286"/>
                    <a:gd name="T2" fmla="*/ 1196 w 661989"/>
                    <a:gd name="T3" fmla="*/ 2124 h 1504286"/>
                    <a:gd name="T4" fmla="*/ 1825 w 661989"/>
                    <a:gd name="T5" fmla="*/ 410485 h 1504286"/>
                    <a:gd name="T6" fmla="*/ 422149 w 661989"/>
                    <a:gd name="T7" fmla="*/ 541450 h 150428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1989" h="1504286">
                      <a:moveTo>
                        <a:pt x="361000" y="12009"/>
                      </a:moveTo>
                      <a:lnTo>
                        <a:pt x="1876" y="5901"/>
                      </a:lnTo>
                      <a:cubicBezTo>
                        <a:pt x="1717" y="0"/>
                        <a:pt x="0" y="1147678"/>
                        <a:pt x="2862" y="1140431"/>
                      </a:cubicBezTo>
                      <a:lnTo>
                        <a:pt x="661989" y="1504286"/>
                      </a:lnTo>
                    </a:path>
                  </a:pathLst>
                </a:custGeom>
                <a:noFill/>
                <a:ln w="38100" cap="sq" cmpd="sng">
                  <a:solidFill>
                    <a:srgbClr val="FFC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08" name="Freeform 107"/>
          <p:cNvSpPr/>
          <p:nvPr/>
        </p:nvSpPr>
        <p:spPr bwMode="auto">
          <a:xfrm>
            <a:off x="5532438" y="1749425"/>
            <a:ext cx="1352550" cy="1744663"/>
          </a:xfrm>
          <a:custGeom>
            <a:avLst/>
            <a:gdLst>
              <a:gd name="connsiteX0" fmla="*/ 0 w 9525"/>
              <a:gd name="connsiteY0" fmla="*/ 0 h 1295400"/>
              <a:gd name="connsiteX1" fmla="*/ 9525 w 9525"/>
              <a:gd name="connsiteY1" fmla="*/ 1295400 h 1295400"/>
              <a:gd name="connsiteX0" fmla="*/ 0 w 9525"/>
              <a:gd name="connsiteY0" fmla="*/ 0 h 1295400"/>
              <a:gd name="connsiteX1" fmla="*/ 656 w 9525"/>
              <a:gd name="connsiteY1" fmla="*/ 1436 h 1295400"/>
              <a:gd name="connsiteX2" fmla="*/ 9525 w 9525"/>
              <a:gd name="connsiteY2" fmla="*/ 1295400 h 1295400"/>
              <a:gd name="connsiteX0" fmla="*/ 272067 w 281592"/>
              <a:gd name="connsiteY0" fmla="*/ 944914 h 2240314"/>
              <a:gd name="connsiteX1" fmla="*/ 272723 w 281592"/>
              <a:gd name="connsiteY1" fmla="*/ 946350 h 2240314"/>
              <a:gd name="connsiteX2" fmla="*/ 281592 w 281592"/>
              <a:gd name="connsiteY2" fmla="*/ 2240314 h 224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92" h="2240314">
                <a:moveTo>
                  <a:pt x="272067" y="944914"/>
                </a:moveTo>
                <a:cubicBezTo>
                  <a:pt x="272286" y="945393"/>
                  <a:pt x="0" y="0"/>
                  <a:pt x="272723" y="946350"/>
                </a:cubicBezTo>
                <a:cubicBezTo>
                  <a:pt x="275242" y="1376714"/>
                  <a:pt x="278417" y="1808514"/>
                  <a:pt x="281592" y="2240314"/>
                </a:cubicBezTo>
              </a:path>
            </a:pathLst>
          </a:custGeom>
          <a:solidFill>
            <a:schemeClr val="accent1"/>
          </a:solidFill>
          <a:ln w="3810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875"/>
            <a:ext cx="7772400" cy="1047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Uplogix in your Enterprise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05475" y="2427288"/>
            <a:ext cx="647700" cy="155575"/>
          </a:xfrm>
          <a:prstGeom prst="rect">
            <a:avLst/>
          </a:prstGeom>
          <a:noFill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Router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22813" y="2763838"/>
            <a:ext cx="1630362" cy="157162"/>
          </a:xfrm>
          <a:prstGeom prst="rect">
            <a:avLst/>
          </a:prstGeom>
          <a:noFill/>
        </p:spPr>
        <p:txBody>
          <a:bodyPr wrap="none" anchor="ctr"/>
          <a:lstStyle/>
          <a:p>
            <a:pPr algn="r"/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 Accelerator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45138" y="3044825"/>
            <a:ext cx="808037" cy="157163"/>
          </a:xfrm>
          <a:prstGeom prst="rect">
            <a:avLst/>
          </a:prstGeom>
          <a:noFill/>
        </p:spPr>
        <p:txBody>
          <a:bodyPr wrap="none" anchor="ctr"/>
          <a:lstStyle/>
          <a:p>
            <a:pPr algn="r"/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62575" y="3365500"/>
            <a:ext cx="990600" cy="157163"/>
          </a:xfrm>
          <a:prstGeom prst="rect">
            <a:avLst/>
          </a:prstGeom>
          <a:noFill/>
        </p:spPr>
        <p:txBody>
          <a:bodyPr wrap="none" anchor="ctr"/>
          <a:lstStyle/>
          <a:p>
            <a:pPr algn="r"/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Device(s)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47000" y="2855913"/>
            <a:ext cx="989013" cy="155575"/>
          </a:xfrm>
          <a:prstGeom prst="rect">
            <a:avLst/>
          </a:prstGeom>
          <a:noFill/>
        </p:spPr>
        <p:txBody>
          <a:bodyPr wrap="none" anchor="ctr"/>
          <a:lstStyle/>
          <a:p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b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b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24625" y="1887538"/>
            <a:ext cx="12588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Center or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 Office</a:t>
            </a:r>
          </a:p>
        </p:txBody>
      </p:sp>
      <p:pic>
        <p:nvPicPr>
          <p:cNvPr id="76" name="Picture 75" descr="tall pow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750" y="2430463"/>
            <a:ext cx="465138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26636" name="Freeform 81"/>
          <p:cNvSpPr>
            <a:spLocks/>
          </p:cNvSpPr>
          <p:nvPr/>
        </p:nvSpPr>
        <p:spPr bwMode="auto">
          <a:xfrm>
            <a:off x="6961188" y="2511425"/>
            <a:ext cx="533400" cy="90488"/>
          </a:xfrm>
          <a:custGeom>
            <a:avLst/>
            <a:gdLst>
              <a:gd name="T0" fmla="*/ 0 w 533400"/>
              <a:gd name="T1" fmla="*/ 0 h 121920"/>
              <a:gd name="T2" fmla="*/ 297180 w 533400"/>
              <a:gd name="T3" fmla="*/ 0 h 121920"/>
              <a:gd name="T4" fmla="*/ 297180 w 533400"/>
              <a:gd name="T5" fmla="*/ 67159 h 121920"/>
              <a:gd name="T6" fmla="*/ 533400 w 533400"/>
              <a:gd name="T7" fmla="*/ 67159 h 1219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3400" h="121920">
                <a:moveTo>
                  <a:pt x="0" y="0"/>
                </a:moveTo>
                <a:lnTo>
                  <a:pt x="297180" y="0"/>
                </a:lnTo>
                <a:lnTo>
                  <a:pt x="297180" y="121920"/>
                </a:lnTo>
                <a:lnTo>
                  <a:pt x="533400" y="121920"/>
                </a:lnTo>
              </a:path>
            </a:pathLst>
          </a:custGeom>
          <a:noFill/>
          <a:ln w="38100" cap="sq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7" name="Freeform 82"/>
          <p:cNvSpPr>
            <a:spLocks/>
          </p:cNvSpPr>
          <p:nvPr/>
        </p:nvSpPr>
        <p:spPr bwMode="auto">
          <a:xfrm>
            <a:off x="6961188" y="2773363"/>
            <a:ext cx="533400" cy="92075"/>
          </a:xfrm>
          <a:custGeom>
            <a:avLst/>
            <a:gdLst>
              <a:gd name="T0" fmla="*/ 0 w 533400"/>
              <a:gd name="T1" fmla="*/ 0 h 121920"/>
              <a:gd name="T2" fmla="*/ 297180 w 533400"/>
              <a:gd name="T3" fmla="*/ 0 h 121920"/>
              <a:gd name="T4" fmla="*/ 297180 w 533400"/>
              <a:gd name="T5" fmla="*/ 69237 h 121920"/>
              <a:gd name="T6" fmla="*/ 533400 w 533400"/>
              <a:gd name="T7" fmla="*/ 69237 h 1219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3400" h="121920">
                <a:moveTo>
                  <a:pt x="0" y="0"/>
                </a:moveTo>
                <a:lnTo>
                  <a:pt x="297180" y="0"/>
                </a:lnTo>
                <a:lnTo>
                  <a:pt x="297180" y="121920"/>
                </a:lnTo>
                <a:lnTo>
                  <a:pt x="533400" y="121920"/>
                </a:lnTo>
              </a:path>
            </a:pathLst>
          </a:custGeom>
          <a:noFill/>
          <a:ln w="38100" cap="sq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8" name="Freeform 83"/>
          <p:cNvSpPr>
            <a:spLocks/>
          </p:cNvSpPr>
          <p:nvPr/>
        </p:nvSpPr>
        <p:spPr bwMode="auto">
          <a:xfrm flipV="1">
            <a:off x="6961188" y="3043238"/>
            <a:ext cx="533400" cy="92075"/>
          </a:xfrm>
          <a:custGeom>
            <a:avLst/>
            <a:gdLst>
              <a:gd name="T0" fmla="*/ 0 w 533400"/>
              <a:gd name="T1" fmla="*/ 0 h 121920"/>
              <a:gd name="T2" fmla="*/ 297180 w 533400"/>
              <a:gd name="T3" fmla="*/ 0 h 121920"/>
              <a:gd name="T4" fmla="*/ 297180 w 533400"/>
              <a:gd name="T5" fmla="*/ 69237 h 121920"/>
              <a:gd name="T6" fmla="*/ 533400 w 533400"/>
              <a:gd name="T7" fmla="*/ 69237 h 1219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3400" h="121920">
                <a:moveTo>
                  <a:pt x="0" y="0"/>
                </a:moveTo>
                <a:lnTo>
                  <a:pt x="297180" y="0"/>
                </a:lnTo>
                <a:lnTo>
                  <a:pt x="297180" y="121920"/>
                </a:lnTo>
                <a:lnTo>
                  <a:pt x="533400" y="121920"/>
                </a:lnTo>
              </a:path>
            </a:pathLst>
          </a:custGeom>
          <a:noFill/>
          <a:ln w="38100" cap="sq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9" name="Freeform 84"/>
          <p:cNvSpPr>
            <a:spLocks/>
          </p:cNvSpPr>
          <p:nvPr/>
        </p:nvSpPr>
        <p:spPr bwMode="auto">
          <a:xfrm flipV="1">
            <a:off x="6961188" y="3225800"/>
            <a:ext cx="533400" cy="239713"/>
          </a:xfrm>
          <a:custGeom>
            <a:avLst/>
            <a:gdLst>
              <a:gd name="T0" fmla="*/ 0 w 533400"/>
              <a:gd name="T1" fmla="*/ 0 h 318770"/>
              <a:gd name="T2" fmla="*/ 297180 w 533400"/>
              <a:gd name="T3" fmla="*/ 0 h 318770"/>
              <a:gd name="T4" fmla="*/ 297180 w 533400"/>
              <a:gd name="T5" fmla="*/ 179964 h 318770"/>
              <a:gd name="T6" fmla="*/ 533400 w 533400"/>
              <a:gd name="T7" fmla="*/ 179964 h 3187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3400" h="318770">
                <a:moveTo>
                  <a:pt x="0" y="0"/>
                </a:moveTo>
                <a:lnTo>
                  <a:pt x="297180" y="0"/>
                </a:lnTo>
                <a:lnTo>
                  <a:pt x="297180" y="318770"/>
                </a:lnTo>
                <a:lnTo>
                  <a:pt x="533400" y="318770"/>
                </a:lnTo>
              </a:path>
            </a:pathLst>
          </a:custGeom>
          <a:noFill/>
          <a:ln w="38100" cap="sq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1600200" y="1352550"/>
            <a:ext cx="4354513" cy="671513"/>
          </a:xfrm>
          <a:custGeom>
            <a:avLst/>
            <a:gdLst>
              <a:gd name="connsiteX0" fmla="*/ 0 w 3755572"/>
              <a:gd name="connsiteY0" fmla="*/ 0 h 239486"/>
              <a:gd name="connsiteX1" fmla="*/ 3755572 w 3755572"/>
              <a:gd name="connsiteY1" fmla="*/ 239486 h 239486"/>
              <a:gd name="connsiteX0" fmla="*/ 0 w 3755572"/>
              <a:gd name="connsiteY0" fmla="*/ 656772 h 896258"/>
              <a:gd name="connsiteX1" fmla="*/ 3755572 w 3755572"/>
              <a:gd name="connsiteY1" fmla="*/ 896258 h 896258"/>
              <a:gd name="connsiteX0" fmla="*/ 0 w 3755572"/>
              <a:gd name="connsiteY0" fmla="*/ 656772 h 896258"/>
              <a:gd name="connsiteX1" fmla="*/ 3755572 w 3755572"/>
              <a:gd name="connsiteY1" fmla="*/ 896258 h 896258"/>
              <a:gd name="connsiteX0" fmla="*/ 0 w 3755572"/>
              <a:gd name="connsiteY0" fmla="*/ 656772 h 896258"/>
              <a:gd name="connsiteX1" fmla="*/ 3755572 w 3755572"/>
              <a:gd name="connsiteY1" fmla="*/ 896258 h 896258"/>
              <a:gd name="connsiteX0" fmla="*/ 0 w 4147458"/>
              <a:gd name="connsiteY0" fmla="*/ 852715 h 896258"/>
              <a:gd name="connsiteX1" fmla="*/ 4147458 w 4147458"/>
              <a:gd name="connsiteY1" fmla="*/ 896258 h 896258"/>
              <a:gd name="connsiteX0" fmla="*/ 0 w 4354287"/>
              <a:gd name="connsiteY0" fmla="*/ 667658 h 896258"/>
              <a:gd name="connsiteX1" fmla="*/ 4354287 w 4354287"/>
              <a:gd name="connsiteY1" fmla="*/ 896258 h 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4287" h="896258">
                <a:moveTo>
                  <a:pt x="0" y="667658"/>
                </a:moveTo>
                <a:cubicBezTo>
                  <a:pt x="1404256" y="192316"/>
                  <a:pt x="2830287" y="0"/>
                  <a:pt x="4354287" y="896258"/>
                </a:cubicBezTo>
              </a:path>
            </a:pathLst>
          </a:custGeom>
          <a:noFill/>
          <a:ln w="3810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9100" y="1985963"/>
            <a:ext cx="27574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Operations Center</a:t>
            </a:r>
          </a:p>
        </p:txBody>
      </p: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722313" y="2266950"/>
            <a:ext cx="1989137" cy="1524000"/>
            <a:chOff x="722313" y="2795883"/>
            <a:chExt cx="1989137" cy="1523999"/>
          </a:xfrm>
        </p:grpSpPr>
        <p:sp>
          <p:nvSpPr>
            <p:cNvPr id="106" name="Freeform 105"/>
            <p:cNvSpPr/>
            <p:nvPr/>
          </p:nvSpPr>
          <p:spPr bwMode="auto">
            <a:xfrm>
              <a:off x="1447800" y="2795883"/>
              <a:ext cx="395288" cy="1071562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1654629"/>
                <a:gd name="connsiteX1" fmla="*/ 74175 w 316775"/>
                <a:gd name="connsiteY1" fmla="*/ 3973 h 1654629"/>
                <a:gd name="connsiteX2" fmla="*/ 0 w 316775"/>
                <a:gd name="connsiteY2" fmla="*/ 0 h 1654629"/>
                <a:gd name="connsiteX3" fmla="*/ 10886 w 316775"/>
                <a:gd name="connsiteY3" fmla="*/ 1654629 h 1654629"/>
                <a:gd name="connsiteX0" fmla="*/ 1307401 w 1307401"/>
                <a:gd name="connsiteY0" fmla="*/ 858680 h 2510043"/>
                <a:gd name="connsiteX1" fmla="*/ 1064801 w 1307401"/>
                <a:gd name="connsiteY1" fmla="*/ 859387 h 2510043"/>
                <a:gd name="connsiteX2" fmla="*/ 990626 w 1307401"/>
                <a:gd name="connsiteY2" fmla="*/ 855414 h 2510043"/>
                <a:gd name="connsiteX3" fmla="*/ 1001512 w 1307401"/>
                <a:gd name="connsiteY3" fmla="*/ 2510043 h 2510043"/>
                <a:gd name="connsiteX0" fmla="*/ 1368072 w 1368072"/>
                <a:gd name="connsiteY0" fmla="*/ 858680 h 2510043"/>
                <a:gd name="connsiteX1" fmla="*/ 1064801 w 1368072"/>
                <a:gd name="connsiteY1" fmla="*/ 859387 h 2510043"/>
                <a:gd name="connsiteX2" fmla="*/ 1051297 w 1368072"/>
                <a:gd name="connsiteY2" fmla="*/ 855414 h 2510043"/>
                <a:gd name="connsiteX3" fmla="*/ 1062183 w 1368072"/>
                <a:gd name="connsiteY3" fmla="*/ 2510043 h 2510043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227601 w 227601"/>
                <a:gd name="connsiteY0" fmla="*/ 581371 h 2232027"/>
                <a:gd name="connsiteX1" fmla="*/ 2251 w 227601"/>
                <a:gd name="connsiteY1" fmla="*/ 662 h 2232027"/>
                <a:gd name="connsiteX2" fmla="*/ 214097 w 227601"/>
                <a:gd name="connsiteY2" fmla="*/ 577398 h 2232027"/>
                <a:gd name="connsiteX3" fmla="*/ 224983 w 227601"/>
                <a:gd name="connsiteY3" fmla="*/ 2232027 h 2232027"/>
                <a:gd name="connsiteX0" fmla="*/ 227601 w 227601"/>
                <a:gd name="connsiteY0" fmla="*/ 581371 h 2232027"/>
                <a:gd name="connsiteX1" fmla="*/ 2251 w 227601"/>
                <a:gd name="connsiteY1" fmla="*/ 662 h 2232027"/>
                <a:gd name="connsiteX2" fmla="*/ 210093 w 227601"/>
                <a:gd name="connsiteY2" fmla="*/ 1196110 h 2232027"/>
                <a:gd name="connsiteX3" fmla="*/ 224983 w 227601"/>
                <a:gd name="connsiteY3" fmla="*/ 2232027 h 2232027"/>
                <a:gd name="connsiteX0" fmla="*/ 2251 w 224983"/>
                <a:gd name="connsiteY0" fmla="*/ 662 h 2232027"/>
                <a:gd name="connsiteX1" fmla="*/ 210093 w 224983"/>
                <a:gd name="connsiteY1" fmla="*/ 1196110 h 2232027"/>
                <a:gd name="connsiteX2" fmla="*/ 224983 w 224983"/>
                <a:gd name="connsiteY2" fmla="*/ 2232027 h 2232027"/>
                <a:gd name="connsiteX0" fmla="*/ 2251 w 224983"/>
                <a:gd name="connsiteY0" fmla="*/ 662 h 2232027"/>
                <a:gd name="connsiteX1" fmla="*/ 210093 w 224983"/>
                <a:gd name="connsiteY1" fmla="*/ 512618 h 2232027"/>
                <a:gd name="connsiteX2" fmla="*/ 224983 w 224983"/>
                <a:gd name="connsiteY2" fmla="*/ 2232027 h 2232027"/>
                <a:gd name="connsiteX0" fmla="*/ 0 w 222732"/>
                <a:gd name="connsiteY0" fmla="*/ 0 h 2231365"/>
                <a:gd name="connsiteX1" fmla="*/ 207842 w 222732"/>
                <a:gd name="connsiteY1" fmla="*/ 511956 h 2231365"/>
                <a:gd name="connsiteX2" fmla="*/ 222732 w 222732"/>
                <a:gd name="connsiteY2" fmla="*/ 2231365 h 2231365"/>
                <a:gd name="connsiteX0" fmla="*/ 0 w 396877"/>
                <a:gd name="connsiteY0" fmla="*/ 0 h 2402238"/>
                <a:gd name="connsiteX1" fmla="*/ 381987 w 396877"/>
                <a:gd name="connsiteY1" fmla="*/ 682829 h 2402238"/>
                <a:gd name="connsiteX2" fmla="*/ 396877 w 396877"/>
                <a:gd name="connsiteY2" fmla="*/ 2402238 h 24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877" h="2402238">
                  <a:moveTo>
                    <a:pt x="0" y="0"/>
                  </a:moveTo>
                  <a:lnTo>
                    <a:pt x="381987" y="682829"/>
                  </a:lnTo>
                  <a:cubicBezTo>
                    <a:pt x="385616" y="1234372"/>
                    <a:pt x="393248" y="1850695"/>
                    <a:pt x="396877" y="2402238"/>
                  </a:cubicBez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2313" y="3845220"/>
              <a:ext cx="990600" cy="157162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Uplogix</a:t>
              </a:r>
              <a:b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Control Center</a:t>
              </a:r>
            </a:p>
          </p:txBody>
        </p:sp>
        <p:pic>
          <p:nvPicPr>
            <p:cNvPr id="26671" name="Picture 71" descr="control center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4650" y="3634977"/>
              <a:ext cx="1066800" cy="684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6" name="TextBox 115"/>
          <p:cNvSpPr txBox="1"/>
          <p:nvPr/>
        </p:nvSpPr>
        <p:spPr>
          <a:xfrm>
            <a:off x="3371850" y="1354138"/>
            <a:ext cx="990600" cy="157162"/>
          </a:xfrm>
          <a:prstGeom prst="rect">
            <a:avLst/>
          </a:prstGeom>
          <a:noFill/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 Area Network</a:t>
            </a:r>
          </a:p>
        </p:txBody>
      </p:sp>
      <p:pic>
        <p:nvPicPr>
          <p:cNvPr id="6" name="Picture 5" descr="building - custome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3938" y="1536700"/>
            <a:ext cx="711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grpSp>
        <p:nvGrpSpPr>
          <p:cNvPr id="10" name="Group 117"/>
          <p:cNvGrpSpPr>
            <a:grpSpLocks/>
          </p:cNvGrpSpPr>
          <p:nvPr/>
        </p:nvGrpSpPr>
        <p:grpSpPr bwMode="auto">
          <a:xfrm>
            <a:off x="6316663" y="2501900"/>
            <a:ext cx="784225" cy="1539875"/>
            <a:chOff x="9388864" y="3087088"/>
            <a:chExt cx="784091" cy="2055041"/>
          </a:xfrm>
        </p:grpSpPr>
        <p:sp>
          <p:nvSpPr>
            <p:cNvPr id="93" name="Freeform 92"/>
            <p:cNvSpPr/>
            <p:nvPr/>
          </p:nvSpPr>
          <p:spPr bwMode="auto">
            <a:xfrm>
              <a:off x="9388864" y="3087088"/>
              <a:ext cx="526960" cy="2055041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130" h="2568801">
                  <a:moveTo>
                    <a:pt x="548640" y="0"/>
                  </a:moveTo>
                  <a:lnTo>
                    <a:pt x="16876" y="4806"/>
                  </a:lnTo>
                  <a:cubicBezTo>
                    <a:pt x="11251" y="1053040"/>
                    <a:pt x="5625" y="1156712"/>
                    <a:pt x="0" y="2204946"/>
                  </a:cubicBezTo>
                  <a:lnTo>
                    <a:pt x="659130" y="2568801"/>
                  </a:lnTo>
                </a:path>
              </a:pathLst>
            </a:custGeom>
            <a:noFill/>
            <a:ln w="38100" cap="rnd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9480923" y="3551062"/>
              <a:ext cx="526960" cy="1552932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130" h="1941739">
                  <a:moveTo>
                    <a:pt x="548640" y="0"/>
                  </a:moveTo>
                  <a:lnTo>
                    <a:pt x="16876" y="4807"/>
                  </a:lnTo>
                  <a:cubicBezTo>
                    <a:pt x="11251" y="1053041"/>
                    <a:pt x="5625" y="529650"/>
                    <a:pt x="0" y="1577884"/>
                  </a:cubicBezTo>
                  <a:lnTo>
                    <a:pt x="659130" y="1941739"/>
                  </a:lnTo>
                </a:path>
              </a:pathLst>
            </a:custGeom>
            <a:noFill/>
            <a:ln w="38100" cap="rnd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9642821" y="4305283"/>
              <a:ext cx="530134" cy="713967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358140 w 659130"/>
                <a:gd name="connsiteY0" fmla="*/ 530006 h 1575110"/>
                <a:gd name="connsiteX1" fmla="*/ 16876 w 659130"/>
                <a:gd name="connsiteY1" fmla="*/ 526876 h 1575110"/>
                <a:gd name="connsiteX2" fmla="*/ 0 w 659130"/>
                <a:gd name="connsiteY2" fmla="*/ 1048234 h 1575110"/>
                <a:gd name="connsiteX3" fmla="*/ 659130 w 659130"/>
                <a:gd name="connsiteY3" fmla="*/ 1412089 h 1575110"/>
                <a:gd name="connsiteX0" fmla="*/ 465349 w 766339"/>
                <a:gd name="connsiteY0" fmla="*/ 88118 h 970201"/>
                <a:gd name="connsiteX1" fmla="*/ 124085 w 766339"/>
                <a:gd name="connsiteY1" fmla="*/ 84988 h 970201"/>
                <a:gd name="connsiteX2" fmla="*/ 123084 w 766339"/>
                <a:gd name="connsiteY2" fmla="*/ 86892 h 970201"/>
                <a:gd name="connsiteX3" fmla="*/ 107209 w 766339"/>
                <a:gd name="connsiteY3" fmla="*/ 606346 h 970201"/>
                <a:gd name="connsiteX4" fmla="*/ 766339 w 766339"/>
                <a:gd name="connsiteY4" fmla="*/ 970201 h 970201"/>
                <a:gd name="connsiteX0" fmla="*/ 465349 w 766339"/>
                <a:gd name="connsiteY0" fmla="*/ 8744 h 890827"/>
                <a:gd name="connsiteX1" fmla="*/ 124085 w 766339"/>
                <a:gd name="connsiteY1" fmla="*/ 5614 h 890827"/>
                <a:gd name="connsiteX2" fmla="*/ 123084 w 766339"/>
                <a:gd name="connsiteY2" fmla="*/ 7518 h 890827"/>
                <a:gd name="connsiteX3" fmla="*/ 107209 w 766339"/>
                <a:gd name="connsiteY3" fmla="*/ 526972 h 890827"/>
                <a:gd name="connsiteX4" fmla="*/ 766339 w 766339"/>
                <a:gd name="connsiteY4" fmla="*/ 890827 h 890827"/>
                <a:gd name="connsiteX0" fmla="*/ 465349 w 766339"/>
                <a:gd name="connsiteY0" fmla="*/ 9583 h 891666"/>
                <a:gd name="connsiteX1" fmla="*/ 124085 w 766339"/>
                <a:gd name="connsiteY1" fmla="*/ 6453 h 891666"/>
                <a:gd name="connsiteX2" fmla="*/ 123084 w 766339"/>
                <a:gd name="connsiteY2" fmla="*/ 8357 h 891666"/>
                <a:gd name="connsiteX3" fmla="*/ 107209 w 766339"/>
                <a:gd name="connsiteY3" fmla="*/ 527811 h 891666"/>
                <a:gd name="connsiteX4" fmla="*/ 766339 w 766339"/>
                <a:gd name="connsiteY4" fmla="*/ 891666 h 891666"/>
                <a:gd name="connsiteX0" fmla="*/ 398308 w 699298"/>
                <a:gd name="connsiteY0" fmla="*/ 9583 h 891666"/>
                <a:gd name="connsiteX1" fmla="*/ 57044 w 699298"/>
                <a:gd name="connsiteY1" fmla="*/ 6453 h 891666"/>
                <a:gd name="connsiteX2" fmla="*/ 56043 w 699298"/>
                <a:gd name="connsiteY2" fmla="*/ 8357 h 891666"/>
                <a:gd name="connsiteX3" fmla="*/ 40168 w 699298"/>
                <a:gd name="connsiteY3" fmla="*/ 527811 h 891666"/>
                <a:gd name="connsiteX4" fmla="*/ 699298 w 699298"/>
                <a:gd name="connsiteY4" fmla="*/ 891666 h 891666"/>
                <a:gd name="connsiteX0" fmla="*/ 398308 w 699298"/>
                <a:gd name="connsiteY0" fmla="*/ 14698 h 896781"/>
                <a:gd name="connsiteX1" fmla="*/ 57044 w 699298"/>
                <a:gd name="connsiteY1" fmla="*/ 11568 h 896781"/>
                <a:gd name="connsiteX2" fmla="*/ 56043 w 699298"/>
                <a:gd name="connsiteY2" fmla="*/ 13472 h 896781"/>
                <a:gd name="connsiteX3" fmla="*/ 40168 w 699298"/>
                <a:gd name="connsiteY3" fmla="*/ 532926 h 896781"/>
                <a:gd name="connsiteX4" fmla="*/ 699298 w 699298"/>
                <a:gd name="connsiteY4" fmla="*/ 896781 h 896781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1 w 766171"/>
                <a:gd name="connsiteY0" fmla="*/ 3130 h 885213"/>
                <a:gd name="connsiteX1" fmla="*/ 123917 w 766171"/>
                <a:gd name="connsiteY1" fmla="*/ 0 h 885213"/>
                <a:gd name="connsiteX2" fmla="*/ 107042 w 766171"/>
                <a:gd name="connsiteY2" fmla="*/ 521358 h 885213"/>
                <a:gd name="connsiteX3" fmla="*/ 766171 w 766171"/>
                <a:gd name="connsiteY3" fmla="*/ 885213 h 885213"/>
                <a:gd name="connsiteX0" fmla="*/ 465180 w 766170"/>
                <a:gd name="connsiteY0" fmla="*/ 3130 h 885213"/>
                <a:gd name="connsiteX1" fmla="*/ 123916 w 766170"/>
                <a:gd name="connsiteY1" fmla="*/ 0 h 885213"/>
                <a:gd name="connsiteX2" fmla="*/ 107042 w 766170"/>
                <a:gd name="connsiteY2" fmla="*/ 521358 h 885213"/>
                <a:gd name="connsiteX3" fmla="*/ 766170 w 766170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00954 w 701944"/>
                <a:gd name="connsiteY0" fmla="*/ 3130 h 885213"/>
                <a:gd name="connsiteX1" fmla="*/ 59690 w 701944"/>
                <a:gd name="connsiteY1" fmla="*/ 0 h 885213"/>
                <a:gd name="connsiteX2" fmla="*/ 42817 w 701944"/>
                <a:gd name="connsiteY2" fmla="*/ 521358 h 885213"/>
                <a:gd name="connsiteX3" fmla="*/ 701944 w 701944"/>
                <a:gd name="connsiteY3" fmla="*/ 885213 h 885213"/>
                <a:gd name="connsiteX0" fmla="*/ 360999 w 661989"/>
                <a:gd name="connsiteY0" fmla="*/ 9031 h 891114"/>
                <a:gd name="connsiteX1" fmla="*/ 19735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1674926 w 1975916"/>
                <a:gd name="connsiteY0" fmla="*/ 9031 h 891114"/>
                <a:gd name="connsiteX1" fmla="*/ 159 w 1975916"/>
                <a:gd name="connsiteY1" fmla="*/ 5901 h 891114"/>
                <a:gd name="connsiteX2" fmla="*/ 1316789 w 1975916"/>
                <a:gd name="connsiteY2" fmla="*/ 527259 h 891114"/>
                <a:gd name="connsiteX3" fmla="*/ 1975916 w 1975916"/>
                <a:gd name="connsiteY3" fmla="*/ 891114 h 891114"/>
                <a:gd name="connsiteX0" fmla="*/ 360999 w 661989"/>
                <a:gd name="connsiteY0" fmla="*/ 9031 h 891114"/>
                <a:gd name="connsiteX1" fmla="*/ 1876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989" h="891114">
                  <a:moveTo>
                    <a:pt x="360999" y="9031"/>
                  </a:moveTo>
                  <a:lnTo>
                    <a:pt x="1876" y="5901"/>
                  </a:lnTo>
                  <a:cubicBezTo>
                    <a:pt x="1717" y="0"/>
                    <a:pt x="0" y="534506"/>
                    <a:pt x="2862" y="527259"/>
                  </a:cubicBezTo>
                  <a:lnTo>
                    <a:pt x="661989" y="891114"/>
                  </a:lnTo>
                </a:path>
              </a:pathLst>
            </a:custGeom>
            <a:noFill/>
            <a:ln w="38100" cap="rnd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9561871" y="3851903"/>
              <a:ext cx="530134" cy="1205482"/>
            </a:xfrm>
            <a:custGeom>
              <a:avLst/>
              <a:gdLst>
                <a:gd name="connsiteX0" fmla="*/ 0 w 723900"/>
                <a:gd name="connsiteY0" fmla="*/ 0 h 952500"/>
                <a:gd name="connsiteX1" fmla="*/ 609600 w 723900"/>
                <a:gd name="connsiteY1" fmla="*/ 361950 h 952500"/>
                <a:gd name="connsiteX2" fmla="*/ 180975 w 723900"/>
                <a:gd name="connsiteY2" fmla="*/ 628650 h 952500"/>
                <a:gd name="connsiteX3" fmla="*/ 723900 w 723900"/>
                <a:gd name="connsiteY3" fmla="*/ 952500 h 9525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409575 w 952500"/>
                <a:gd name="connsiteY2" fmla="*/ 781050 h 1104900"/>
                <a:gd name="connsiteX3" fmla="*/ 952500 w 952500"/>
                <a:gd name="connsiteY3" fmla="*/ 1104900 h 1104900"/>
                <a:gd name="connsiteX0" fmla="*/ 0 w 952500"/>
                <a:gd name="connsiteY0" fmla="*/ 0 h 1104900"/>
                <a:gd name="connsiteX1" fmla="*/ 838200 w 952500"/>
                <a:gd name="connsiteY1" fmla="*/ 514350 h 1104900"/>
                <a:gd name="connsiteX2" fmla="*/ 523875 w 952500"/>
                <a:gd name="connsiteY2" fmla="*/ 723900 h 1104900"/>
                <a:gd name="connsiteX3" fmla="*/ 952500 w 952500"/>
                <a:gd name="connsiteY3" fmla="*/ 1104900 h 1104900"/>
                <a:gd name="connsiteX0" fmla="*/ 0 w 1104900"/>
                <a:gd name="connsiteY0" fmla="*/ 0 h 1104900"/>
                <a:gd name="connsiteX1" fmla="*/ 838200 w 1104900"/>
                <a:gd name="connsiteY1" fmla="*/ 5143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523875 w 1104900"/>
                <a:gd name="connsiteY2" fmla="*/ 72390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400050 w 1104900"/>
                <a:gd name="connsiteY2" fmla="*/ 666750 h 1104900"/>
                <a:gd name="connsiteX3" fmla="*/ 1104900 w 1104900"/>
                <a:gd name="connsiteY3" fmla="*/ 1104900 h 1104900"/>
                <a:gd name="connsiteX0" fmla="*/ 0 w 1104900"/>
                <a:gd name="connsiteY0" fmla="*/ 0 h 1104900"/>
                <a:gd name="connsiteX1" fmla="*/ 666750 w 1104900"/>
                <a:gd name="connsiteY1" fmla="*/ 400050 h 1104900"/>
                <a:gd name="connsiteX2" fmla="*/ 361950 w 1104900"/>
                <a:gd name="connsiteY2" fmla="*/ 600075 h 1104900"/>
                <a:gd name="connsiteX3" fmla="*/ 1104900 w 1104900"/>
                <a:gd name="connsiteY3" fmla="*/ 1104900 h 1104900"/>
                <a:gd name="connsiteX0" fmla="*/ 0 w 830580"/>
                <a:gd name="connsiteY0" fmla="*/ 0 h 868680"/>
                <a:gd name="connsiteX1" fmla="*/ 666750 w 830580"/>
                <a:gd name="connsiteY1" fmla="*/ 40005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1405890"/>
                <a:gd name="connsiteY0" fmla="*/ 0 h 868680"/>
                <a:gd name="connsiteX1" fmla="*/ 1405890 w 1405890"/>
                <a:gd name="connsiteY1" fmla="*/ 468630 h 868680"/>
                <a:gd name="connsiteX2" fmla="*/ 361950 w 1405890"/>
                <a:gd name="connsiteY2" fmla="*/ 600075 h 868680"/>
                <a:gd name="connsiteX3" fmla="*/ 830580 w 1405890"/>
                <a:gd name="connsiteY3" fmla="*/ 868680 h 868680"/>
                <a:gd name="connsiteX0" fmla="*/ 0 w 830580"/>
                <a:gd name="connsiteY0" fmla="*/ 0 h 868680"/>
                <a:gd name="connsiteX1" fmla="*/ 773430 w 830580"/>
                <a:gd name="connsiteY1" fmla="*/ 369570 h 868680"/>
                <a:gd name="connsiteX2" fmla="*/ 361950 w 830580"/>
                <a:gd name="connsiteY2" fmla="*/ 600075 h 868680"/>
                <a:gd name="connsiteX3" fmla="*/ 830580 w 830580"/>
                <a:gd name="connsiteY3" fmla="*/ 868680 h 868680"/>
                <a:gd name="connsiteX0" fmla="*/ 0 w 777240"/>
                <a:gd name="connsiteY0" fmla="*/ 0 h 914400"/>
                <a:gd name="connsiteX1" fmla="*/ 720090 w 777240"/>
                <a:gd name="connsiteY1" fmla="*/ 415290 h 914400"/>
                <a:gd name="connsiteX2" fmla="*/ 308610 w 777240"/>
                <a:gd name="connsiteY2" fmla="*/ 645795 h 914400"/>
                <a:gd name="connsiteX3" fmla="*/ 777240 w 777240"/>
                <a:gd name="connsiteY3" fmla="*/ 914400 h 914400"/>
                <a:gd name="connsiteX0" fmla="*/ 0 w 777240"/>
                <a:gd name="connsiteY0" fmla="*/ 1911533 h 2825933"/>
                <a:gd name="connsiteX1" fmla="*/ 284663 w 777240"/>
                <a:gd name="connsiteY1" fmla="*/ 0 h 2825933"/>
                <a:gd name="connsiteX2" fmla="*/ 308610 w 777240"/>
                <a:gd name="connsiteY2" fmla="*/ 2557328 h 2825933"/>
                <a:gd name="connsiteX3" fmla="*/ 777240 w 777240"/>
                <a:gd name="connsiteY3" fmla="*/ 2825933 h 2825933"/>
                <a:gd name="connsiteX0" fmla="*/ 382087 w 492578"/>
                <a:gd name="connsiteY0" fmla="*/ 0 h 2846614"/>
                <a:gd name="connsiteX1" fmla="*/ 0 w 492578"/>
                <a:gd name="connsiteY1" fmla="*/ 20681 h 2846614"/>
                <a:gd name="connsiteX2" fmla="*/ 23947 w 492578"/>
                <a:gd name="connsiteY2" fmla="*/ 2578009 h 2846614"/>
                <a:gd name="connsiteX3" fmla="*/ 492577 w 492578"/>
                <a:gd name="connsiteY3" fmla="*/ 2846614 h 2846614"/>
                <a:gd name="connsiteX0" fmla="*/ 548640 w 659129"/>
                <a:gd name="connsiteY0" fmla="*/ 0 h 2846614"/>
                <a:gd name="connsiteX1" fmla="*/ 166553 w 659129"/>
                <a:gd name="connsiteY1" fmla="*/ 20681 h 2846614"/>
                <a:gd name="connsiteX2" fmla="*/ 0 w 659129"/>
                <a:gd name="connsiteY2" fmla="*/ 2387509 h 2846614"/>
                <a:gd name="connsiteX3" fmla="*/ 659130 w 659129"/>
                <a:gd name="connsiteY3" fmla="*/ 2846614 h 2846614"/>
                <a:gd name="connsiteX0" fmla="*/ 1729193 w 1839683"/>
                <a:gd name="connsiteY0" fmla="*/ 0 h 2846614"/>
                <a:gd name="connsiteX1" fmla="*/ 0 w 1839683"/>
                <a:gd name="connsiteY1" fmla="*/ 20681 h 2846614"/>
                <a:gd name="connsiteX2" fmla="*/ 1180553 w 1839683"/>
                <a:gd name="connsiteY2" fmla="*/ 2387509 h 2846614"/>
                <a:gd name="connsiteX3" fmla="*/ 1839683 w 1839683"/>
                <a:gd name="connsiteY3" fmla="*/ 2846614 h 2846614"/>
                <a:gd name="connsiteX0" fmla="*/ 548640 w 659130"/>
                <a:gd name="connsiteY0" fmla="*/ 0 h 2846614"/>
                <a:gd name="connsiteX1" fmla="*/ 16876 w 659130"/>
                <a:gd name="connsiteY1" fmla="*/ 20681 h 2846614"/>
                <a:gd name="connsiteX2" fmla="*/ 0 w 659130"/>
                <a:gd name="connsiteY2" fmla="*/ 2387509 h 2846614"/>
                <a:gd name="connsiteX3" fmla="*/ 659130 w 659130"/>
                <a:gd name="connsiteY3" fmla="*/ 2846614 h 2846614"/>
                <a:gd name="connsiteX0" fmla="*/ 548640 w 659130"/>
                <a:gd name="connsiteY0" fmla="*/ 757194 h 3603808"/>
                <a:gd name="connsiteX1" fmla="*/ 16876 w 659130"/>
                <a:gd name="connsiteY1" fmla="*/ 0 h 3603808"/>
                <a:gd name="connsiteX2" fmla="*/ 0 w 659130"/>
                <a:gd name="connsiteY2" fmla="*/ 3144703 h 3603808"/>
                <a:gd name="connsiteX3" fmla="*/ 659130 w 659130"/>
                <a:gd name="connsiteY3" fmla="*/ 3603808 h 3603808"/>
                <a:gd name="connsiteX0" fmla="*/ 548640 w 659130"/>
                <a:gd name="connsiteY0" fmla="*/ 3131 h 2849745"/>
                <a:gd name="connsiteX1" fmla="*/ 16876 w 659130"/>
                <a:gd name="connsiteY1" fmla="*/ 0 h 2849745"/>
                <a:gd name="connsiteX2" fmla="*/ 0 w 659130"/>
                <a:gd name="connsiteY2" fmla="*/ 2390640 h 2849745"/>
                <a:gd name="connsiteX3" fmla="*/ 659130 w 659130"/>
                <a:gd name="connsiteY3" fmla="*/ 2849745 h 284974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3131 h 2754495"/>
                <a:gd name="connsiteX1" fmla="*/ 16876 w 659130"/>
                <a:gd name="connsiteY1" fmla="*/ 0 h 2754495"/>
                <a:gd name="connsiteX2" fmla="*/ 0 w 659130"/>
                <a:gd name="connsiteY2" fmla="*/ 2390640 h 2754495"/>
                <a:gd name="connsiteX3" fmla="*/ 659130 w 659130"/>
                <a:gd name="connsiteY3" fmla="*/ 2754495 h 2754495"/>
                <a:gd name="connsiteX0" fmla="*/ 548640 w 659130"/>
                <a:gd name="connsiteY0" fmla="*/ 0 h 2751364"/>
                <a:gd name="connsiteX1" fmla="*/ 16876 w 659130"/>
                <a:gd name="connsiteY1" fmla="*/ 187369 h 2751364"/>
                <a:gd name="connsiteX2" fmla="*/ 0 w 659130"/>
                <a:gd name="connsiteY2" fmla="*/ 2387509 h 2751364"/>
                <a:gd name="connsiteX3" fmla="*/ 659130 w 659130"/>
                <a:gd name="connsiteY3" fmla="*/ 2751364 h 2751364"/>
                <a:gd name="connsiteX0" fmla="*/ 548640 w 659130"/>
                <a:gd name="connsiteY0" fmla="*/ 0 h 2568801"/>
                <a:gd name="connsiteX1" fmla="*/ 16876 w 659130"/>
                <a:gd name="connsiteY1" fmla="*/ 4806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2568801"/>
                <a:gd name="connsiteX1" fmla="*/ 16876 w 659130"/>
                <a:gd name="connsiteY1" fmla="*/ 631869 h 2568801"/>
                <a:gd name="connsiteX2" fmla="*/ 0 w 659130"/>
                <a:gd name="connsiteY2" fmla="*/ 2204946 h 2568801"/>
                <a:gd name="connsiteX3" fmla="*/ 659130 w 659130"/>
                <a:gd name="connsiteY3" fmla="*/ 2568801 h 2568801"/>
                <a:gd name="connsiteX0" fmla="*/ 548640 w 659130"/>
                <a:gd name="connsiteY0" fmla="*/ 0 h 1941739"/>
                <a:gd name="connsiteX1" fmla="*/ 16876 w 659130"/>
                <a:gd name="connsiteY1" fmla="*/ 4807 h 1941739"/>
                <a:gd name="connsiteX2" fmla="*/ 0 w 659130"/>
                <a:gd name="connsiteY2" fmla="*/ 1577884 h 1941739"/>
                <a:gd name="connsiteX3" fmla="*/ 659130 w 659130"/>
                <a:gd name="connsiteY3" fmla="*/ 1941739 h 1941739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548640 w 659130"/>
                <a:gd name="connsiteY0" fmla="*/ 0 h 2104760"/>
                <a:gd name="connsiteX1" fmla="*/ 16876 w 659130"/>
                <a:gd name="connsiteY1" fmla="*/ 1056526 h 2104760"/>
                <a:gd name="connsiteX2" fmla="*/ 0 w 659130"/>
                <a:gd name="connsiteY2" fmla="*/ 1577884 h 2104760"/>
                <a:gd name="connsiteX3" fmla="*/ 659130 w 659130"/>
                <a:gd name="connsiteY3" fmla="*/ 1941739 h 2104760"/>
                <a:gd name="connsiteX0" fmla="*/ 358140 w 659130"/>
                <a:gd name="connsiteY0" fmla="*/ 530006 h 1575110"/>
                <a:gd name="connsiteX1" fmla="*/ 16876 w 659130"/>
                <a:gd name="connsiteY1" fmla="*/ 526876 h 1575110"/>
                <a:gd name="connsiteX2" fmla="*/ 0 w 659130"/>
                <a:gd name="connsiteY2" fmla="*/ 1048234 h 1575110"/>
                <a:gd name="connsiteX3" fmla="*/ 659130 w 659130"/>
                <a:gd name="connsiteY3" fmla="*/ 1412089 h 1575110"/>
                <a:gd name="connsiteX0" fmla="*/ 465349 w 766339"/>
                <a:gd name="connsiteY0" fmla="*/ 88118 h 970201"/>
                <a:gd name="connsiteX1" fmla="*/ 124085 w 766339"/>
                <a:gd name="connsiteY1" fmla="*/ 84988 h 970201"/>
                <a:gd name="connsiteX2" fmla="*/ 123084 w 766339"/>
                <a:gd name="connsiteY2" fmla="*/ 86892 h 970201"/>
                <a:gd name="connsiteX3" fmla="*/ 107209 w 766339"/>
                <a:gd name="connsiteY3" fmla="*/ 606346 h 970201"/>
                <a:gd name="connsiteX4" fmla="*/ 766339 w 766339"/>
                <a:gd name="connsiteY4" fmla="*/ 970201 h 970201"/>
                <a:gd name="connsiteX0" fmla="*/ 465349 w 766339"/>
                <a:gd name="connsiteY0" fmla="*/ 8744 h 890827"/>
                <a:gd name="connsiteX1" fmla="*/ 124085 w 766339"/>
                <a:gd name="connsiteY1" fmla="*/ 5614 h 890827"/>
                <a:gd name="connsiteX2" fmla="*/ 123084 w 766339"/>
                <a:gd name="connsiteY2" fmla="*/ 7518 h 890827"/>
                <a:gd name="connsiteX3" fmla="*/ 107209 w 766339"/>
                <a:gd name="connsiteY3" fmla="*/ 526972 h 890827"/>
                <a:gd name="connsiteX4" fmla="*/ 766339 w 766339"/>
                <a:gd name="connsiteY4" fmla="*/ 890827 h 890827"/>
                <a:gd name="connsiteX0" fmla="*/ 465349 w 766339"/>
                <a:gd name="connsiteY0" fmla="*/ 9583 h 891666"/>
                <a:gd name="connsiteX1" fmla="*/ 124085 w 766339"/>
                <a:gd name="connsiteY1" fmla="*/ 6453 h 891666"/>
                <a:gd name="connsiteX2" fmla="*/ 123084 w 766339"/>
                <a:gd name="connsiteY2" fmla="*/ 8357 h 891666"/>
                <a:gd name="connsiteX3" fmla="*/ 107209 w 766339"/>
                <a:gd name="connsiteY3" fmla="*/ 527811 h 891666"/>
                <a:gd name="connsiteX4" fmla="*/ 766339 w 766339"/>
                <a:gd name="connsiteY4" fmla="*/ 891666 h 891666"/>
                <a:gd name="connsiteX0" fmla="*/ 398308 w 699298"/>
                <a:gd name="connsiteY0" fmla="*/ 9583 h 891666"/>
                <a:gd name="connsiteX1" fmla="*/ 57044 w 699298"/>
                <a:gd name="connsiteY1" fmla="*/ 6453 h 891666"/>
                <a:gd name="connsiteX2" fmla="*/ 56043 w 699298"/>
                <a:gd name="connsiteY2" fmla="*/ 8357 h 891666"/>
                <a:gd name="connsiteX3" fmla="*/ 40168 w 699298"/>
                <a:gd name="connsiteY3" fmla="*/ 527811 h 891666"/>
                <a:gd name="connsiteX4" fmla="*/ 699298 w 699298"/>
                <a:gd name="connsiteY4" fmla="*/ 891666 h 891666"/>
                <a:gd name="connsiteX0" fmla="*/ 398308 w 699298"/>
                <a:gd name="connsiteY0" fmla="*/ 14698 h 896781"/>
                <a:gd name="connsiteX1" fmla="*/ 57044 w 699298"/>
                <a:gd name="connsiteY1" fmla="*/ 11568 h 896781"/>
                <a:gd name="connsiteX2" fmla="*/ 56043 w 699298"/>
                <a:gd name="connsiteY2" fmla="*/ 13472 h 896781"/>
                <a:gd name="connsiteX3" fmla="*/ 40168 w 699298"/>
                <a:gd name="connsiteY3" fmla="*/ 532926 h 896781"/>
                <a:gd name="connsiteX4" fmla="*/ 699298 w 699298"/>
                <a:gd name="connsiteY4" fmla="*/ 896781 h 896781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398308 w 699298"/>
                <a:gd name="connsiteY0" fmla="*/ 17674 h 899757"/>
                <a:gd name="connsiteX1" fmla="*/ 57044 w 699298"/>
                <a:gd name="connsiteY1" fmla="*/ 14544 h 899757"/>
                <a:gd name="connsiteX2" fmla="*/ 56043 w 699298"/>
                <a:gd name="connsiteY2" fmla="*/ 16448 h 899757"/>
                <a:gd name="connsiteX3" fmla="*/ 40168 w 699298"/>
                <a:gd name="connsiteY3" fmla="*/ 535902 h 899757"/>
                <a:gd name="connsiteX4" fmla="*/ 699298 w 699298"/>
                <a:gd name="connsiteY4" fmla="*/ 899757 h 899757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2 w 766172"/>
                <a:gd name="connsiteY0" fmla="*/ 3130 h 885213"/>
                <a:gd name="connsiteX1" fmla="*/ 123918 w 766172"/>
                <a:gd name="connsiteY1" fmla="*/ 0 h 885213"/>
                <a:gd name="connsiteX2" fmla="*/ 107042 w 766172"/>
                <a:gd name="connsiteY2" fmla="*/ 521358 h 885213"/>
                <a:gd name="connsiteX3" fmla="*/ 766172 w 766172"/>
                <a:gd name="connsiteY3" fmla="*/ 885213 h 885213"/>
                <a:gd name="connsiteX0" fmla="*/ 465181 w 766171"/>
                <a:gd name="connsiteY0" fmla="*/ 3130 h 885213"/>
                <a:gd name="connsiteX1" fmla="*/ 123917 w 766171"/>
                <a:gd name="connsiteY1" fmla="*/ 0 h 885213"/>
                <a:gd name="connsiteX2" fmla="*/ 107042 w 766171"/>
                <a:gd name="connsiteY2" fmla="*/ 521358 h 885213"/>
                <a:gd name="connsiteX3" fmla="*/ 766171 w 766171"/>
                <a:gd name="connsiteY3" fmla="*/ 885213 h 885213"/>
                <a:gd name="connsiteX0" fmla="*/ 465180 w 766170"/>
                <a:gd name="connsiteY0" fmla="*/ 3130 h 885213"/>
                <a:gd name="connsiteX1" fmla="*/ 123916 w 766170"/>
                <a:gd name="connsiteY1" fmla="*/ 0 h 885213"/>
                <a:gd name="connsiteX2" fmla="*/ 107042 w 766170"/>
                <a:gd name="connsiteY2" fmla="*/ 521358 h 885213"/>
                <a:gd name="connsiteX3" fmla="*/ 766170 w 766170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65179 w 766169"/>
                <a:gd name="connsiteY0" fmla="*/ 3130 h 885213"/>
                <a:gd name="connsiteX1" fmla="*/ 123915 w 766169"/>
                <a:gd name="connsiteY1" fmla="*/ 0 h 885213"/>
                <a:gd name="connsiteX2" fmla="*/ 107042 w 766169"/>
                <a:gd name="connsiteY2" fmla="*/ 521358 h 885213"/>
                <a:gd name="connsiteX3" fmla="*/ 766169 w 766169"/>
                <a:gd name="connsiteY3" fmla="*/ 885213 h 885213"/>
                <a:gd name="connsiteX0" fmla="*/ 400954 w 701944"/>
                <a:gd name="connsiteY0" fmla="*/ 3130 h 885213"/>
                <a:gd name="connsiteX1" fmla="*/ 59690 w 701944"/>
                <a:gd name="connsiteY1" fmla="*/ 0 h 885213"/>
                <a:gd name="connsiteX2" fmla="*/ 42817 w 701944"/>
                <a:gd name="connsiteY2" fmla="*/ 521358 h 885213"/>
                <a:gd name="connsiteX3" fmla="*/ 701944 w 701944"/>
                <a:gd name="connsiteY3" fmla="*/ 885213 h 885213"/>
                <a:gd name="connsiteX0" fmla="*/ 360999 w 661989"/>
                <a:gd name="connsiteY0" fmla="*/ 9031 h 891114"/>
                <a:gd name="connsiteX1" fmla="*/ 19735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1674926 w 1975916"/>
                <a:gd name="connsiteY0" fmla="*/ 9031 h 891114"/>
                <a:gd name="connsiteX1" fmla="*/ 159 w 1975916"/>
                <a:gd name="connsiteY1" fmla="*/ 5901 h 891114"/>
                <a:gd name="connsiteX2" fmla="*/ 1316789 w 1975916"/>
                <a:gd name="connsiteY2" fmla="*/ 527259 h 891114"/>
                <a:gd name="connsiteX3" fmla="*/ 1975916 w 1975916"/>
                <a:gd name="connsiteY3" fmla="*/ 891114 h 891114"/>
                <a:gd name="connsiteX0" fmla="*/ 360999 w 661989"/>
                <a:gd name="connsiteY0" fmla="*/ 9031 h 891114"/>
                <a:gd name="connsiteX1" fmla="*/ 1876 w 661989"/>
                <a:gd name="connsiteY1" fmla="*/ 5901 h 891114"/>
                <a:gd name="connsiteX2" fmla="*/ 2862 w 661989"/>
                <a:gd name="connsiteY2" fmla="*/ 527259 h 891114"/>
                <a:gd name="connsiteX3" fmla="*/ 661989 w 661989"/>
                <a:gd name="connsiteY3" fmla="*/ 891114 h 891114"/>
                <a:gd name="connsiteX0" fmla="*/ 360999 w 661989"/>
                <a:gd name="connsiteY0" fmla="*/ 622203 h 1504286"/>
                <a:gd name="connsiteX1" fmla="*/ 1876 w 661989"/>
                <a:gd name="connsiteY1" fmla="*/ 5901 h 1504286"/>
                <a:gd name="connsiteX2" fmla="*/ 2862 w 661989"/>
                <a:gd name="connsiteY2" fmla="*/ 1140431 h 1504286"/>
                <a:gd name="connsiteX3" fmla="*/ 661989 w 661989"/>
                <a:gd name="connsiteY3" fmla="*/ 1504286 h 1504286"/>
                <a:gd name="connsiteX0" fmla="*/ 361000 w 661989"/>
                <a:gd name="connsiteY0" fmla="*/ 12009 h 1504286"/>
                <a:gd name="connsiteX1" fmla="*/ 1876 w 661989"/>
                <a:gd name="connsiteY1" fmla="*/ 5901 h 1504286"/>
                <a:gd name="connsiteX2" fmla="*/ 2862 w 661989"/>
                <a:gd name="connsiteY2" fmla="*/ 1140431 h 1504286"/>
                <a:gd name="connsiteX3" fmla="*/ 661989 w 661989"/>
                <a:gd name="connsiteY3" fmla="*/ 1504286 h 150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989" h="1504286">
                  <a:moveTo>
                    <a:pt x="361000" y="12009"/>
                  </a:moveTo>
                  <a:lnTo>
                    <a:pt x="1876" y="5901"/>
                  </a:lnTo>
                  <a:cubicBezTo>
                    <a:pt x="1717" y="0"/>
                    <a:pt x="0" y="1147678"/>
                    <a:pt x="2862" y="1140431"/>
                  </a:cubicBezTo>
                  <a:lnTo>
                    <a:pt x="661989" y="1504286"/>
                  </a:lnTo>
                </a:path>
              </a:pathLst>
            </a:custGeom>
            <a:noFill/>
            <a:ln w="38100" cap="rnd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pic>
        <p:nvPicPr>
          <p:cNvPr id="47" name="Picture 46" descr="device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4463" y="3282950"/>
            <a:ext cx="69691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55" name="Picture 54" descr="rtu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3825" y="2663825"/>
            <a:ext cx="6937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56" name="Picture 55" descr="route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4938" y="2344738"/>
            <a:ext cx="6715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57" name="Picture 56" descr="switch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2713" y="2954338"/>
            <a:ext cx="7159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6248400" y="3586163"/>
            <a:ext cx="2243138" cy="738187"/>
            <a:chOff x="6248400" y="3586162"/>
            <a:chExt cx="2243138" cy="738188"/>
          </a:xfrm>
        </p:grpSpPr>
        <p:sp>
          <p:nvSpPr>
            <p:cNvPr id="54" name="TextBox 53"/>
            <p:cNvSpPr txBox="1"/>
            <p:nvPr/>
          </p:nvSpPr>
          <p:spPr>
            <a:xfrm>
              <a:off x="7500938" y="3965575"/>
              <a:ext cx="990600" cy="157163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Uplogix</a:t>
              </a:r>
            </a:p>
            <a:p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Local Manager</a:t>
              </a:r>
            </a:p>
          </p:txBody>
        </p:sp>
        <p:pic>
          <p:nvPicPr>
            <p:cNvPr id="59" name="Picture 58" descr="appliance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48400" y="3586162"/>
              <a:ext cx="1209675" cy="73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</p:grpSp>
      <p:grpSp>
        <p:nvGrpSpPr>
          <p:cNvPr id="14" name="Group 143"/>
          <p:cNvGrpSpPr>
            <a:grpSpLocks/>
          </p:cNvGrpSpPr>
          <p:nvPr/>
        </p:nvGrpSpPr>
        <p:grpSpPr bwMode="auto">
          <a:xfrm>
            <a:off x="1762125" y="2370139"/>
            <a:ext cx="2221179" cy="645457"/>
            <a:chOff x="1590179" y="2989141"/>
            <a:chExt cx="2223528" cy="860938"/>
          </a:xfrm>
        </p:grpSpPr>
        <p:sp>
          <p:nvSpPr>
            <p:cNvPr id="13" name="TextBox 12"/>
            <p:cNvSpPr txBox="1"/>
            <p:nvPr/>
          </p:nvSpPr>
          <p:spPr>
            <a:xfrm>
              <a:off x="2097128" y="3152186"/>
              <a:ext cx="1716579" cy="697893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Centralized Network </a:t>
              </a:r>
              <a:b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Management Tools</a:t>
              </a:r>
              <a:endPara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pic>
          <p:nvPicPr>
            <p:cNvPr id="12" name="Picture 11" descr="server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90179" y="2989141"/>
              <a:ext cx="686525" cy="77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</p:grpSp>
      <p:sp>
        <p:nvSpPr>
          <p:cNvPr id="157" name="TextBox 156"/>
          <p:cNvSpPr txBox="1"/>
          <p:nvPr/>
        </p:nvSpPr>
        <p:spPr>
          <a:xfrm>
            <a:off x="5391150" y="3586163"/>
            <a:ext cx="917575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Polling every</a:t>
            </a:r>
            <a:b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30 seconds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91" name="Picture 90" descr="shop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8813" y="1873250"/>
            <a:ext cx="73183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26654" name="TextBox 135"/>
          <p:cNvSpPr txBox="1">
            <a:spLocks noChangeArrowheads="1"/>
          </p:cNvSpPr>
          <p:nvPr/>
        </p:nvSpPr>
        <p:spPr bwMode="auto">
          <a:xfrm>
            <a:off x="4587875" y="4700588"/>
            <a:ext cx="162877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65"/>
          <p:cNvGrpSpPr>
            <a:grpSpLocks/>
          </p:cNvGrpSpPr>
          <p:nvPr/>
        </p:nvGrpSpPr>
        <p:grpSpPr bwMode="auto">
          <a:xfrm>
            <a:off x="6096000" y="4164013"/>
            <a:ext cx="989013" cy="693737"/>
            <a:chOff x="6042180" y="4089797"/>
            <a:chExt cx="989013" cy="693613"/>
          </a:xfrm>
        </p:grpSpPr>
        <p:sp>
          <p:nvSpPr>
            <p:cNvPr id="144" name="TextBox 143"/>
            <p:cNvSpPr txBox="1"/>
            <p:nvPr/>
          </p:nvSpPr>
          <p:spPr>
            <a:xfrm>
              <a:off x="6042180" y="4626276"/>
              <a:ext cx="989013" cy="157134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Out-of-band options:</a:t>
              </a:r>
            </a:p>
            <a:p>
              <a:pPr algn="ctr"/>
              <a:r>
                <a: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POTS, Cellular, </a:t>
              </a:r>
              <a:br>
                <a: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Satellite, Ethernet</a:t>
              </a:r>
            </a:p>
          </p:txBody>
        </p:sp>
        <p:pic>
          <p:nvPicPr>
            <p:cNvPr id="146" name="Picture 145" descr="device2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437468" y="4089797"/>
              <a:ext cx="482600" cy="31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</p:grpSp>
      <p:sp>
        <p:nvSpPr>
          <p:cNvPr id="73" name="Freeform 72"/>
          <p:cNvSpPr/>
          <p:nvPr/>
        </p:nvSpPr>
        <p:spPr bwMode="auto">
          <a:xfrm>
            <a:off x="1497013" y="2305050"/>
            <a:ext cx="381000" cy="304800"/>
          </a:xfrm>
          <a:custGeom>
            <a:avLst/>
            <a:gdLst>
              <a:gd name="connsiteX0" fmla="*/ 141515 w 141515"/>
              <a:gd name="connsiteY0" fmla="*/ 10886 h 1654629"/>
              <a:gd name="connsiteX1" fmla="*/ 0 w 141515"/>
              <a:gd name="connsiteY1" fmla="*/ 0 h 1654629"/>
              <a:gd name="connsiteX2" fmla="*/ 10886 w 141515"/>
              <a:gd name="connsiteY2" fmla="*/ 1654629 h 1654629"/>
              <a:gd name="connsiteX0" fmla="*/ 2244635 w 2244635"/>
              <a:gd name="connsiteY0" fmla="*/ 0 h 2558143"/>
              <a:gd name="connsiteX1" fmla="*/ 0 w 2244635"/>
              <a:gd name="connsiteY1" fmla="*/ 903514 h 2558143"/>
              <a:gd name="connsiteX2" fmla="*/ 10886 w 2244635"/>
              <a:gd name="connsiteY2" fmla="*/ 2558143 h 2558143"/>
              <a:gd name="connsiteX0" fmla="*/ 316775 w 316775"/>
              <a:gd name="connsiteY0" fmla="*/ 3266 h 1654629"/>
              <a:gd name="connsiteX1" fmla="*/ 0 w 316775"/>
              <a:gd name="connsiteY1" fmla="*/ 0 h 1654629"/>
              <a:gd name="connsiteX2" fmla="*/ 10886 w 316775"/>
              <a:gd name="connsiteY2" fmla="*/ 1654629 h 1654629"/>
              <a:gd name="connsiteX0" fmla="*/ 316775 w 316775"/>
              <a:gd name="connsiteY0" fmla="*/ 3266 h 1654629"/>
              <a:gd name="connsiteX1" fmla="*/ 74175 w 316775"/>
              <a:gd name="connsiteY1" fmla="*/ 3973 h 1654629"/>
              <a:gd name="connsiteX2" fmla="*/ 0 w 316775"/>
              <a:gd name="connsiteY2" fmla="*/ 0 h 1654629"/>
              <a:gd name="connsiteX3" fmla="*/ 10886 w 316775"/>
              <a:gd name="connsiteY3" fmla="*/ 1654629 h 1654629"/>
              <a:gd name="connsiteX0" fmla="*/ 1307401 w 1307401"/>
              <a:gd name="connsiteY0" fmla="*/ 858680 h 2510043"/>
              <a:gd name="connsiteX1" fmla="*/ 1064801 w 1307401"/>
              <a:gd name="connsiteY1" fmla="*/ 859387 h 2510043"/>
              <a:gd name="connsiteX2" fmla="*/ 990626 w 1307401"/>
              <a:gd name="connsiteY2" fmla="*/ 855414 h 2510043"/>
              <a:gd name="connsiteX3" fmla="*/ 1001512 w 1307401"/>
              <a:gd name="connsiteY3" fmla="*/ 2510043 h 2510043"/>
              <a:gd name="connsiteX0" fmla="*/ 1368072 w 1368072"/>
              <a:gd name="connsiteY0" fmla="*/ 858680 h 2510043"/>
              <a:gd name="connsiteX1" fmla="*/ 1064801 w 1368072"/>
              <a:gd name="connsiteY1" fmla="*/ 859387 h 2510043"/>
              <a:gd name="connsiteX2" fmla="*/ 1051297 w 1368072"/>
              <a:gd name="connsiteY2" fmla="*/ 855414 h 2510043"/>
              <a:gd name="connsiteX3" fmla="*/ 1062183 w 1368072"/>
              <a:gd name="connsiteY3" fmla="*/ 2510043 h 2510043"/>
              <a:gd name="connsiteX0" fmla="*/ 530872 w 530872"/>
              <a:gd name="connsiteY0" fmla="*/ 580664 h 2232027"/>
              <a:gd name="connsiteX1" fmla="*/ 227601 w 530872"/>
              <a:gd name="connsiteY1" fmla="*/ 581371 h 2232027"/>
              <a:gd name="connsiteX2" fmla="*/ 2251 w 530872"/>
              <a:gd name="connsiteY2" fmla="*/ 662 h 2232027"/>
              <a:gd name="connsiteX3" fmla="*/ 214097 w 530872"/>
              <a:gd name="connsiteY3" fmla="*/ 577398 h 2232027"/>
              <a:gd name="connsiteX4" fmla="*/ 224983 w 530872"/>
              <a:gd name="connsiteY4" fmla="*/ 2232027 h 2232027"/>
              <a:gd name="connsiteX0" fmla="*/ 530872 w 530872"/>
              <a:gd name="connsiteY0" fmla="*/ 580664 h 2232027"/>
              <a:gd name="connsiteX1" fmla="*/ 227601 w 530872"/>
              <a:gd name="connsiteY1" fmla="*/ 581371 h 2232027"/>
              <a:gd name="connsiteX2" fmla="*/ 2251 w 530872"/>
              <a:gd name="connsiteY2" fmla="*/ 662 h 2232027"/>
              <a:gd name="connsiteX3" fmla="*/ 214097 w 530872"/>
              <a:gd name="connsiteY3" fmla="*/ 577398 h 2232027"/>
              <a:gd name="connsiteX4" fmla="*/ 224983 w 530872"/>
              <a:gd name="connsiteY4" fmla="*/ 2232027 h 2232027"/>
              <a:gd name="connsiteX0" fmla="*/ 530872 w 530872"/>
              <a:gd name="connsiteY0" fmla="*/ 580664 h 2232027"/>
              <a:gd name="connsiteX1" fmla="*/ 227601 w 530872"/>
              <a:gd name="connsiteY1" fmla="*/ 581371 h 2232027"/>
              <a:gd name="connsiteX2" fmla="*/ 2251 w 530872"/>
              <a:gd name="connsiteY2" fmla="*/ 662 h 2232027"/>
              <a:gd name="connsiteX3" fmla="*/ 214097 w 530872"/>
              <a:gd name="connsiteY3" fmla="*/ 577398 h 2232027"/>
              <a:gd name="connsiteX4" fmla="*/ 224983 w 530872"/>
              <a:gd name="connsiteY4" fmla="*/ 2232027 h 2232027"/>
              <a:gd name="connsiteX0" fmla="*/ 227601 w 227601"/>
              <a:gd name="connsiteY0" fmla="*/ 581371 h 2232027"/>
              <a:gd name="connsiteX1" fmla="*/ 2251 w 227601"/>
              <a:gd name="connsiteY1" fmla="*/ 662 h 2232027"/>
              <a:gd name="connsiteX2" fmla="*/ 214097 w 227601"/>
              <a:gd name="connsiteY2" fmla="*/ 577398 h 2232027"/>
              <a:gd name="connsiteX3" fmla="*/ 224983 w 227601"/>
              <a:gd name="connsiteY3" fmla="*/ 2232027 h 2232027"/>
              <a:gd name="connsiteX0" fmla="*/ 227601 w 227601"/>
              <a:gd name="connsiteY0" fmla="*/ 581371 h 2232027"/>
              <a:gd name="connsiteX1" fmla="*/ 2251 w 227601"/>
              <a:gd name="connsiteY1" fmla="*/ 662 h 2232027"/>
              <a:gd name="connsiteX2" fmla="*/ 210093 w 227601"/>
              <a:gd name="connsiteY2" fmla="*/ 1196110 h 2232027"/>
              <a:gd name="connsiteX3" fmla="*/ 224983 w 227601"/>
              <a:gd name="connsiteY3" fmla="*/ 2232027 h 2232027"/>
              <a:gd name="connsiteX0" fmla="*/ 2251 w 224983"/>
              <a:gd name="connsiteY0" fmla="*/ 662 h 2232027"/>
              <a:gd name="connsiteX1" fmla="*/ 210093 w 224983"/>
              <a:gd name="connsiteY1" fmla="*/ 1196110 h 2232027"/>
              <a:gd name="connsiteX2" fmla="*/ 224983 w 224983"/>
              <a:gd name="connsiteY2" fmla="*/ 2232027 h 2232027"/>
              <a:gd name="connsiteX0" fmla="*/ 2251 w 224983"/>
              <a:gd name="connsiteY0" fmla="*/ 662 h 2232027"/>
              <a:gd name="connsiteX1" fmla="*/ 210093 w 224983"/>
              <a:gd name="connsiteY1" fmla="*/ 512618 h 2232027"/>
              <a:gd name="connsiteX2" fmla="*/ 224983 w 224983"/>
              <a:gd name="connsiteY2" fmla="*/ 2232027 h 2232027"/>
              <a:gd name="connsiteX0" fmla="*/ 0 w 222732"/>
              <a:gd name="connsiteY0" fmla="*/ 0 h 2231365"/>
              <a:gd name="connsiteX1" fmla="*/ 207842 w 222732"/>
              <a:gd name="connsiteY1" fmla="*/ 511956 h 2231365"/>
              <a:gd name="connsiteX2" fmla="*/ 222732 w 222732"/>
              <a:gd name="connsiteY2" fmla="*/ 2231365 h 2231365"/>
              <a:gd name="connsiteX0" fmla="*/ 0 w 396877"/>
              <a:gd name="connsiteY0" fmla="*/ 0 h 2402238"/>
              <a:gd name="connsiteX1" fmla="*/ 381987 w 396877"/>
              <a:gd name="connsiteY1" fmla="*/ 682829 h 2402238"/>
              <a:gd name="connsiteX2" fmla="*/ 396877 w 396877"/>
              <a:gd name="connsiteY2" fmla="*/ 2402238 h 2402238"/>
              <a:gd name="connsiteX0" fmla="*/ 0 w 381987"/>
              <a:gd name="connsiteY0" fmla="*/ 0 h 682830"/>
              <a:gd name="connsiteX1" fmla="*/ 381987 w 381987"/>
              <a:gd name="connsiteY1" fmla="*/ 682829 h 68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987" h="682830">
                <a:moveTo>
                  <a:pt x="0" y="0"/>
                </a:moveTo>
                <a:lnTo>
                  <a:pt x="381987" y="682829"/>
                </a:lnTo>
              </a:path>
            </a:pathLst>
          </a:custGeom>
          <a:noFill/>
          <a:ln w="3810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74" name="Picture 73" descr="shop.png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30902" y="1870048"/>
            <a:ext cx="731837" cy="506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Picture 86" descr="server.png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1762126" y="2371725"/>
            <a:ext cx="685800" cy="5822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0" y="1276350"/>
            <a:ext cx="9144000" cy="38671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7038975" y="2952750"/>
            <a:ext cx="531813" cy="1192213"/>
          </a:xfrm>
          <a:custGeom>
            <a:avLst/>
            <a:gdLst>
              <a:gd name="T0" fmla="*/ 426285 w 663465"/>
              <a:gd name="T1" fmla="*/ 0 h 1988526"/>
              <a:gd name="T2" fmla="*/ 415442 w 663465"/>
              <a:gd name="T3" fmla="*/ 565827 h 1988526"/>
              <a:gd name="T4" fmla="*/ 0 w 663465"/>
              <a:gd name="T5" fmla="*/ 715262 h 19885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3465" h="1988526">
                <a:moveTo>
                  <a:pt x="663465" y="0"/>
                </a:moveTo>
                <a:cubicBezTo>
                  <a:pt x="657840" y="1048234"/>
                  <a:pt x="652214" y="524843"/>
                  <a:pt x="646589" y="1573077"/>
                </a:cubicBezTo>
                <a:lnTo>
                  <a:pt x="0" y="1988526"/>
                </a:lnTo>
              </a:path>
            </a:pathLst>
          </a:custGeom>
          <a:noFill/>
          <a:ln w="38100" cap="sq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15"/>
          <p:cNvGrpSpPr>
            <a:grpSpLocks/>
          </p:cNvGrpSpPr>
          <p:nvPr/>
        </p:nvGrpSpPr>
        <p:grpSpPr bwMode="auto">
          <a:xfrm>
            <a:off x="6324600" y="2601913"/>
            <a:ext cx="784225" cy="1541462"/>
            <a:chOff x="6321425" y="3163888"/>
            <a:chExt cx="784225" cy="2054225"/>
          </a:xfrm>
        </p:grpSpPr>
        <p:sp>
          <p:nvSpPr>
            <p:cNvPr id="41030" name="Freeform 211"/>
            <p:cNvSpPr>
              <a:spLocks/>
            </p:cNvSpPr>
            <p:nvPr/>
          </p:nvSpPr>
          <p:spPr bwMode="auto">
            <a:xfrm>
              <a:off x="6321425" y="3163888"/>
              <a:ext cx="527050" cy="2054225"/>
            </a:xfrm>
            <a:custGeom>
              <a:avLst/>
              <a:gdLst>
                <a:gd name="T0" fmla="*/ 350792 w 659130"/>
                <a:gd name="T1" fmla="*/ 0 h 2568801"/>
                <a:gd name="T2" fmla="*/ 10790 w 659130"/>
                <a:gd name="T3" fmla="*/ 3073 h 2568801"/>
                <a:gd name="T4" fmla="*/ 0 w 659130"/>
                <a:gd name="T5" fmla="*/ 1410046 h 2568801"/>
                <a:gd name="T6" fmla="*/ 421437 w 659130"/>
                <a:gd name="T7" fmla="*/ 1642728 h 25688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9130" h="2568801">
                  <a:moveTo>
                    <a:pt x="548640" y="0"/>
                  </a:moveTo>
                  <a:lnTo>
                    <a:pt x="16876" y="4806"/>
                  </a:lnTo>
                  <a:cubicBezTo>
                    <a:pt x="11251" y="1053040"/>
                    <a:pt x="5625" y="1156712"/>
                    <a:pt x="0" y="2204946"/>
                  </a:cubicBezTo>
                  <a:lnTo>
                    <a:pt x="659130" y="2568801"/>
                  </a:lnTo>
                </a:path>
              </a:pathLst>
            </a:custGeom>
            <a:noFill/>
            <a:ln w="38100" cap="sq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1" name="Freeform 212"/>
            <p:cNvSpPr>
              <a:spLocks/>
            </p:cNvSpPr>
            <p:nvPr/>
          </p:nvSpPr>
          <p:spPr bwMode="auto">
            <a:xfrm>
              <a:off x="6413500" y="3627438"/>
              <a:ext cx="527050" cy="1552575"/>
            </a:xfrm>
            <a:custGeom>
              <a:avLst/>
              <a:gdLst>
                <a:gd name="T0" fmla="*/ 350792 w 659130"/>
                <a:gd name="T1" fmla="*/ 0 h 1941739"/>
                <a:gd name="T2" fmla="*/ 10790 w 659130"/>
                <a:gd name="T3" fmla="*/ 3074 h 1941739"/>
                <a:gd name="T4" fmla="*/ 0 w 659130"/>
                <a:gd name="T5" fmla="*/ 1008785 h 1941739"/>
                <a:gd name="T6" fmla="*/ 421437 w 659130"/>
                <a:gd name="T7" fmla="*/ 1241407 h 19417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9130" h="1941739">
                  <a:moveTo>
                    <a:pt x="548640" y="0"/>
                  </a:moveTo>
                  <a:lnTo>
                    <a:pt x="16876" y="4807"/>
                  </a:lnTo>
                  <a:cubicBezTo>
                    <a:pt x="11251" y="1053041"/>
                    <a:pt x="5625" y="529650"/>
                    <a:pt x="0" y="1577884"/>
                  </a:cubicBezTo>
                  <a:lnTo>
                    <a:pt x="659130" y="1941739"/>
                  </a:lnTo>
                </a:path>
              </a:pathLst>
            </a:custGeom>
            <a:noFill/>
            <a:ln w="38100" cap="sq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Freeform 213"/>
            <p:cNvSpPr>
              <a:spLocks/>
            </p:cNvSpPr>
            <p:nvPr/>
          </p:nvSpPr>
          <p:spPr bwMode="auto">
            <a:xfrm>
              <a:off x="6577013" y="4381500"/>
              <a:ext cx="528637" cy="712788"/>
            </a:xfrm>
            <a:custGeom>
              <a:avLst/>
              <a:gdLst>
                <a:gd name="T0" fmla="*/ 230208 w 661989"/>
                <a:gd name="T1" fmla="*/ 5778 h 891114"/>
                <a:gd name="T2" fmla="*/ 1196 w 661989"/>
                <a:gd name="T3" fmla="*/ 3775 h 891114"/>
                <a:gd name="T4" fmla="*/ 1825 w 661989"/>
                <a:gd name="T5" fmla="*/ 337348 h 891114"/>
                <a:gd name="T6" fmla="*/ 422148 w 661989"/>
                <a:gd name="T7" fmla="*/ 570148 h 891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1989" h="891114">
                  <a:moveTo>
                    <a:pt x="360999" y="9031"/>
                  </a:moveTo>
                  <a:lnTo>
                    <a:pt x="1876" y="5901"/>
                  </a:lnTo>
                  <a:cubicBezTo>
                    <a:pt x="1717" y="0"/>
                    <a:pt x="0" y="534506"/>
                    <a:pt x="2862" y="527259"/>
                  </a:cubicBezTo>
                  <a:lnTo>
                    <a:pt x="661989" y="891114"/>
                  </a:lnTo>
                </a:path>
              </a:pathLst>
            </a:custGeom>
            <a:noFill/>
            <a:ln w="38100" cap="sq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3" name="Freeform 214"/>
            <p:cNvSpPr>
              <a:spLocks/>
            </p:cNvSpPr>
            <p:nvPr/>
          </p:nvSpPr>
          <p:spPr bwMode="auto">
            <a:xfrm>
              <a:off x="6496050" y="3929063"/>
              <a:ext cx="528638" cy="1203325"/>
            </a:xfrm>
            <a:custGeom>
              <a:avLst/>
              <a:gdLst>
                <a:gd name="T0" fmla="*/ 230209 w 661989"/>
                <a:gd name="T1" fmla="*/ 7684 h 1504286"/>
                <a:gd name="T2" fmla="*/ 1196 w 661989"/>
                <a:gd name="T3" fmla="*/ 3776 h 1504286"/>
                <a:gd name="T4" fmla="*/ 1825 w 661989"/>
                <a:gd name="T5" fmla="*/ 729750 h 1504286"/>
                <a:gd name="T6" fmla="*/ 422149 w 661989"/>
                <a:gd name="T7" fmla="*/ 962577 h 15042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1989" h="1504286">
                  <a:moveTo>
                    <a:pt x="361000" y="12009"/>
                  </a:moveTo>
                  <a:lnTo>
                    <a:pt x="1876" y="5901"/>
                  </a:lnTo>
                  <a:cubicBezTo>
                    <a:pt x="1717" y="0"/>
                    <a:pt x="0" y="1147678"/>
                    <a:pt x="2862" y="1140431"/>
                  </a:cubicBezTo>
                  <a:lnTo>
                    <a:pt x="661989" y="1504286"/>
                  </a:lnTo>
                </a:path>
              </a:pathLst>
            </a:custGeom>
            <a:noFill/>
            <a:ln w="38100" cap="sq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6"/>
          <p:cNvGrpSpPr>
            <a:grpSpLocks/>
          </p:cNvGrpSpPr>
          <p:nvPr/>
        </p:nvGrpSpPr>
        <p:grpSpPr bwMode="auto">
          <a:xfrm>
            <a:off x="7397750" y="2538413"/>
            <a:ext cx="1338263" cy="879475"/>
            <a:chOff x="7397750" y="3070225"/>
            <a:chExt cx="1338263" cy="1173163"/>
          </a:xfrm>
        </p:grpSpPr>
        <p:sp>
          <p:nvSpPr>
            <p:cNvPr id="41028" name="TextBox 218"/>
            <p:cNvSpPr txBox="1">
              <a:spLocks noChangeArrowheads="1"/>
            </p:cNvSpPr>
            <p:nvPr/>
          </p:nvSpPr>
          <p:spPr bwMode="auto">
            <a:xfrm>
              <a:off x="7747000" y="3635375"/>
              <a:ext cx="989013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solidFill>
                    <a:srgbClr val="271A0D"/>
                  </a:solidFill>
                </a:rPr>
                <a:t>Power</a:t>
              </a:r>
              <a:br>
                <a:rPr lang="en-US" sz="1400">
                  <a:solidFill>
                    <a:srgbClr val="271A0D"/>
                  </a:solidFill>
                </a:rPr>
              </a:br>
              <a:r>
                <a:rPr lang="en-US" sz="1400">
                  <a:solidFill>
                    <a:srgbClr val="271A0D"/>
                  </a:solidFill>
                </a:rPr>
                <a:t>Distribution</a:t>
              </a:r>
              <a:br>
                <a:rPr lang="en-US" sz="1400">
                  <a:solidFill>
                    <a:srgbClr val="271A0D"/>
                  </a:solidFill>
                </a:rPr>
              </a:br>
              <a:r>
                <a:rPr lang="en-US" sz="1400">
                  <a:solidFill>
                    <a:srgbClr val="271A0D"/>
                  </a:solidFill>
                </a:rPr>
                <a:t>Unit</a:t>
              </a:r>
            </a:p>
          </p:txBody>
        </p:sp>
        <p:pic>
          <p:nvPicPr>
            <p:cNvPr id="41029" name="Picture 219" descr="tall power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7750" y="3070225"/>
              <a:ext cx="465138" cy="117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</p:pic>
      </p:grpSp>
      <p:grpSp>
        <p:nvGrpSpPr>
          <p:cNvPr id="5" name="Group 224"/>
          <p:cNvGrpSpPr>
            <a:grpSpLocks/>
          </p:cNvGrpSpPr>
          <p:nvPr/>
        </p:nvGrpSpPr>
        <p:grpSpPr bwMode="auto">
          <a:xfrm>
            <a:off x="6961188" y="2619375"/>
            <a:ext cx="533400" cy="952500"/>
            <a:chOff x="6961188" y="3178175"/>
            <a:chExt cx="533400" cy="1271588"/>
          </a:xfrm>
        </p:grpSpPr>
        <p:sp>
          <p:nvSpPr>
            <p:cNvPr id="41024" name="Freeform 220"/>
            <p:cNvSpPr>
              <a:spLocks/>
            </p:cNvSpPr>
            <p:nvPr/>
          </p:nvSpPr>
          <p:spPr bwMode="auto">
            <a:xfrm>
              <a:off x="6961188" y="3178175"/>
              <a:ext cx="533400" cy="120650"/>
            </a:xfrm>
            <a:custGeom>
              <a:avLst/>
              <a:gdLst>
                <a:gd name="T0" fmla="*/ 0 w 533400"/>
                <a:gd name="T1" fmla="*/ 0 h 121920"/>
                <a:gd name="T2" fmla="*/ 297180 w 533400"/>
                <a:gd name="T3" fmla="*/ 0 h 121920"/>
                <a:gd name="T4" fmla="*/ 297180 w 533400"/>
                <a:gd name="T5" fmla="*/ 105294 h 121920"/>
                <a:gd name="T6" fmla="*/ 533400 w 533400"/>
                <a:gd name="T7" fmla="*/ 105294 h 1219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Freeform 221"/>
            <p:cNvSpPr>
              <a:spLocks/>
            </p:cNvSpPr>
            <p:nvPr/>
          </p:nvSpPr>
          <p:spPr bwMode="auto">
            <a:xfrm>
              <a:off x="6961188" y="3527425"/>
              <a:ext cx="533400" cy="122238"/>
            </a:xfrm>
            <a:custGeom>
              <a:avLst/>
              <a:gdLst>
                <a:gd name="T0" fmla="*/ 0 w 533400"/>
                <a:gd name="T1" fmla="*/ 0 h 121920"/>
                <a:gd name="T2" fmla="*/ 297180 w 533400"/>
                <a:gd name="T3" fmla="*/ 0 h 121920"/>
                <a:gd name="T4" fmla="*/ 297180 w 533400"/>
                <a:gd name="T5" fmla="*/ 126448 h 121920"/>
                <a:gd name="T6" fmla="*/ 533400 w 533400"/>
                <a:gd name="T7" fmla="*/ 126448 h 1219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Freeform 222"/>
            <p:cNvSpPr>
              <a:spLocks/>
            </p:cNvSpPr>
            <p:nvPr/>
          </p:nvSpPr>
          <p:spPr bwMode="auto">
            <a:xfrm flipV="1">
              <a:off x="6961188" y="3886200"/>
              <a:ext cx="533400" cy="122238"/>
            </a:xfrm>
            <a:custGeom>
              <a:avLst/>
              <a:gdLst>
                <a:gd name="T0" fmla="*/ 0 w 533400"/>
                <a:gd name="T1" fmla="*/ 0 h 121920"/>
                <a:gd name="T2" fmla="*/ 297180 w 533400"/>
                <a:gd name="T3" fmla="*/ 0 h 121920"/>
                <a:gd name="T4" fmla="*/ 297180 w 533400"/>
                <a:gd name="T5" fmla="*/ 126448 h 121920"/>
                <a:gd name="T6" fmla="*/ 533400 w 533400"/>
                <a:gd name="T7" fmla="*/ 126448 h 1219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121920">
                  <a:moveTo>
                    <a:pt x="0" y="0"/>
                  </a:moveTo>
                  <a:lnTo>
                    <a:pt x="297180" y="0"/>
                  </a:lnTo>
                  <a:lnTo>
                    <a:pt x="297180" y="121920"/>
                  </a:lnTo>
                  <a:lnTo>
                    <a:pt x="533400" y="12192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7" name="Freeform 223"/>
            <p:cNvSpPr>
              <a:spLocks/>
            </p:cNvSpPr>
            <p:nvPr/>
          </p:nvSpPr>
          <p:spPr bwMode="auto">
            <a:xfrm flipV="1">
              <a:off x="6961188" y="4130675"/>
              <a:ext cx="533400" cy="319088"/>
            </a:xfrm>
            <a:custGeom>
              <a:avLst/>
              <a:gdLst>
                <a:gd name="T0" fmla="*/ 0 w 533400"/>
                <a:gd name="T1" fmla="*/ 0 h 318770"/>
                <a:gd name="T2" fmla="*/ 297180 w 533400"/>
                <a:gd name="T3" fmla="*/ 0 h 318770"/>
                <a:gd name="T4" fmla="*/ 297180 w 533400"/>
                <a:gd name="T5" fmla="*/ 323252 h 318770"/>
                <a:gd name="T6" fmla="*/ 533400 w 533400"/>
                <a:gd name="T7" fmla="*/ 323252 h 3187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3400" h="318770">
                  <a:moveTo>
                    <a:pt x="0" y="0"/>
                  </a:moveTo>
                  <a:lnTo>
                    <a:pt x="297180" y="0"/>
                  </a:lnTo>
                  <a:lnTo>
                    <a:pt x="297180" y="318770"/>
                  </a:lnTo>
                  <a:lnTo>
                    <a:pt x="533400" y="318770"/>
                  </a:lnTo>
                </a:path>
              </a:pathLst>
            </a:custGeom>
            <a:noFill/>
            <a:ln w="38100" cap="sq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875"/>
            <a:ext cx="7772400" cy="10477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2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Uplogix in your Enterprise – </a:t>
            </a:r>
            <a:br>
              <a:rPr lang="en-US" sz="29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Monitoring and Automated Remediation</a:t>
            </a:r>
          </a:p>
        </p:txBody>
      </p: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533400" y="2266950"/>
            <a:ext cx="1973263" cy="1493838"/>
            <a:chOff x="533400" y="2978457"/>
            <a:chExt cx="1973139" cy="1493043"/>
          </a:xfrm>
        </p:grpSpPr>
        <p:sp>
          <p:nvSpPr>
            <p:cNvPr id="106" name="Freeform 105"/>
            <p:cNvSpPr/>
            <p:nvPr/>
          </p:nvSpPr>
          <p:spPr bwMode="auto">
            <a:xfrm>
              <a:off x="1600133" y="2978457"/>
              <a:ext cx="242873" cy="988487"/>
            </a:xfrm>
            <a:custGeom>
              <a:avLst/>
              <a:gdLst>
                <a:gd name="connsiteX0" fmla="*/ 141515 w 141515"/>
                <a:gd name="connsiteY0" fmla="*/ 10886 h 1654629"/>
                <a:gd name="connsiteX1" fmla="*/ 0 w 141515"/>
                <a:gd name="connsiteY1" fmla="*/ 0 h 1654629"/>
                <a:gd name="connsiteX2" fmla="*/ 10886 w 141515"/>
                <a:gd name="connsiteY2" fmla="*/ 1654629 h 1654629"/>
                <a:gd name="connsiteX0" fmla="*/ 2244635 w 2244635"/>
                <a:gd name="connsiteY0" fmla="*/ 0 h 2558143"/>
                <a:gd name="connsiteX1" fmla="*/ 0 w 2244635"/>
                <a:gd name="connsiteY1" fmla="*/ 903514 h 2558143"/>
                <a:gd name="connsiteX2" fmla="*/ 10886 w 2244635"/>
                <a:gd name="connsiteY2" fmla="*/ 2558143 h 2558143"/>
                <a:gd name="connsiteX0" fmla="*/ 316775 w 316775"/>
                <a:gd name="connsiteY0" fmla="*/ 3266 h 1654629"/>
                <a:gd name="connsiteX1" fmla="*/ 0 w 316775"/>
                <a:gd name="connsiteY1" fmla="*/ 0 h 1654629"/>
                <a:gd name="connsiteX2" fmla="*/ 10886 w 316775"/>
                <a:gd name="connsiteY2" fmla="*/ 1654629 h 1654629"/>
                <a:gd name="connsiteX0" fmla="*/ 316775 w 316775"/>
                <a:gd name="connsiteY0" fmla="*/ 3266 h 1654629"/>
                <a:gd name="connsiteX1" fmla="*/ 74175 w 316775"/>
                <a:gd name="connsiteY1" fmla="*/ 3973 h 1654629"/>
                <a:gd name="connsiteX2" fmla="*/ 0 w 316775"/>
                <a:gd name="connsiteY2" fmla="*/ 0 h 1654629"/>
                <a:gd name="connsiteX3" fmla="*/ 10886 w 316775"/>
                <a:gd name="connsiteY3" fmla="*/ 1654629 h 1654629"/>
                <a:gd name="connsiteX0" fmla="*/ 1307401 w 1307401"/>
                <a:gd name="connsiteY0" fmla="*/ 858680 h 2510043"/>
                <a:gd name="connsiteX1" fmla="*/ 1064801 w 1307401"/>
                <a:gd name="connsiteY1" fmla="*/ 859387 h 2510043"/>
                <a:gd name="connsiteX2" fmla="*/ 990626 w 1307401"/>
                <a:gd name="connsiteY2" fmla="*/ 855414 h 2510043"/>
                <a:gd name="connsiteX3" fmla="*/ 1001512 w 1307401"/>
                <a:gd name="connsiteY3" fmla="*/ 2510043 h 2510043"/>
                <a:gd name="connsiteX0" fmla="*/ 1368072 w 1368072"/>
                <a:gd name="connsiteY0" fmla="*/ 858680 h 2510043"/>
                <a:gd name="connsiteX1" fmla="*/ 1064801 w 1368072"/>
                <a:gd name="connsiteY1" fmla="*/ 859387 h 2510043"/>
                <a:gd name="connsiteX2" fmla="*/ 1051297 w 1368072"/>
                <a:gd name="connsiteY2" fmla="*/ 855414 h 2510043"/>
                <a:gd name="connsiteX3" fmla="*/ 1062183 w 1368072"/>
                <a:gd name="connsiteY3" fmla="*/ 2510043 h 2510043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530872 w 530872"/>
                <a:gd name="connsiteY0" fmla="*/ 580664 h 2232027"/>
                <a:gd name="connsiteX1" fmla="*/ 227601 w 530872"/>
                <a:gd name="connsiteY1" fmla="*/ 581371 h 2232027"/>
                <a:gd name="connsiteX2" fmla="*/ 2251 w 530872"/>
                <a:gd name="connsiteY2" fmla="*/ 662 h 2232027"/>
                <a:gd name="connsiteX3" fmla="*/ 214097 w 530872"/>
                <a:gd name="connsiteY3" fmla="*/ 577398 h 2232027"/>
                <a:gd name="connsiteX4" fmla="*/ 224983 w 530872"/>
                <a:gd name="connsiteY4" fmla="*/ 2232027 h 2232027"/>
                <a:gd name="connsiteX0" fmla="*/ 227601 w 227601"/>
                <a:gd name="connsiteY0" fmla="*/ 581371 h 2232027"/>
                <a:gd name="connsiteX1" fmla="*/ 2251 w 227601"/>
                <a:gd name="connsiteY1" fmla="*/ 662 h 2232027"/>
                <a:gd name="connsiteX2" fmla="*/ 214097 w 227601"/>
                <a:gd name="connsiteY2" fmla="*/ 577398 h 2232027"/>
                <a:gd name="connsiteX3" fmla="*/ 224983 w 227601"/>
                <a:gd name="connsiteY3" fmla="*/ 2232027 h 2232027"/>
                <a:gd name="connsiteX0" fmla="*/ 227601 w 227601"/>
                <a:gd name="connsiteY0" fmla="*/ 581371 h 2232027"/>
                <a:gd name="connsiteX1" fmla="*/ 2251 w 227601"/>
                <a:gd name="connsiteY1" fmla="*/ 662 h 2232027"/>
                <a:gd name="connsiteX2" fmla="*/ 210093 w 227601"/>
                <a:gd name="connsiteY2" fmla="*/ 1625601 h 2232027"/>
                <a:gd name="connsiteX3" fmla="*/ 224983 w 227601"/>
                <a:gd name="connsiteY3" fmla="*/ 2232027 h 2232027"/>
                <a:gd name="connsiteX0" fmla="*/ 227601 w 227601"/>
                <a:gd name="connsiteY0" fmla="*/ 581371 h 2232027"/>
                <a:gd name="connsiteX1" fmla="*/ 2251 w 227601"/>
                <a:gd name="connsiteY1" fmla="*/ 662 h 2232027"/>
                <a:gd name="connsiteX2" fmla="*/ 210093 w 227601"/>
                <a:gd name="connsiteY2" fmla="*/ 1625601 h 2232027"/>
                <a:gd name="connsiteX3" fmla="*/ 224983 w 227601"/>
                <a:gd name="connsiteY3" fmla="*/ 2232027 h 2232027"/>
                <a:gd name="connsiteX0" fmla="*/ 225350 w 225350"/>
                <a:gd name="connsiteY0" fmla="*/ 580710 h 2231366"/>
                <a:gd name="connsiteX1" fmla="*/ 0 w 225350"/>
                <a:gd name="connsiteY1" fmla="*/ 1 h 2231366"/>
                <a:gd name="connsiteX2" fmla="*/ 207842 w 225350"/>
                <a:gd name="connsiteY2" fmla="*/ 1624940 h 2231366"/>
                <a:gd name="connsiteX3" fmla="*/ 222732 w 225350"/>
                <a:gd name="connsiteY3" fmla="*/ 2231366 h 2231366"/>
                <a:gd name="connsiteX0" fmla="*/ 225350 w 225350"/>
                <a:gd name="connsiteY0" fmla="*/ 580709 h 2231365"/>
                <a:gd name="connsiteX1" fmla="*/ 0 w 225350"/>
                <a:gd name="connsiteY1" fmla="*/ 0 h 2231365"/>
                <a:gd name="connsiteX2" fmla="*/ 207841 w 225350"/>
                <a:gd name="connsiteY2" fmla="*/ 1015339 h 2231365"/>
                <a:gd name="connsiteX3" fmla="*/ 222732 w 225350"/>
                <a:gd name="connsiteY3" fmla="*/ 2231365 h 2231365"/>
                <a:gd name="connsiteX0" fmla="*/ 225350 w 225350"/>
                <a:gd name="connsiteY0" fmla="*/ 580709 h 2231365"/>
                <a:gd name="connsiteX1" fmla="*/ 0 w 225350"/>
                <a:gd name="connsiteY1" fmla="*/ 0 h 2231365"/>
                <a:gd name="connsiteX2" fmla="*/ 207841 w 225350"/>
                <a:gd name="connsiteY2" fmla="*/ 1523338 h 2231365"/>
                <a:gd name="connsiteX3" fmla="*/ 222732 w 225350"/>
                <a:gd name="connsiteY3" fmla="*/ 2231365 h 2231365"/>
                <a:gd name="connsiteX0" fmla="*/ 246701 w 246701"/>
                <a:gd name="connsiteY0" fmla="*/ 0 h 1650656"/>
                <a:gd name="connsiteX1" fmla="*/ 0 w 246701"/>
                <a:gd name="connsiteY1" fmla="*/ 333028 h 1650656"/>
                <a:gd name="connsiteX2" fmla="*/ 229192 w 246701"/>
                <a:gd name="connsiteY2" fmla="*/ 942629 h 1650656"/>
                <a:gd name="connsiteX3" fmla="*/ 244083 w 246701"/>
                <a:gd name="connsiteY3" fmla="*/ 1650656 h 1650656"/>
                <a:gd name="connsiteX0" fmla="*/ 0 w 244083"/>
                <a:gd name="connsiteY0" fmla="*/ 0 h 1317628"/>
                <a:gd name="connsiteX1" fmla="*/ 229192 w 244083"/>
                <a:gd name="connsiteY1" fmla="*/ 609601 h 1317628"/>
                <a:gd name="connsiteX2" fmla="*/ 244083 w 244083"/>
                <a:gd name="connsiteY2" fmla="*/ 1317628 h 131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083" h="1317628">
                  <a:moveTo>
                    <a:pt x="0" y="0"/>
                  </a:moveTo>
                  <a:lnTo>
                    <a:pt x="229192" y="609601"/>
                  </a:lnTo>
                  <a:lnTo>
                    <a:pt x="244083" y="1317628"/>
                  </a:lnTo>
                </a:path>
              </a:pathLst>
            </a:custGeom>
            <a:noFill/>
            <a:ln w="38100" cap="sq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1022" name="TextBox 70"/>
            <p:cNvSpPr txBox="1">
              <a:spLocks noChangeArrowheads="1"/>
            </p:cNvSpPr>
            <p:nvPr/>
          </p:nvSpPr>
          <p:spPr bwMode="auto">
            <a:xfrm>
              <a:off x="533400" y="4197656"/>
              <a:ext cx="1319213" cy="27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271A0D"/>
                  </a:solidFill>
                </a:rPr>
                <a:t>Uplogix Control Center</a:t>
              </a:r>
            </a:p>
          </p:txBody>
        </p:sp>
        <p:pic>
          <p:nvPicPr>
            <p:cNvPr id="41023" name="Picture 71" descr="control center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9561" y="3892856"/>
              <a:ext cx="656978" cy="448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8" name="TextBox 109"/>
          <p:cNvSpPr txBox="1">
            <a:spLocks noChangeArrowheads="1"/>
          </p:cNvSpPr>
          <p:nvPr/>
        </p:nvSpPr>
        <p:spPr bwMode="auto">
          <a:xfrm>
            <a:off x="366713" y="3300413"/>
            <a:ext cx="163036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solidFill>
                <a:srgbClr val="271A0D"/>
              </a:solidFill>
            </a:endParaRPr>
          </a:p>
        </p:txBody>
      </p:sp>
      <p:grpSp>
        <p:nvGrpSpPr>
          <p:cNvPr id="7" name="Group 215"/>
          <p:cNvGrpSpPr>
            <a:grpSpLocks/>
          </p:cNvGrpSpPr>
          <p:nvPr/>
        </p:nvGrpSpPr>
        <p:grpSpPr bwMode="auto">
          <a:xfrm>
            <a:off x="6324600" y="2595563"/>
            <a:ext cx="784225" cy="1539875"/>
            <a:chOff x="6321425" y="3163888"/>
            <a:chExt cx="784225" cy="2054225"/>
          </a:xfrm>
        </p:grpSpPr>
        <p:sp>
          <p:nvSpPr>
            <p:cNvPr id="41017" name="Freeform 73"/>
            <p:cNvSpPr>
              <a:spLocks/>
            </p:cNvSpPr>
            <p:nvPr/>
          </p:nvSpPr>
          <p:spPr bwMode="auto">
            <a:xfrm>
              <a:off x="6321425" y="3163888"/>
              <a:ext cx="527050" cy="2054225"/>
            </a:xfrm>
            <a:custGeom>
              <a:avLst/>
              <a:gdLst>
                <a:gd name="T0" fmla="*/ 350792 w 659130"/>
                <a:gd name="T1" fmla="*/ 0 h 2568801"/>
                <a:gd name="T2" fmla="*/ 10790 w 659130"/>
                <a:gd name="T3" fmla="*/ 3073 h 2568801"/>
                <a:gd name="T4" fmla="*/ 0 w 659130"/>
                <a:gd name="T5" fmla="*/ 1410046 h 2568801"/>
                <a:gd name="T6" fmla="*/ 421437 w 659130"/>
                <a:gd name="T7" fmla="*/ 1642728 h 25688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9130" h="2568801">
                  <a:moveTo>
                    <a:pt x="548640" y="0"/>
                  </a:moveTo>
                  <a:lnTo>
                    <a:pt x="16876" y="4806"/>
                  </a:lnTo>
                  <a:cubicBezTo>
                    <a:pt x="11251" y="1053040"/>
                    <a:pt x="5625" y="1156712"/>
                    <a:pt x="0" y="2204946"/>
                  </a:cubicBezTo>
                  <a:lnTo>
                    <a:pt x="659130" y="2568801"/>
                  </a:lnTo>
                </a:path>
              </a:pathLst>
            </a:custGeom>
            <a:noFill/>
            <a:ln w="38100" cap="sq" cmpd="sng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Freeform 74"/>
            <p:cNvSpPr>
              <a:spLocks/>
            </p:cNvSpPr>
            <p:nvPr/>
          </p:nvSpPr>
          <p:spPr bwMode="auto">
            <a:xfrm>
              <a:off x="6413500" y="3627438"/>
              <a:ext cx="527050" cy="1552575"/>
            </a:xfrm>
            <a:custGeom>
              <a:avLst/>
              <a:gdLst>
                <a:gd name="T0" fmla="*/ 350792 w 659130"/>
                <a:gd name="T1" fmla="*/ 0 h 1941739"/>
                <a:gd name="T2" fmla="*/ 10790 w 659130"/>
                <a:gd name="T3" fmla="*/ 3074 h 1941739"/>
                <a:gd name="T4" fmla="*/ 0 w 659130"/>
                <a:gd name="T5" fmla="*/ 1008785 h 1941739"/>
                <a:gd name="T6" fmla="*/ 421437 w 659130"/>
                <a:gd name="T7" fmla="*/ 1241407 h 19417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9130" h="1941739">
                  <a:moveTo>
                    <a:pt x="548640" y="0"/>
                  </a:moveTo>
                  <a:lnTo>
                    <a:pt x="16876" y="4807"/>
                  </a:lnTo>
                  <a:cubicBezTo>
                    <a:pt x="11251" y="1053041"/>
                    <a:pt x="5625" y="529650"/>
                    <a:pt x="0" y="1577884"/>
                  </a:cubicBezTo>
                  <a:lnTo>
                    <a:pt x="659130" y="1941739"/>
                  </a:lnTo>
                </a:path>
              </a:pathLst>
            </a:custGeom>
            <a:noFill/>
            <a:ln w="38100" cap="sq" cmpd="sng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9" name="Freeform 75"/>
            <p:cNvSpPr>
              <a:spLocks/>
            </p:cNvSpPr>
            <p:nvPr/>
          </p:nvSpPr>
          <p:spPr bwMode="auto">
            <a:xfrm>
              <a:off x="6577013" y="4381500"/>
              <a:ext cx="528637" cy="712788"/>
            </a:xfrm>
            <a:custGeom>
              <a:avLst/>
              <a:gdLst>
                <a:gd name="T0" fmla="*/ 230208 w 661989"/>
                <a:gd name="T1" fmla="*/ 5778 h 891114"/>
                <a:gd name="T2" fmla="*/ 1196 w 661989"/>
                <a:gd name="T3" fmla="*/ 3775 h 891114"/>
                <a:gd name="T4" fmla="*/ 1825 w 661989"/>
                <a:gd name="T5" fmla="*/ 337348 h 891114"/>
                <a:gd name="T6" fmla="*/ 422148 w 661989"/>
                <a:gd name="T7" fmla="*/ 570148 h 891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1989" h="891114">
                  <a:moveTo>
                    <a:pt x="360999" y="9031"/>
                  </a:moveTo>
                  <a:lnTo>
                    <a:pt x="1876" y="5901"/>
                  </a:lnTo>
                  <a:cubicBezTo>
                    <a:pt x="1717" y="0"/>
                    <a:pt x="0" y="534506"/>
                    <a:pt x="2862" y="527259"/>
                  </a:cubicBezTo>
                  <a:lnTo>
                    <a:pt x="661989" y="891114"/>
                  </a:lnTo>
                </a:path>
              </a:pathLst>
            </a:custGeom>
            <a:noFill/>
            <a:ln w="38100" cap="sq" cmpd="sng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0" name="Freeform 76"/>
            <p:cNvSpPr>
              <a:spLocks/>
            </p:cNvSpPr>
            <p:nvPr/>
          </p:nvSpPr>
          <p:spPr bwMode="auto">
            <a:xfrm>
              <a:off x="6496050" y="3929063"/>
              <a:ext cx="528638" cy="1203325"/>
            </a:xfrm>
            <a:custGeom>
              <a:avLst/>
              <a:gdLst>
                <a:gd name="T0" fmla="*/ 230209 w 661989"/>
                <a:gd name="T1" fmla="*/ 7684 h 1504286"/>
                <a:gd name="T2" fmla="*/ 1196 w 661989"/>
                <a:gd name="T3" fmla="*/ 3776 h 1504286"/>
                <a:gd name="T4" fmla="*/ 1825 w 661989"/>
                <a:gd name="T5" fmla="*/ 729750 h 1504286"/>
                <a:gd name="T6" fmla="*/ 422149 w 661989"/>
                <a:gd name="T7" fmla="*/ 962577 h 15042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1989" h="1504286">
                  <a:moveTo>
                    <a:pt x="361000" y="12009"/>
                  </a:moveTo>
                  <a:lnTo>
                    <a:pt x="1876" y="5901"/>
                  </a:lnTo>
                  <a:cubicBezTo>
                    <a:pt x="1717" y="0"/>
                    <a:pt x="0" y="1147678"/>
                    <a:pt x="2862" y="1140431"/>
                  </a:cubicBezTo>
                  <a:lnTo>
                    <a:pt x="661989" y="1504286"/>
                  </a:lnTo>
                </a:path>
              </a:pathLst>
            </a:custGeom>
            <a:noFill/>
            <a:ln w="38100" cap="sq" cmpd="sng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35"/>
          <p:cNvGrpSpPr>
            <a:grpSpLocks/>
          </p:cNvGrpSpPr>
          <p:nvPr/>
        </p:nvGrpSpPr>
        <p:grpSpPr bwMode="auto">
          <a:xfrm>
            <a:off x="5997575" y="3687763"/>
            <a:ext cx="2493963" cy="1144587"/>
            <a:chOff x="5997575" y="4610100"/>
            <a:chExt cx="2493963" cy="1526838"/>
          </a:xfrm>
        </p:grpSpPr>
        <p:sp>
          <p:nvSpPr>
            <p:cNvPr id="41009" name="TextBox 225"/>
            <p:cNvSpPr txBox="1">
              <a:spLocks noChangeArrowheads="1"/>
            </p:cNvSpPr>
            <p:nvPr/>
          </p:nvSpPr>
          <p:spPr bwMode="auto">
            <a:xfrm>
              <a:off x="7500938" y="5116513"/>
              <a:ext cx="9906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1">
                  <a:solidFill>
                    <a:srgbClr val="271A0D"/>
                  </a:solidFill>
                </a:rPr>
                <a:t>Uplogix</a:t>
              </a:r>
            </a:p>
            <a:p>
              <a:r>
                <a:rPr lang="en-US" sz="1400" b="1">
                  <a:solidFill>
                    <a:srgbClr val="271A0D"/>
                  </a:solidFill>
                </a:rPr>
                <a:t>Local Manager</a:t>
              </a:r>
            </a:p>
          </p:txBody>
        </p:sp>
        <p:grpSp>
          <p:nvGrpSpPr>
            <p:cNvPr id="9" name="Group 231"/>
            <p:cNvGrpSpPr>
              <a:grpSpLocks/>
            </p:cNvGrpSpPr>
            <p:nvPr/>
          </p:nvGrpSpPr>
          <p:grpSpPr bwMode="auto">
            <a:xfrm>
              <a:off x="5997575" y="4610100"/>
              <a:ext cx="1470024" cy="1526838"/>
              <a:chOff x="5997575" y="4610100"/>
              <a:chExt cx="1470024" cy="1526838"/>
            </a:xfrm>
          </p:grpSpPr>
          <p:cxnSp>
            <p:nvCxnSpPr>
              <p:cNvPr id="231" name="Straight Connector 230"/>
              <p:cNvCxnSpPr/>
              <p:nvPr/>
            </p:nvCxnSpPr>
            <p:spPr bwMode="auto">
              <a:xfrm flipV="1">
                <a:off x="6477000" y="5247517"/>
                <a:ext cx="314325" cy="220237"/>
              </a:xfrm>
              <a:prstGeom prst="line">
                <a:avLst/>
              </a:prstGeom>
              <a:solidFill>
                <a:schemeClr val="accent1"/>
              </a:solidFill>
              <a:ln w="38100" cap="sq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0" name="Group 186"/>
              <p:cNvGrpSpPr>
                <a:grpSpLocks/>
              </p:cNvGrpSpPr>
              <p:nvPr/>
            </p:nvGrpSpPr>
            <p:grpSpPr bwMode="auto">
              <a:xfrm>
                <a:off x="6372928" y="4610100"/>
                <a:ext cx="1094671" cy="1075749"/>
                <a:chOff x="6372928" y="4610100"/>
                <a:chExt cx="1094671" cy="1075749"/>
              </a:xfrm>
            </p:grpSpPr>
            <p:cxnSp>
              <p:nvCxnSpPr>
                <p:cNvPr id="184" name="Straight Connector 183"/>
                <p:cNvCxnSpPr/>
                <p:nvPr/>
              </p:nvCxnSpPr>
              <p:spPr bwMode="auto">
                <a:xfrm>
                  <a:off x="6923088" y="4618571"/>
                  <a:ext cx="11112" cy="381180"/>
                </a:xfrm>
                <a:prstGeom prst="line">
                  <a:avLst/>
                </a:prstGeom>
                <a:solidFill>
                  <a:schemeClr val="accent1"/>
                </a:solidFill>
                <a:ln w="38100" cap="sq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pic>
              <p:nvPicPr>
                <p:cNvPr id="41016" name="Picture 180" descr="appliance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372928" y="4610100"/>
                  <a:ext cx="1094671" cy="10757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</p:pic>
          </p:grpSp>
          <p:pic>
            <p:nvPicPr>
              <p:cNvPr id="41013" name="Picture 227" descr="device2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440137" y="5290072"/>
                <a:ext cx="481362" cy="414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</p:pic>
          <p:sp>
            <p:nvSpPr>
              <p:cNvPr id="41014" name="TextBox 228"/>
              <p:cNvSpPr txBox="1">
                <a:spLocks noChangeArrowheads="1"/>
              </p:cNvSpPr>
              <p:nvPr/>
            </p:nvSpPr>
            <p:spPr bwMode="auto">
              <a:xfrm>
                <a:off x="5997575" y="5927388"/>
                <a:ext cx="989013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solidFill>
                      <a:srgbClr val="271A0D"/>
                    </a:solidFill>
                  </a:rPr>
                  <a:t>Out-of-band options:</a:t>
                </a:r>
              </a:p>
              <a:p>
                <a:pPr algn="ctr"/>
                <a:r>
                  <a:rPr lang="en-US" sz="1100">
                    <a:solidFill>
                      <a:srgbClr val="271A0D"/>
                    </a:solidFill>
                  </a:rPr>
                  <a:t>POTS, Cellular, </a:t>
                </a:r>
                <a:br>
                  <a:rPr lang="en-US" sz="1100">
                    <a:solidFill>
                      <a:srgbClr val="271A0D"/>
                    </a:solidFill>
                  </a:rPr>
                </a:br>
                <a:r>
                  <a:rPr lang="en-US" sz="1100">
                    <a:solidFill>
                      <a:srgbClr val="271A0D"/>
                    </a:solidFill>
                  </a:rPr>
                  <a:t>Satellite, Ethernet</a:t>
                </a:r>
              </a:p>
            </p:txBody>
          </p:sp>
        </p:grpSp>
      </p:grp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228600" y="3943350"/>
            <a:ext cx="5562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1400">
                <a:solidFill>
                  <a:srgbClr val="271A0D"/>
                </a:solidFill>
              </a:rPr>
              <a:t>Monitoring directly over the console port, not the network</a:t>
            </a:r>
            <a:br>
              <a:rPr lang="en-US" sz="1400">
                <a:solidFill>
                  <a:srgbClr val="271A0D"/>
                </a:solidFill>
              </a:rPr>
            </a:br>
            <a:r>
              <a:rPr lang="en-US" sz="1400">
                <a:solidFill>
                  <a:srgbClr val="271A0D"/>
                </a:solidFill>
              </a:rPr>
              <a:t>(like an onsite technician)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>
                <a:solidFill>
                  <a:srgbClr val="271A0D"/>
                </a:solidFill>
              </a:rPr>
              <a:t>Monitoring 10x more frequently, gathering richer data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>
                <a:solidFill>
                  <a:srgbClr val="271A0D"/>
                </a:solidFill>
              </a:rPr>
              <a:t>In an outage takes automatic recovery actions within seconds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400">
                <a:solidFill>
                  <a:srgbClr val="271A0D"/>
                </a:solidFill>
              </a:rPr>
              <a:t>Plus backfill centralized tools over an out-of-band link</a:t>
            </a:r>
          </a:p>
        </p:txBody>
      </p: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1028700" y="1047750"/>
            <a:ext cx="7226300" cy="2652713"/>
            <a:chOff x="1028700" y="1047750"/>
            <a:chExt cx="7226517" cy="2652225"/>
          </a:xfrm>
        </p:grpSpPr>
        <p:sp>
          <p:nvSpPr>
            <p:cNvPr id="40982" name="TextBox 129"/>
            <p:cNvSpPr txBox="1">
              <a:spLocks noChangeArrowheads="1"/>
            </p:cNvSpPr>
            <p:nvPr/>
          </p:nvSpPr>
          <p:spPr bwMode="auto">
            <a:xfrm>
              <a:off x="5734050" y="2533162"/>
              <a:ext cx="647700" cy="155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1400">
                  <a:solidFill>
                    <a:srgbClr val="271A0D"/>
                  </a:solidFill>
                </a:rPr>
                <a:t>Router</a:t>
              </a:r>
              <a:endParaRPr lang="en-US" sz="1600" b="1">
                <a:solidFill>
                  <a:srgbClr val="797B7E"/>
                </a:solidFill>
              </a:endParaRPr>
            </a:p>
          </p:txBody>
        </p:sp>
        <p:sp>
          <p:nvSpPr>
            <p:cNvPr id="40983" name="TextBox 130"/>
            <p:cNvSpPr txBox="1">
              <a:spLocks noChangeArrowheads="1"/>
            </p:cNvSpPr>
            <p:nvPr/>
          </p:nvSpPr>
          <p:spPr bwMode="auto">
            <a:xfrm>
              <a:off x="5573713" y="3151097"/>
              <a:ext cx="808037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1400">
                  <a:solidFill>
                    <a:srgbClr val="271A0D"/>
                  </a:solidFill>
                </a:rPr>
                <a:t>Switch</a:t>
              </a:r>
            </a:p>
          </p:txBody>
        </p:sp>
        <p:sp>
          <p:nvSpPr>
            <p:cNvPr id="40984" name="TextBox 131"/>
            <p:cNvSpPr txBox="1">
              <a:spLocks noChangeArrowheads="1"/>
            </p:cNvSpPr>
            <p:nvPr/>
          </p:nvSpPr>
          <p:spPr bwMode="auto">
            <a:xfrm>
              <a:off x="5391150" y="3472566"/>
              <a:ext cx="990600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1400">
                  <a:solidFill>
                    <a:srgbClr val="271A0D"/>
                  </a:solidFill>
                </a:rPr>
                <a:t>Other Device(s)</a:t>
              </a:r>
            </a:p>
          </p:txBody>
        </p:sp>
        <p:sp>
          <p:nvSpPr>
            <p:cNvPr id="40985" name="TextBox 171"/>
            <p:cNvSpPr txBox="1">
              <a:spLocks noChangeArrowheads="1"/>
            </p:cNvSpPr>
            <p:nvPr/>
          </p:nvSpPr>
          <p:spPr bwMode="auto">
            <a:xfrm>
              <a:off x="4751388" y="2870110"/>
              <a:ext cx="1630362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1400">
                  <a:solidFill>
                    <a:srgbClr val="271A0D"/>
                  </a:solidFill>
                </a:rPr>
                <a:t>WAN Accelerator</a:t>
              </a:r>
            </a:p>
          </p:txBody>
        </p:sp>
        <p:grpSp>
          <p:nvGrpSpPr>
            <p:cNvPr id="12" name="Group 72"/>
            <p:cNvGrpSpPr>
              <a:grpSpLocks/>
            </p:cNvGrpSpPr>
            <p:nvPr/>
          </p:nvGrpSpPr>
          <p:grpSpPr bwMode="auto">
            <a:xfrm>
              <a:off x="1028700" y="1047750"/>
              <a:ext cx="7226517" cy="2652225"/>
              <a:chOff x="1028700" y="1047750"/>
              <a:chExt cx="7226517" cy="2652225"/>
            </a:xfrm>
          </p:grpSpPr>
          <p:sp>
            <p:nvSpPr>
              <p:cNvPr id="102" name="Freeform 101"/>
              <p:cNvSpPr/>
              <p:nvPr/>
            </p:nvSpPr>
            <p:spPr bwMode="auto">
              <a:xfrm>
                <a:off x="1619268" y="2292121"/>
                <a:ext cx="531829" cy="436483"/>
              </a:xfrm>
              <a:custGeom>
                <a:avLst/>
                <a:gdLst>
                  <a:gd name="connsiteX0" fmla="*/ 141515 w 141515"/>
                  <a:gd name="connsiteY0" fmla="*/ 10886 h 1654629"/>
                  <a:gd name="connsiteX1" fmla="*/ 0 w 141515"/>
                  <a:gd name="connsiteY1" fmla="*/ 0 h 1654629"/>
                  <a:gd name="connsiteX2" fmla="*/ 10886 w 141515"/>
                  <a:gd name="connsiteY2" fmla="*/ 1654629 h 1654629"/>
                  <a:gd name="connsiteX0" fmla="*/ 2244635 w 2244635"/>
                  <a:gd name="connsiteY0" fmla="*/ 0 h 2558143"/>
                  <a:gd name="connsiteX1" fmla="*/ 0 w 2244635"/>
                  <a:gd name="connsiteY1" fmla="*/ 903514 h 2558143"/>
                  <a:gd name="connsiteX2" fmla="*/ 10886 w 2244635"/>
                  <a:gd name="connsiteY2" fmla="*/ 2558143 h 2558143"/>
                  <a:gd name="connsiteX0" fmla="*/ 316775 w 316775"/>
                  <a:gd name="connsiteY0" fmla="*/ 3266 h 1654629"/>
                  <a:gd name="connsiteX1" fmla="*/ 0 w 316775"/>
                  <a:gd name="connsiteY1" fmla="*/ 0 h 1654629"/>
                  <a:gd name="connsiteX2" fmla="*/ 10886 w 316775"/>
                  <a:gd name="connsiteY2" fmla="*/ 1654629 h 1654629"/>
                  <a:gd name="connsiteX0" fmla="*/ 316775 w 316775"/>
                  <a:gd name="connsiteY0" fmla="*/ 3266 h 1654629"/>
                  <a:gd name="connsiteX1" fmla="*/ 74175 w 316775"/>
                  <a:gd name="connsiteY1" fmla="*/ 3973 h 1654629"/>
                  <a:gd name="connsiteX2" fmla="*/ 0 w 316775"/>
                  <a:gd name="connsiteY2" fmla="*/ 0 h 1654629"/>
                  <a:gd name="connsiteX3" fmla="*/ 10886 w 316775"/>
                  <a:gd name="connsiteY3" fmla="*/ 1654629 h 1654629"/>
                  <a:gd name="connsiteX0" fmla="*/ 1307401 w 1307401"/>
                  <a:gd name="connsiteY0" fmla="*/ 858680 h 2510043"/>
                  <a:gd name="connsiteX1" fmla="*/ 1064801 w 1307401"/>
                  <a:gd name="connsiteY1" fmla="*/ 859387 h 2510043"/>
                  <a:gd name="connsiteX2" fmla="*/ 990626 w 1307401"/>
                  <a:gd name="connsiteY2" fmla="*/ 855414 h 2510043"/>
                  <a:gd name="connsiteX3" fmla="*/ 1001512 w 1307401"/>
                  <a:gd name="connsiteY3" fmla="*/ 2510043 h 2510043"/>
                  <a:gd name="connsiteX0" fmla="*/ 1368072 w 1368072"/>
                  <a:gd name="connsiteY0" fmla="*/ 858680 h 2510043"/>
                  <a:gd name="connsiteX1" fmla="*/ 1064801 w 1368072"/>
                  <a:gd name="connsiteY1" fmla="*/ 859387 h 2510043"/>
                  <a:gd name="connsiteX2" fmla="*/ 1051297 w 1368072"/>
                  <a:gd name="connsiteY2" fmla="*/ 855414 h 2510043"/>
                  <a:gd name="connsiteX3" fmla="*/ 1062183 w 1368072"/>
                  <a:gd name="connsiteY3" fmla="*/ 2510043 h 2510043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2232027"/>
                  <a:gd name="connsiteX1" fmla="*/ 227601 w 530872"/>
                  <a:gd name="connsiteY1" fmla="*/ 581371 h 2232027"/>
                  <a:gd name="connsiteX2" fmla="*/ 2251 w 530872"/>
                  <a:gd name="connsiteY2" fmla="*/ 662 h 2232027"/>
                  <a:gd name="connsiteX3" fmla="*/ 214097 w 530872"/>
                  <a:gd name="connsiteY3" fmla="*/ 577398 h 2232027"/>
                  <a:gd name="connsiteX4" fmla="*/ 224983 w 530872"/>
                  <a:gd name="connsiteY4" fmla="*/ 2232027 h 2232027"/>
                  <a:gd name="connsiteX0" fmla="*/ 530872 w 530872"/>
                  <a:gd name="connsiteY0" fmla="*/ 580664 h 1698627"/>
                  <a:gd name="connsiteX1" fmla="*/ 227601 w 530872"/>
                  <a:gd name="connsiteY1" fmla="*/ 581371 h 1698627"/>
                  <a:gd name="connsiteX2" fmla="*/ 2251 w 530872"/>
                  <a:gd name="connsiteY2" fmla="*/ 662 h 1698627"/>
                  <a:gd name="connsiteX3" fmla="*/ 214097 w 530872"/>
                  <a:gd name="connsiteY3" fmla="*/ 577398 h 1698627"/>
                  <a:gd name="connsiteX4" fmla="*/ 224983 w 530872"/>
                  <a:gd name="connsiteY4" fmla="*/ 1698627 h 1698627"/>
                  <a:gd name="connsiteX0" fmla="*/ 530872 w 530872"/>
                  <a:gd name="connsiteY0" fmla="*/ 580664 h 581371"/>
                  <a:gd name="connsiteX1" fmla="*/ 227601 w 530872"/>
                  <a:gd name="connsiteY1" fmla="*/ 581371 h 581371"/>
                  <a:gd name="connsiteX2" fmla="*/ 2251 w 530872"/>
                  <a:gd name="connsiteY2" fmla="*/ 662 h 581371"/>
                  <a:gd name="connsiteX3" fmla="*/ 214097 w 530872"/>
                  <a:gd name="connsiteY3" fmla="*/ 577398 h 581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872" h="581371">
                    <a:moveTo>
                      <a:pt x="530872" y="580664"/>
                    </a:moveTo>
                    <a:lnTo>
                      <a:pt x="227601" y="581371"/>
                    </a:lnTo>
                    <a:lnTo>
                      <a:pt x="2251" y="662"/>
                    </a:lnTo>
                    <a:cubicBezTo>
                      <a:pt x="0" y="0"/>
                      <a:pt x="135805" y="239451"/>
                      <a:pt x="214097" y="577398"/>
                    </a:cubicBezTo>
                  </a:path>
                </a:pathLst>
              </a:custGeom>
              <a:noFill/>
              <a:ln w="38100" cap="sq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88" name="TextBox 8"/>
              <p:cNvSpPr txBox="1">
                <a:spLocks noChangeArrowheads="1"/>
              </p:cNvSpPr>
              <p:nvPr/>
            </p:nvSpPr>
            <p:spPr bwMode="auto">
              <a:xfrm>
                <a:off x="1689100" y="2092631"/>
                <a:ext cx="27574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>
                    <a:solidFill>
                      <a:srgbClr val="271A0D"/>
                    </a:solidFill>
                  </a:rPr>
                  <a:t>Network Operations Center</a:t>
                </a:r>
              </a:p>
            </p:txBody>
          </p:sp>
          <p:grpSp>
            <p:nvGrpSpPr>
              <p:cNvPr id="13" name="Group 69"/>
              <p:cNvGrpSpPr>
                <a:grpSpLocks/>
              </p:cNvGrpSpPr>
              <p:nvPr/>
            </p:nvGrpSpPr>
            <p:grpSpPr bwMode="auto">
              <a:xfrm>
                <a:off x="1028700" y="1047750"/>
                <a:ext cx="7226517" cy="2652225"/>
                <a:chOff x="1028700" y="1047750"/>
                <a:chExt cx="7226517" cy="2652225"/>
              </a:xfrm>
            </p:grpSpPr>
            <p:sp>
              <p:nvSpPr>
                <p:cNvPr id="126" name="Freeform 125"/>
                <p:cNvSpPr/>
                <p:nvPr/>
              </p:nvSpPr>
              <p:spPr bwMode="auto">
                <a:xfrm>
                  <a:off x="5561149" y="1857226"/>
                  <a:ext cx="1352591" cy="1744342"/>
                </a:xfrm>
                <a:custGeom>
                  <a:avLst/>
                  <a:gdLst>
                    <a:gd name="connsiteX0" fmla="*/ 0 w 9525"/>
                    <a:gd name="connsiteY0" fmla="*/ 0 h 1295400"/>
                    <a:gd name="connsiteX1" fmla="*/ 9525 w 9525"/>
                    <a:gd name="connsiteY1" fmla="*/ 1295400 h 1295400"/>
                    <a:gd name="connsiteX0" fmla="*/ 0 w 9525"/>
                    <a:gd name="connsiteY0" fmla="*/ 0 h 1295400"/>
                    <a:gd name="connsiteX1" fmla="*/ 656 w 9525"/>
                    <a:gd name="connsiteY1" fmla="*/ 1436 h 1295400"/>
                    <a:gd name="connsiteX2" fmla="*/ 9525 w 9525"/>
                    <a:gd name="connsiteY2" fmla="*/ 1295400 h 1295400"/>
                    <a:gd name="connsiteX0" fmla="*/ 272067 w 281592"/>
                    <a:gd name="connsiteY0" fmla="*/ 944914 h 2240314"/>
                    <a:gd name="connsiteX1" fmla="*/ 272723 w 281592"/>
                    <a:gd name="connsiteY1" fmla="*/ 946350 h 2240314"/>
                    <a:gd name="connsiteX2" fmla="*/ 281592 w 281592"/>
                    <a:gd name="connsiteY2" fmla="*/ 2240314 h 2240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1592" h="2240314">
                      <a:moveTo>
                        <a:pt x="272067" y="944914"/>
                      </a:moveTo>
                      <a:cubicBezTo>
                        <a:pt x="272286" y="945393"/>
                        <a:pt x="0" y="0"/>
                        <a:pt x="272723" y="946350"/>
                      </a:cubicBezTo>
                      <a:cubicBezTo>
                        <a:pt x="275242" y="1376714"/>
                        <a:pt x="278417" y="1808514"/>
                        <a:pt x="281592" y="2240314"/>
                      </a:cubicBezTo>
                    </a:path>
                  </a:pathLst>
                </a:custGeom>
                <a:solidFill>
                  <a:schemeClr val="accent1"/>
                </a:solidFill>
                <a:ln w="38100" cap="sq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a typeface="ＭＳ Ｐゴシック"/>
                    <a:cs typeface="ＭＳ Ｐゴシック"/>
                  </a:endParaRPr>
                </a:p>
              </p:txBody>
            </p:sp>
            <p:grpSp>
              <p:nvGrpSpPr>
                <p:cNvPr id="14" name="Group 68"/>
                <p:cNvGrpSpPr>
                  <a:grpSpLocks/>
                </p:cNvGrpSpPr>
                <p:nvPr/>
              </p:nvGrpSpPr>
              <p:grpSpPr bwMode="auto">
                <a:xfrm>
                  <a:off x="1028700" y="1047750"/>
                  <a:ext cx="7226517" cy="2652225"/>
                  <a:chOff x="1028700" y="1047750"/>
                  <a:chExt cx="7226517" cy="2652225"/>
                </a:xfrm>
              </p:grpSpPr>
              <p:pic>
                <p:nvPicPr>
                  <p:cNvPr id="40992" name="Picture 108" descr="building - customer.pn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5638800" y="1047750"/>
                    <a:ext cx="1787625" cy="1229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5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1554163" y="1454457"/>
                    <a:ext cx="4506912" cy="813197"/>
                    <a:chOff x="1554163" y="1625600"/>
                    <a:chExt cx="4506912" cy="1084263"/>
                  </a:xfrm>
                </p:grpSpPr>
                <p:grpSp>
                  <p:nvGrpSpPr>
                    <p:cNvPr id="16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4163" y="1673225"/>
                      <a:ext cx="4506912" cy="1036638"/>
                      <a:chOff x="1382485" y="1672772"/>
                      <a:chExt cx="4506687" cy="1037780"/>
                    </a:xfrm>
                  </p:grpSpPr>
                  <p:sp>
                    <p:nvSpPr>
                      <p:cNvPr id="122" name="Freeform 121"/>
                      <p:cNvSpPr/>
                      <p:nvPr/>
                    </p:nvSpPr>
                    <p:spPr bwMode="auto">
                      <a:xfrm>
                        <a:off x="1382501" y="1673314"/>
                        <a:ext cx="4354425" cy="896170"/>
                      </a:xfrm>
                      <a:custGeom>
                        <a:avLst/>
                        <a:gdLst>
                          <a:gd name="connsiteX0" fmla="*/ 0 w 3755572"/>
                          <a:gd name="connsiteY0" fmla="*/ 0 h 239486"/>
                          <a:gd name="connsiteX1" fmla="*/ 3755572 w 3755572"/>
                          <a:gd name="connsiteY1" fmla="*/ 239486 h 239486"/>
                          <a:gd name="connsiteX0" fmla="*/ 0 w 3755572"/>
                          <a:gd name="connsiteY0" fmla="*/ 656772 h 896258"/>
                          <a:gd name="connsiteX1" fmla="*/ 3755572 w 3755572"/>
                          <a:gd name="connsiteY1" fmla="*/ 896258 h 896258"/>
                          <a:gd name="connsiteX0" fmla="*/ 0 w 3755572"/>
                          <a:gd name="connsiteY0" fmla="*/ 656772 h 896258"/>
                          <a:gd name="connsiteX1" fmla="*/ 3755572 w 3755572"/>
                          <a:gd name="connsiteY1" fmla="*/ 896258 h 896258"/>
                          <a:gd name="connsiteX0" fmla="*/ 0 w 3755572"/>
                          <a:gd name="connsiteY0" fmla="*/ 656772 h 896258"/>
                          <a:gd name="connsiteX1" fmla="*/ 3755572 w 3755572"/>
                          <a:gd name="connsiteY1" fmla="*/ 896258 h 896258"/>
                          <a:gd name="connsiteX0" fmla="*/ 0 w 4147458"/>
                          <a:gd name="connsiteY0" fmla="*/ 852715 h 896258"/>
                          <a:gd name="connsiteX1" fmla="*/ 4147458 w 4147458"/>
                          <a:gd name="connsiteY1" fmla="*/ 896258 h 896258"/>
                          <a:gd name="connsiteX0" fmla="*/ 0 w 4354287"/>
                          <a:gd name="connsiteY0" fmla="*/ 667658 h 896258"/>
                          <a:gd name="connsiteX1" fmla="*/ 4354287 w 4354287"/>
                          <a:gd name="connsiteY1" fmla="*/ 896258 h 896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4287" h="896258">
                            <a:moveTo>
                              <a:pt x="0" y="667658"/>
                            </a:moveTo>
                            <a:cubicBezTo>
                              <a:pt x="1404256" y="192316"/>
                              <a:pt x="2830287" y="0"/>
                              <a:pt x="4354287" y="896258"/>
                            </a:cubicBezTo>
                          </a:path>
                        </a:pathLst>
                      </a:custGeom>
                      <a:noFill/>
                      <a:ln w="38100" cap="sq" cmpd="sng" algn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123" name="Freeform 122"/>
                      <p:cNvSpPr/>
                      <p:nvPr/>
                    </p:nvSpPr>
                    <p:spPr bwMode="auto">
                      <a:xfrm>
                        <a:off x="1534885" y="1814294"/>
                        <a:ext cx="4354287" cy="896258"/>
                      </a:xfrm>
                      <a:custGeom>
                        <a:avLst/>
                        <a:gdLst>
                          <a:gd name="connsiteX0" fmla="*/ 0 w 3755572"/>
                          <a:gd name="connsiteY0" fmla="*/ 0 h 239486"/>
                          <a:gd name="connsiteX1" fmla="*/ 3755572 w 3755572"/>
                          <a:gd name="connsiteY1" fmla="*/ 239486 h 239486"/>
                          <a:gd name="connsiteX0" fmla="*/ 0 w 3755572"/>
                          <a:gd name="connsiteY0" fmla="*/ 656772 h 896258"/>
                          <a:gd name="connsiteX1" fmla="*/ 3755572 w 3755572"/>
                          <a:gd name="connsiteY1" fmla="*/ 896258 h 896258"/>
                          <a:gd name="connsiteX0" fmla="*/ 0 w 3755572"/>
                          <a:gd name="connsiteY0" fmla="*/ 656772 h 896258"/>
                          <a:gd name="connsiteX1" fmla="*/ 3755572 w 3755572"/>
                          <a:gd name="connsiteY1" fmla="*/ 896258 h 896258"/>
                          <a:gd name="connsiteX0" fmla="*/ 0 w 3755572"/>
                          <a:gd name="connsiteY0" fmla="*/ 656772 h 896258"/>
                          <a:gd name="connsiteX1" fmla="*/ 3755572 w 3755572"/>
                          <a:gd name="connsiteY1" fmla="*/ 896258 h 896258"/>
                          <a:gd name="connsiteX0" fmla="*/ 0 w 4147458"/>
                          <a:gd name="connsiteY0" fmla="*/ 852715 h 896258"/>
                          <a:gd name="connsiteX1" fmla="*/ 4147458 w 4147458"/>
                          <a:gd name="connsiteY1" fmla="*/ 896258 h 896258"/>
                          <a:gd name="connsiteX0" fmla="*/ 0 w 4354287"/>
                          <a:gd name="connsiteY0" fmla="*/ 667658 h 896258"/>
                          <a:gd name="connsiteX1" fmla="*/ 4354287 w 4354287"/>
                          <a:gd name="connsiteY1" fmla="*/ 896258 h 896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354287" h="896258">
                            <a:moveTo>
                              <a:pt x="0" y="667658"/>
                            </a:moveTo>
                            <a:cubicBezTo>
                              <a:pt x="1404256" y="192316"/>
                              <a:pt x="2830287" y="0"/>
                              <a:pt x="4354287" y="896258"/>
                            </a:cubicBezTo>
                          </a:path>
                        </a:pathLst>
                      </a:custGeom>
                      <a:noFill/>
                      <a:ln w="76200" cap="sq" cmpd="sng" algn="ctr">
                        <a:solidFill>
                          <a:schemeClr val="bg1">
                            <a:lumMod val="65000"/>
                            <a:alpha val="5100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softEdge rad="31750"/>
                      </a:effec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</p:grpSp>
                <p:sp>
                  <p:nvSpPr>
                    <p:cNvPr id="41004" name="TextBox 1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9250" y="1625600"/>
                      <a:ext cx="1670050" cy="2540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1400">
                          <a:solidFill>
                            <a:srgbClr val="271A0D"/>
                          </a:solidFill>
                        </a:rPr>
                        <a:t>Wide Area Network</a:t>
                      </a:r>
                    </a:p>
                  </p:txBody>
                </p:sp>
              </p:grpSp>
              <p:sp>
                <p:nvSpPr>
                  <p:cNvPr id="125" name="Freeform 124"/>
                  <p:cNvSpPr/>
                  <p:nvPr/>
                </p:nvSpPr>
                <p:spPr bwMode="auto">
                  <a:xfrm>
                    <a:off x="6889926" y="3046045"/>
                    <a:ext cx="46039" cy="541237"/>
                  </a:xfrm>
                  <a:custGeom>
                    <a:avLst/>
                    <a:gdLst>
                      <a:gd name="connsiteX0" fmla="*/ 0 w 9525"/>
                      <a:gd name="connsiteY0" fmla="*/ 0 h 1295400"/>
                      <a:gd name="connsiteX1" fmla="*/ 9525 w 9525"/>
                      <a:gd name="connsiteY1" fmla="*/ 1295400 h 129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295400">
                        <a:moveTo>
                          <a:pt x="0" y="0"/>
                        </a:moveTo>
                        <a:lnTo>
                          <a:pt x="9525" y="1295400"/>
                        </a:lnTo>
                      </a:path>
                    </a:pathLst>
                  </a:custGeom>
                  <a:solidFill>
                    <a:schemeClr val="accent1"/>
                  </a:solidFill>
                  <a:ln w="38100" cap="sq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40995" name="TextBox 1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07000" y="1987856"/>
                    <a:ext cx="1448217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>
                        <a:solidFill>
                          <a:srgbClr val="271A0D"/>
                        </a:solidFill>
                      </a:rPr>
                      <a:t>Data Center(s) or</a:t>
                    </a:r>
                  </a:p>
                  <a:p>
                    <a:pPr algn="ctr"/>
                    <a:r>
                      <a:rPr lang="en-US" sz="1400" b="1">
                        <a:solidFill>
                          <a:srgbClr val="271A0D"/>
                        </a:solidFill>
                      </a:rPr>
                      <a:t>Branch Office(s)</a:t>
                    </a:r>
                  </a:p>
                </p:txBody>
              </p:sp>
              <p:pic>
                <p:nvPicPr>
                  <p:cNvPr id="40996" name="Picture 117" descr="building - customer.png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1028700" y="1597331"/>
                    <a:ext cx="711200" cy="8596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8100" dir="2700000" algn="tl" rotWithShape="0">
                      <a:srgbClr val="808080">
                        <a:alpha val="39998"/>
                      </a:srgbClr>
                    </a:outerShdw>
                  </a:effectLst>
                </p:spPr>
              </p:pic>
              <p:pic>
                <p:nvPicPr>
                  <p:cNvPr id="40997" name="Picture 11" descr="server.png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1762125" y="2477203"/>
                    <a:ext cx="685800" cy="5517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8100" dir="2700000" algn="tl" rotWithShape="0">
                      <a:srgbClr val="808080">
                        <a:alpha val="39998"/>
                      </a:srgbClr>
                    </a:outerShdw>
                  </a:effectLst>
                </p:spPr>
              </p:pic>
              <p:pic>
                <p:nvPicPr>
                  <p:cNvPr id="40998" name="Picture 167" descr="shop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5767388" y="1980712"/>
                    <a:ext cx="731837" cy="5060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8100" dir="2700000" algn="tl" rotWithShape="0">
                      <a:srgbClr val="808080">
                        <a:alpha val="39998"/>
                      </a:srgbClr>
                    </a:outerShdw>
                  </a:effectLst>
                </p:spPr>
              </p:pic>
              <p:pic>
                <p:nvPicPr>
                  <p:cNvPr id="40999" name="Picture 157" descr="device1.png"/>
                  <p:cNvPicPr>
                    <a:picLocks noChangeAspect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6500813" y="3389222"/>
                    <a:ext cx="696912" cy="3107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8100" dir="2700000" algn="tl" rotWithShape="0">
                      <a:srgbClr val="808080">
                        <a:alpha val="39998"/>
                      </a:srgbClr>
                    </a:outerShdw>
                  </a:effectLst>
                </p:spPr>
              </p:pic>
              <p:pic>
                <p:nvPicPr>
                  <p:cNvPr id="41000" name="Picture 160" descr="rtu.png"/>
                  <p:cNvPicPr>
                    <a:picLocks noChangeAspect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6502400" y="2770097"/>
                    <a:ext cx="693738" cy="3095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8100" dir="2700000" algn="tl" rotWithShape="0">
                      <a:srgbClr val="808080">
                        <a:alpha val="39998"/>
                      </a:srgbClr>
                    </a:outerShdw>
                  </a:effectLst>
                </p:spPr>
              </p:pic>
              <p:pic>
                <p:nvPicPr>
                  <p:cNvPr id="41001" name="Picture 162" descr="switch.png"/>
                  <p:cNvPicPr>
                    <a:picLocks noChangeAspect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6491288" y="3060610"/>
                    <a:ext cx="715962" cy="3178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8100" dir="2700000" algn="tl" rotWithShape="0">
                      <a:srgbClr val="808080">
                        <a:alpha val="39998"/>
                      </a:srgbClr>
                    </a:outerShdw>
                  </a:effectLst>
                </p:spPr>
              </p:pic>
              <p:pic>
                <p:nvPicPr>
                  <p:cNvPr id="41002" name="Picture 161" descr="router.png"/>
                  <p:cNvPicPr>
                    <a:picLocks noChangeAspect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6513513" y="2452200"/>
                    <a:ext cx="671512" cy="2917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8100" dir="2700000" algn="tl" rotWithShape="0">
                      <a:srgbClr val="808080">
                        <a:alpha val="39998"/>
                      </a:srgbClr>
                    </a:outerShdw>
                  </a:effectLst>
                </p:spPr>
              </p:pic>
            </p:grpSp>
          </p:grpSp>
        </p:grpSp>
      </p:grpSp>
      <p:pic>
        <p:nvPicPr>
          <p:cNvPr id="93" name="Picture 92" descr="router.png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18772" y="2463209"/>
            <a:ext cx="670560" cy="29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87" descr="building - customer.png"/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651665" y="1032782"/>
            <a:ext cx="1787625" cy="12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88" descr="shop.png"/>
          <p:cNvPicPr>
            <a:picLocks noChangeAspect="1"/>
          </p:cNvPicPr>
          <p:nvPr/>
        </p:nvPicPr>
        <p:blipFill>
          <a:blip r:embed="rId10" cstate="screen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88962" y="1991871"/>
            <a:ext cx="731837" cy="50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87" name="Picture 11" descr="image00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2389188"/>
            <a:ext cx="16097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grpSp>
        <p:nvGrpSpPr>
          <p:cNvPr id="17" name="Group 116"/>
          <p:cNvGrpSpPr>
            <a:grpSpLocks/>
          </p:cNvGrpSpPr>
          <p:nvPr/>
        </p:nvGrpSpPr>
        <p:grpSpPr bwMode="auto">
          <a:xfrm>
            <a:off x="1531938" y="209550"/>
            <a:ext cx="4953000" cy="4192587"/>
            <a:chOff x="1531620" y="296545"/>
            <a:chExt cx="4953000" cy="4192270"/>
          </a:xfrm>
        </p:grpSpPr>
        <p:sp>
          <p:nvSpPr>
            <p:cNvPr id="75" name="Freeform 112"/>
            <p:cNvSpPr>
              <a:spLocks/>
            </p:cNvSpPr>
            <p:nvPr/>
          </p:nvSpPr>
          <p:spPr bwMode="auto">
            <a:xfrm>
              <a:off x="1531620" y="296545"/>
              <a:ext cx="4953000" cy="4192270"/>
            </a:xfrm>
            <a:custGeom>
              <a:avLst/>
              <a:gdLst>
                <a:gd name="T0" fmla="*/ 4953000 w 4953000"/>
                <a:gd name="T1" fmla="*/ 4069715 h 4192270"/>
                <a:gd name="T2" fmla="*/ 4945380 w 4953000"/>
                <a:gd name="T3" fmla="*/ 4027805 h 4192270"/>
                <a:gd name="T4" fmla="*/ 0 w 4953000"/>
                <a:gd name="T5" fmla="*/ 1791335 h 4192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53000" h="4192270">
                  <a:moveTo>
                    <a:pt x="4953000" y="4069715"/>
                  </a:moveTo>
                  <a:lnTo>
                    <a:pt x="4945380" y="4027805"/>
                  </a:lnTo>
                  <a:cubicBezTo>
                    <a:pt x="2631440" y="4192270"/>
                    <a:pt x="4159885" y="0"/>
                    <a:pt x="0" y="1791335"/>
                  </a:cubicBezTo>
                </a:path>
              </a:pathLst>
            </a:custGeom>
            <a:noFill/>
            <a:ln w="38100" cap="sq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66682" y="2952231"/>
              <a:ext cx="2584450" cy="26668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271A0D"/>
                  </a:solidFill>
                  <a:ea typeface="+mn-ea"/>
                </a:rPr>
                <a:t>Secondary Network Connection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271A0D"/>
                  </a:solidFill>
                  <a:ea typeface="+mn-ea"/>
                </a:rPr>
                <a:t>Over Uplogix OOB</a:t>
              </a:r>
              <a:br>
                <a:rPr lang="en-US" sz="1050" dirty="0">
                  <a:solidFill>
                    <a:srgbClr val="271A0D"/>
                  </a:solidFill>
                  <a:ea typeface="+mn-ea"/>
                </a:rPr>
              </a:br>
              <a:r>
                <a:rPr lang="en-US" sz="1050" dirty="0">
                  <a:solidFill>
                    <a:srgbClr val="271A0D"/>
                  </a:solidFill>
                  <a:ea typeface="+mn-ea"/>
                </a:rPr>
                <a:t>(up to 50 Mbps)</a:t>
              </a:r>
            </a:p>
          </p:txBody>
        </p:sp>
      </p:grpSp>
      <p:sp>
        <p:nvSpPr>
          <p:cNvPr id="67" name="Rectangular Callout 66"/>
          <p:cNvSpPr/>
          <p:nvPr/>
        </p:nvSpPr>
        <p:spPr>
          <a:xfrm>
            <a:off x="9448800" y="0"/>
            <a:ext cx="3733800" cy="4857750"/>
          </a:xfrm>
          <a:prstGeom prst="wedgeRectCallout">
            <a:avLst>
              <a:gd name="adj1" fmla="val 77977"/>
              <a:gd name="adj2" fmla="val 32336"/>
            </a:avLst>
          </a:prstGeom>
          <a:noFill/>
          <a:ln w="12700"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271A0D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271A0D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71A0D"/>
                </a:solidFill>
                <a:latin typeface="+mn-lt"/>
                <a:ea typeface="+mn-ea"/>
              </a:rPr>
              <a:t>DETECTED (within 30 seconds): </a:t>
            </a:r>
            <a:br>
              <a:rPr lang="en-US" sz="1400" b="1" dirty="0">
                <a:solidFill>
                  <a:srgbClr val="271A0D"/>
                </a:solidFill>
                <a:latin typeface="+mn-lt"/>
                <a:ea typeface="+mn-ea"/>
              </a:rPr>
            </a:b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Frame loss seconds INCREMENTING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Interface operational state is 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Interface Protocol State is DOWN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271A0D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71A0D"/>
                </a:solidFill>
                <a:latin typeface="+mn-lt"/>
                <a:ea typeface="+mn-ea"/>
              </a:rPr>
              <a:t>BEGIN AUTOMATED RUNBOOK ACTIONS: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271A0D"/>
                </a:solidFill>
                <a:latin typeface="+mn-lt"/>
                <a:ea typeface="+mn-ea"/>
              </a:rPr>
              <a:t>   Clear Service Module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271A0D"/>
                </a:solidFill>
                <a:latin typeface="+mn-lt"/>
                <a:ea typeface="+mn-ea"/>
              </a:rPr>
              <a:t>   Cycle Interface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271A0D"/>
                </a:solidFill>
                <a:latin typeface="+mn-lt"/>
                <a:ea typeface="+mn-ea"/>
              </a:rPr>
              <a:t>   Pull show tech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400" dirty="0">
              <a:solidFill>
                <a:srgbClr val="271A0D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71A0D"/>
                </a:solidFill>
                <a:latin typeface="+mn-lt"/>
                <a:ea typeface="+mn-ea"/>
              </a:rPr>
              <a:t>BRING IN ADDITIONAL INFORMATION FOR DECISION MAKING: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VoIP test fails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HTTP traffic fails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TCP SYN-ACK fail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400" dirty="0">
              <a:solidFill>
                <a:srgbClr val="271A0D"/>
              </a:solidFill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1400" dirty="0">
                <a:solidFill>
                  <a:srgbClr val="271A0D"/>
                </a:solidFill>
                <a:latin typeface="+mn-lt"/>
                <a:ea typeface="+mn-ea"/>
              </a:rPr>
              <a:t>   Reboot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1400" dirty="0">
                <a:solidFill>
                  <a:srgbClr val="271A0D"/>
                </a:solidFill>
                <a:latin typeface="+mn-lt"/>
                <a:ea typeface="+mn-ea"/>
              </a:rPr>
              <a:t>   Cycle Power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endParaRPr lang="en-US" sz="1400" dirty="0">
              <a:solidFill>
                <a:srgbClr val="271A0D"/>
              </a:solidFill>
              <a:latin typeface="+mn-lt"/>
              <a:ea typeface="+mn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Interface protocol state is UP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Frame loss seconds CLEARED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Interface operational state UP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AB5600"/>
              </a:solidFill>
              <a:latin typeface="+mn-lt"/>
              <a:ea typeface="+mn-ea"/>
            </a:endParaRPr>
          </a:p>
        </p:txBody>
      </p:sp>
      <p:sp>
        <p:nvSpPr>
          <p:cNvPr id="78" name="Cloud"/>
          <p:cNvSpPr>
            <a:spLocks noChangeAspect="1" noEditPoints="1" noChangeArrowheads="1"/>
          </p:cNvSpPr>
          <p:nvPr/>
        </p:nvSpPr>
        <p:spPr bwMode="auto">
          <a:xfrm>
            <a:off x="2667000" y="1276350"/>
            <a:ext cx="1365250" cy="914400"/>
          </a:xfrm>
          <a:custGeom>
            <a:avLst/>
            <a:gdLst>
              <a:gd name="T0" fmla="*/ 267488 w 21600"/>
              <a:gd name="T1" fmla="*/ 19354800 h 21600"/>
              <a:gd name="T2" fmla="*/ 43122117 w 21600"/>
              <a:gd name="T3" fmla="*/ 38668367 h 21600"/>
              <a:gd name="T4" fmla="*/ 86172305 w 21600"/>
              <a:gd name="T5" fmla="*/ 19354800 h 21600"/>
              <a:gd name="T6" fmla="*/ 43122117 w 21600"/>
              <a:gd name="T7" fmla="*/ 22132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0" rIns="0" anchor="ctr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INTERNET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79" name="Rectangular Callout 78"/>
          <p:cNvSpPr/>
          <p:nvPr/>
        </p:nvSpPr>
        <p:spPr>
          <a:xfrm>
            <a:off x="2133600" y="285750"/>
            <a:ext cx="3733800" cy="4800600"/>
          </a:xfrm>
          <a:prstGeom prst="wedgeRectCallout">
            <a:avLst>
              <a:gd name="adj1" fmla="val 72282"/>
              <a:gd name="adj2" fmla="val 2927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2"/>
            </a:solidFill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AB5600"/>
              </a:solidFill>
              <a:latin typeface="+mn-lt"/>
              <a:ea typeface="+mn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86000" y="133350"/>
            <a:ext cx="3581400" cy="550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271A0D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271A0D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71A0D"/>
                </a:solidFill>
                <a:latin typeface="+mn-lt"/>
                <a:ea typeface="+mn-ea"/>
              </a:rPr>
              <a:t>DETECTED (within 30 seconds): </a:t>
            </a:r>
            <a:br>
              <a:rPr lang="en-US" sz="1400" b="1" dirty="0">
                <a:solidFill>
                  <a:srgbClr val="271A0D"/>
                </a:solidFill>
                <a:latin typeface="+mn-lt"/>
                <a:ea typeface="+mn-ea"/>
              </a:rPr>
            </a:b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Frame loss seconds INCREMENTING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Interface operational state is 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Interface Protocol State is DOWN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271A0D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71A0D"/>
                </a:solidFill>
                <a:latin typeface="+mn-lt"/>
                <a:ea typeface="+mn-ea"/>
              </a:rPr>
              <a:t>BEGIN AUTOMATED RUNBOOK ACTIONS: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271A0D"/>
                </a:solidFill>
                <a:latin typeface="+mn-lt"/>
                <a:ea typeface="+mn-ea"/>
              </a:rPr>
              <a:t>   Clear Service Module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271A0D"/>
                </a:solidFill>
                <a:latin typeface="+mn-lt"/>
                <a:ea typeface="+mn-ea"/>
              </a:rPr>
              <a:t>   Cycle Interface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271A0D"/>
                </a:solidFill>
                <a:latin typeface="+mn-lt"/>
                <a:ea typeface="+mn-ea"/>
              </a:rPr>
              <a:t>   Pull show tech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400" dirty="0">
              <a:solidFill>
                <a:srgbClr val="271A0D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71A0D"/>
                </a:solidFill>
                <a:latin typeface="+mn-lt"/>
                <a:ea typeface="+mn-ea"/>
              </a:rPr>
              <a:t>BRING IN ADDITIONAL INFORMATION FOR DECISION MAKING: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VoIP test fails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HTTP traffic fails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TCP SYN-ACK fail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400" dirty="0">
              <a:solidFill>
                <a:srgbClr val="271A0D"/>
              </a:solidFill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1400" dirty="0">
                <a:solidFill>
                  <a:srgbClr val="271A0D"/>
                </a:solidFill>
                <a:latin typeface="+mn-lt"/>
                <a:ea typeface="+mn-ea"/>
              </a:rPr>
              <a:t>   Reboot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1400" dirty="0">
                <a:solidFill>
                  <a:srgbClr val="271A0D"/>
                </a:solidFill>
                <a:latin typeface="+mn-lt"/>
                <a:ea typeface="+mn-ea"/>
              </a:rPr>
              <a:t>   Cycle Power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endParaRPr lang="en-US" sz="1400" dirty="0">
              <a:solidFill>
                <a:srgbClr val="271A0D"/>
              </a:solidFill>
              <a:latin typeface="+mn-lt"/>
              <a:ea typeface="+mn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Interface protocol state is UP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Frame loss seconds CLEARED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71A0D"/>
                </a:solidFill>
                <a:latin typeface="Courier New" pitchFamily="49" charset="0"/>
                <a:ea typeface="+mn-ea"/>
                <a:cs typeface="Courier New" pitchFamily="49" charset="0"/>
              </a:rPr>
              <a:t>&gt; Interface operational state UP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AB5600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73" name="Picture 72" descr="solarwinds-dashboard2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1800" y="2390775"/>
            <a:ext cx="16097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repeatCount="indefinite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3" grpId="0" build="p"/>
      <p:bldP spid="78" grpId="0" animBg="1"/>
      <p:bldP spid="78" grpId="1" animBg="1"/>
      <p:bldP spid="79" grpId="0" animBg="1"/>
      <p:bldP spid="79" grpId="1" animBg="1"/>
      <p:bldP spid="79" grpId="2" animBg="1"/>
      <p:bldP spid="79" grpId="3" animBg="1"/>
      <p:bldP spid="80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Uplogix - high contrast">
      <a:dk1>
        <a:sysClr val="windowText" lastClr="000000"/>
      </a:dk1>
      <a:lt1>
        <a:sysClr val="window" lastClr="FFFFFF"/>
      </a:lt1>
      <a:dk2>
        <a:srgbClr val="227DC2"/>
      </a:dk2>
      <a:lt2>
        <a:srgbClr val="7AB8E4"/>
      </a:lt2>
      <a:accent1>
        <a:srgbClr val="7E1335"/>
      </a:accent1>
      <a:accent2>
        <a:srgbClr val="CB1F43"/>
      </a:accent2>
      <a:accent3>
        <a:srgbClr val="7E752F"/>
      </a:accent3>
      <a:accent4>
        <a:srgbClr val="CAB82E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1176</Words>
  <Application>Microsoft Office PowerPoint</Application>
  <PresentationFormat>On-screen Show (16:9)</PresentationFormat>
  <Paragraphs>452</Paragraphs>
  <Slides>25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ＭＳ Ｐゴシック</vt:lpstr>
      <vt:lpstr>Courier New</vt:lpstr>
      <vt:lpstr>Wingdings</vt:lpstr>
      <vt:lpstr>WidescreenPresentation</vt:lpstr>
      <vt:lpstr>think-cell Slide</vt:lpstr>
      <vt:lpstr>Local Management Platform </vt:lpstr>
      <vt:lpstr>Go beyond out-of-band</vt:lpstr>
      <vt:lpstr>Who is “Going Local” with Uplogix?</vt:lpstr>
      <vt:lpstr>Elevate your expectations for out-of-band</vt:lpstr>
      <vt:lpstr>Current approaches to network management don’t scale for increasing demands</vt:lpstr>
      <vt:lpstr>Many centralized management tools in the NOC; but when it comes to taking action it’s all people</vt:lpstr>
      <vt:lpstr>How do we do it? Think console server on steroids</vt:lpstr>
      <vt:lpstr>Uplogix in your Enterprise</vt:lpstr>
      <vt:lpstr>Uplogix in your Enterprise –  Monitoring and Automated Remediation</vt:lpstr>
      <vt:lpstr>Service Level Verification</vt:lpstr>
      <vt:lpstr>Dramatically Improve Service Levels</vt:lpstr>
      <vt:lpstr>Uplogix in your Enterprise –  WAN Traffic Failover (WTF)</vt:lpstr>
      <vt:lpstr>Uplogix in your Enterprise –  Efficient Configuration and Change</vt:lpstr>
      <vt:lpstr>Uplogix in your Enterprise –  Safe Configuration and Change</vt:lpstr>
      <vt:lpstr>Uplogix in your Enterprise –  Secure Remote Access</vt:lpstr>
      <vt:lpstr>Uplogix in your Enterprise –  Working with NSM</vt:lpstr>
      <vt:lpstr>Survivable Logging and AAA</vt:lpstr>
      <vt:lpstr>Uplogix Control Center Central Control for the Enterprise</vt:lpstr>
      <vt:lpstr>Uplogix Control Center Central Control for the Enterprise</vt:lpstr>
      <vt:lpstr>Uplogix Control Center Central Control for the Enterprise</vt:lpstr>
      <vt:lpstr>Uplogix Local Managers</vt:lpstr>
      <vt:lpstr>Flexible Deployment Options: Purpose Built or Software Solution</vt:lpstr>
      <vt:lpstr>Summary</vt:lpstr>
      <vt:lpstr>Uplogix Local Management Platform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2014-05-13T16:32:41Z</dcterms:created>
  <dcterms:modified xsi:type="dcterms:W3CDTF">2015-11-10T16:38:55Z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